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3"/>
  </p:notesMasterIdLst>
  <p:sldIdLst>
    <p:sldId id="503" r:id="rId2"/>
    <p:sldId id="512" r:id="rId3"/>
    <p:sldId id="404" r:id="rId4"/>
    <p:sldId id="506" r:id="rId5"/>
    <p:sldId id="504" r:id="rId6"/>
    <p:sldId id="505" r:id="rId7"/>
    <p:sldId id="507" r:id="rId8"/>
    <p:sldId id="510" r:id="rId9"/>
    <p:sldId id="509" r:id="rId10"/>
    <p:sldId id="432" r:id="rId11"/>
    <p:sldId id="51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isy Kwok" initials="DK" lastIdx="0" clrIdx="0">
    <p:extLst>
      <p:ext uri="{19B8F6BF-5375-455C-9EA6-DF929625EA0E}">
        <p15:presenceInfo xmlns:p15="http://schemas.microsoft.com/office/powerpoint/2012/main" userId="S-1-5-21-2680680398-225962738-3187823804-272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0000"/>
    <a:srgbClr val="800000"/>
    <a:srgbClr val="FFE101"/>
    <a:srgbClr val="00B050"/>
    <a:srgbClr val="B3A44D"/>
    <a:srgbClr val="00B0F0"/>
    <a:srgbClr val="C5E0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101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</a:t>
            </a:r>
            <a:r>
              <a:rPr lang="en-US" sz="18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America</a:t>
            </a:r>
            <a:r>
              <a:rPr lang="en-US" sz="1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Broadband Subscribers</a:t>
            </a:r>
          </a:p>
        </c:rich>
      </c:tx>
      <c:layout>
        <c:manualLayout>
          <c:xMode val="edge"/>
          <c:yMode val="edge"/>
          <c:x val="0.2535215589538255"/>
          <c:y val="5.71906048537116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113280959062864"/>
          <c:y val="0.20110477292139961"/>
          <c:w val="0.88124253338934222"/>
          <c:h val="0.62179337240949084"/>
        </c:manualLayout>
      </c:layout>
      <c:lineChart>
        <c:grouping val="standard"/>
        <c:varyColors val="0"/>
        <c:ser>
          <c:idx val="0"/>
          <c:order val="0"/>
          <c:tx>
            <c:strRef>
              <c:f>'RPD-RMD Units'!#REF!</c:f>
              <c:strCache>
                <c:ptCount val="1"/>
                <c:pt idx="0">
                  <c:v>#REF!</c:v>
                </c:pt>
              </c:strCache>
              <c:extLst xmlns:c15="http://schemas.microsoft.com/office/drawing/2012/chart"/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'NA BB Subscribers'!$B$2:$L$2</c:f>
              <c:strCache>
                <c:ptCount val="11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2025e</c:v>
                </c:pt>
                <c:pt idx="7">
                  <c:v>2026e</c:v>
                </c:pt>
                <c:pt idx="8">
                  <c:v>2027e</c:v>
                </c:pt>
                <c:pt idx="9">
                  <c:v>2028e</c:v>
                </c:pt>
                <c:pt idx="10">
                  <c:v>2029e</c:v>
                </c:pt>
              </c:strCache>
            </c:strRef>
          </c:cat>
          <c:val>
            <c:numRef>
              <c:f>'RPD-RMD Units'!#REF!</c:f>
              <c:extLst xmlns:c15="http://schemas.microsoft.com/office/drawing/2012/chart"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0-D776-491B-8D24-931B6DD8DE55}"/>
            </c:ext>
          </c:extLst>
        </c:ser>
        <c:ser>
          <c:idx val="1"/>
          <c:order val="1"/>
          <c:tx>
            <c:strRef>
              <c:f>'NA BB Subscribers'!$A$3</c:f>
              <c:strCache>
                <c:ptCount val="1"/>
                <c:pt idx="0">
                  <c:v>Cable 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'NA BB Subscribers'!$B$2:$L$2</c:f>
              <c:strCache>
                <c:ptCount val="11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2025e</c:v>
                </c:pt>
                <c:pt idx="7">
                  <c:v>2026e</c:v>
                </c:pt>
                <c:pt idx="8">
                  <c:v>2027e</c:v>
                </c:pt>
                <c:pt idx="9">
                  <c:v>2028e</c:v>
                </c:pt>
                <c:pt idx="10">
                  <c:v>2029e</c:v>
                </c:pt>
              </c:strCache>
            </c:strRef>
          </c:cat>
          <c:val>
            <c:numRef>
              <c:f>'NA BB Subscribers'!$B$3:$L$3</c:f>
              <c:numCache>
                <c:formatCode>#,##0.0,</c:formatCode>
                <c:ptCount val="11"/>
                <c:pt idx="0">
                  <c:v>72475875</c:v>
                </c:pt>
                <c:pt idx="1">
                  <c:v>76462048.125</c:v>
                </c:pt>
                <c:pt idx="2">
                  <c:v>80285150.53125</c:v>
                </c:pt>
                <c:pt idx="3">
                  <c:v>81088002.036562502</c:v>
                </c:pt>
                <c:pt idx="4">
                  <c:v>80682562.02637969</c:v>
                </c:pt>
                <c:pt idx="5">
                  <c:v>80117784.092195034</c:v>
                </c:pt>
                <c:pt idx="6">
                  <c:v>79236488.467180893</c:v>
                </c:pt>
                <c:pt idx="7">
                  <c:v>78206414.11710754</c:v>
                </c:pt>
                <c:pt idx="8">
                  <c:v>77189730.733585134</c:v>
                </c:pt>
                <c:pt idx="9">
                  <c:v>76031884.772581354</c:v>
                </c:pt>
                <c:pt idx="10">
                  <c:v>74739342.731447473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1-D776-491B-8D24-931B6DD8DE55}"/>
            </c:ext>
          </c:extLst>
        </c:ser>
        <c:ser>
          <c:idx val="2"/>
          <c:order val="2"/>
          <c:tx>
            <c:strRef>
              <c:f>'RPD-RMD Units'!#REF!</c:f>
              <c:strCache>
                <c:ptCount val="1"/>
                <c:pt idx="0">
                  <c:v>#REF!</c:v>
                </c:pt>
              </c:strCache>
              <c:extLst xmlns:c15="http://schemas.microsoft.com/office/drawing/2012/chart"/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'NA BB Subscribers'!$B$2:$L$2</c:f>
              <c:strCache>
                <c:ptCount val="11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2025e</c:v>
                </c:pt>
                <c:pt idx="7">
                  <c:v>2026e</c:v>
                </c:pt>
                <c:pt idx="8">
                  <c:v>2027e</c:v>
                </c:pt>
                <c:pt idx="9">
                  <c:v>2028e</c:v>
                </c:pt>
                <c:pt idx="10">
                  <c:v>2029e</c:v>
                </c:pt>
              </c:strCache>
            </c:strRef>
          </c:cat>
          <c:val>
            <c:numRef>
              <c:f>'RPD-RMD Units'!#REF!</c:f>
              <c:extLst xmlns:c15="http://schemas.microsoft.com/office/drawing/2012/chart"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2-D776-491B-8D24-931B6DD8DE55}"/>
            </c:ext>
          </c:extLst>
        </c:ser>
        <c:ser>
          <c:idx val="4"/>
          <c:order val="4"/>
          <c:tx>
            <c:strRef>
              <c:f>'NA BB Subscribers'!$A$4</c:f>
              <c:strCache>
                <c:ptCount val="1"/>
                <c:pt idx="0">
                  <c:v>DSL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60000"/>
                </a:schemeClr>
              </a:solidFill>
              <a:ln w="9525">
                <a:solidFill>
                  <a:schemeClr val="accent5">
                    <a:lumMod val="60000"/>
                  </a:schemeClr>
                </a:solidFill>
              </a:ln>
              <a:effectLst/>
            </c:spPr>
          </c:marker>
          <c:cat>
            <c:strRef>
              <c:f>'NA BB Subscribers'!$B$2:$L$2</c:f>
              <c:strCache>
                <c:ptCount val="11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2025e</c:v>
                </c:pt>
                <c:pt idx="7">
                  <c:v>2026e</c:v>
                </c:pt>
                <c:pt idx="8">
                  <c:v>2027e</c:v>
                </c:pt>
                <c:pt idx="9">
                  <c:v>2028e</c:v>
                </c:pt>
                <c:pt idx="10">
                  <c:v>2029e</c:v>
                </c:pt>
              </c:strCache>
            </c:strRef>
          </c:cat>
          <c:val>
            <c:numRef>
              <c:f>'NA BB Subscribers'!$B$4:$L$4</c:f>
              <c:numCache>
                <c:formatCode>#,##0.0,</c:formatCode>
                <c:ptCount val="11"/>
                <c:pt idx="0">
                  <c:v>29602172</c:v>
                </c:pt>
                <c:pt idx="1">
                  <c:v>27275000</c:v>
                </c:pt>
                <c:pt idx="2">
                  <c:v>22875000</c:v>
                </c:pt>
                <c:pt idx="3">
                  <c:v>18654242</c:v>
                </c:pt>
                <c:pt idx="4">
                  <c:v>14700000</c:v>
                </c:pt>
                <c:pt idx="5">
                  <c:v>10150000</c:v>
                </c:pt>
                <c:pt idx="6">
                  <c:v>6475000</c:v>
                </c:pt>
                <c:pt idx="7">
                  <c:v>4400000</c:v>
                </c:pt>
                <c:pt idx="8">
                  <c:v>2695000</c:v>
                </c:pt>
                <c:pt idx="9">
                  <c:v>1645000</c:v>
                </c:pt>
                <c:pt idx="10">
                  <c:v>1525000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776-491B-8D24-931B6DD8DE55}"/>
            </c:ext>
          </c:extLst>
        </c:ser>
        <c:ser>
          <c:idx val="5"/>
          <c:order val="5"/>
          <c:tx>
            <c:strRef>
              <c:f>'NA BB Subscribers'!$A$5</c:f>
              <c:strCache>
                <c:ptCount val="1"/>
                <c:pt idx="0">
                  <c:v>PON/Fiber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60000"/>
                </a:schemeClr>
              </a:solidFill>
              <a:ln w="9525">
                <a:solidFill>
                  <a:schemeClr val="accent4">
                    <a:lumMod val="60000"/>
                  </a:schemeClr>
                </a:solidFill>
              </a:ln>
              <a:effectLst/>
            </c:spPr>
          </c:marker>
          <c:cat>
            <c:strRef>
              <c:f>'NA BB Subscribers'!$B$2:$L$2</c:f>
              <c:strCache>
                <c:ptCount val="11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2025e</c:v>
                </c:pt>
                <c:pt idx="7">
                  <c:v>2026e</c:v>
                </c:pt>
                <c:pt idx="8">
                  <c:v>2027e</c:v>
                </c:pt>
                <c:pt idx="9">
                  <c:v>2028e</c:v>
                </c:pt>
                <c:pt idx="10">
                  <c:v>2029e</c:v>
                </c:pt>
              </c:strCache>
            </c:strRef>
          </c:cat>
          <c:val>
            <c:numRef>
              <c:f>'NA BB Subscribers'!$B$5:$L$5</c:f>
              <c:numCache>
                <c:formatCode>#,##0.0,</c:formatCode>
                <c:ptCount val="11"/>
                <c:pt idx="0">
                  <c:v>16816778.440000001</c:v>
                </c:pt>
                <c:pt idx="1">
                  <c:v>20450125</c:v>
                </c:pt>
                <c:pt idx="2">
                  <c:v>23341159</c:v>
                </c:pt>
                <c:pt idx="3">
                  <c:v>27045690</c:v>
                </c:pt>
                <c:pt idx="4">
                  <c:v>30290615</c:v>
                </c:pt>
                <c:pt idx="5">
                  <c:v>33652408</c:v>
                </c:pt>
                <c:pt idx="6">
                  <c:v>37194613</c:v>
                </c:pt>
                <c:pt idx="7">
                  <c:v>39975500</c:v>
                </c:pt>
                <c:pt idx="8">
                  <c:v>42750000</c:v>
                </c:pt>
                <c:pt idx="9">
                  <c:v>45025000</c:v>
                </c:pt>
                <c:pt idx="10">
                  <c:v>46650000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776-491B-8D24-931B6DD8DE55}"/>
            </c:ext>
          </c:extLst>
        </c:ser>
        <c:ser>
          <c:idx val="6"/>
          <c:order val="6"/>
          <c:tx>
            <c:strRef>
              <c:f>'NA BB Subscribers'!$A$6</c:f>
              <c:strCache>
                <c:ptCount val="1"/>
                <c:pt idx="0">
                  <c:v>Fixed Wireless</c:v>
                </c:pt>
              </c:strCache>
            </c:strRef>
          </c:tx>
          <c:spPr>
            <a:ln w="28575" cap="rnd">
              <a:solidFill>
                <a:schemeClr val="accent6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80000"/>
                  <a:lumOff val="20000"/>
                </a:schemeClr>
              </a:solidFill>
              <a:ln w="9525">
                <a:solidFill>
                  <a:schemeClr val="accent6">
                    <a:lumMod val="80000"/>
                    <a:lumOff val="20000"/>
                  </a:schemeClr>
                </a:solidFill>
              </a:ln>
              <a:effectLst/>
            </c:spPr>
          </c:marker>
          <c:cat>
            <c:strRef>
              <c:f>'NA BB Subscribers'!$B$2:$L$2</c:f>
              <c:strCache>
                <c:ptCount val="11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2025e</c:v>
                </c:pt>
                <c:pt idx="7">
                  <c:v>2026e</c:v>
                </c:pt>
                <c:pt idx="8">
                  <c:v>2027e</c:v>
                </c:pt>
                <c:pt idx="9">
                  <c:v>2028e</c:v>
                </c:pt>
                <c:pt idx="10">
                  <c:v>2029e</c:v>
                </c:pt>
              </c:strCache>
            </c:strRef>
          </c:cat>
          <c:val>
            <c:numRef>
              <c:f>'NA BB Subscribers'!$B$6:$L$6</c:f>
              <c:numCache>
                <c:formatCode>#,##0.0,</c:formatCode>
                <c:ptCount val="11"/>
                <c:pt idx="0">
                  <c:v>3282000</c:v>
                </c:pt>
                <c:pt idx="1">
                  <c:v>3682000</c:v>
                </c:pt>
                <c:pt idx="2">
                  <c:v>4482000</c:v>
                </c:pt>
                <c:pt idx="3">
                  <c:v>7349000</c:v>
                </c:pt>
                <c:pt idx="4">
                  <c:v>11387250</c:v>
                </c:pt>
                <c:pt idx="5">
                  <c:v>13780287.625</c:v>
                </c:pt>
                <c:pt idx="6">
                  <c:v>17456456.73</c:v>
                </c:pt>
                <c:pt idx="7">
                  <c:v>18254511.024599999</c:v>
                </c:pt>
                <c:pt idx="8">
                  <c:v>18816782.680002801</c:v>
                </c:pt>
                <c:pt idx="9">
                  <c:v>19272242.482615642</c:v>
                </c:pt>
                <c:pt idx="10">
                  <c:v>19050000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776-491B-8D24-931B6DD8DE55}"/>
            </c:ext>
          </c:extLst>
        </c:ser>
        <c:ser>
          <c:idx val="7"/>
          <c:order val="7"/>
          <c:tx>
            <c:strRef>
              <c:f>'NA BB Subscribers'!$A$7</c:f>
              <c:strCache>
                <c:ptCount val="1"/>
                <c:pt idx="0">
                  <c:v>Satellite</c:v>
                </c:pt>
              </c:strCache>
            </c:strRef>
          </c:tx>
          <c:spPr>
            <a:ln w="28575" cap="rnd">
              <a:solidFill>
                <a:schemeClr val="accent5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80000"/>
                  <a:lumOff val="20000"/>
                </a:schemeClr>
              </a:solidFill>
              <a:ln w="9525">
                <a:solidFill>
                  <a:schemeClr val="accent5">
                    <a:lumMod val="80000"/>
                    <a:lumOff val="20000"/>
                  </a:schemeClr>
                </a:solidFill>
              </a:ln>
              <a:effectLst/>
            </c:spPr>
          </c:marker>
          <c:cat>
            <c:strRef>
              <c:f>'NA BB Subscribers'!$B$2:$L$2</c:f>
              <c:strCache>
                <c:ptCount val="11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2025e</c:v>
                </c:pt>
                <c:pt idx="7">
                  <c:v>2026e</c:v>
                </c:pt>
                <c:pt idx="8">
                  <c:v>2027e</c:v>
                </c:pt>
                <c:pt idx="9">
                  <c:v>2028e</c:v>
                </c:pt>
                <c:pt idx="10">
                  <c:v>2029e</c:v>
                </c:pt>
              </c:strCache>
            </c:strRef>
          </c:cat>
          <c:val>
            <c:numRef>
              <c:f>'NA BB Subscribers'!$B$7:$L$7</c:f>
              <c:numCache>
                <c:formatCode>#,##0.0,</c:formatCode>
                <c:ptCount val="11"/>
                <c:pt idx="0">
                  <c:v>2350000</c:v>
                </c:pt>
                <c:pt idx="1">
                  <c:v>2450000</c:v>
                </c:pt>
                <c:pt idx="2">
                  <c:v>2600000</c:v>
                </c:pt>
                <c:pt idx="3">
                  <c:v>2700000</c:v>
                </c:pt>
                <c:pt idx="4">
                  <c:v>3204057.5</c:v>
                </c:pt>
                <c:pt idx="5">
                  <c:v>3752566.1749999993</c:v>
                </c:pt>
                <c:pt idx="6">
                  <c:v>3941214.0849999995</c:v>
                </c:pt>
                <c:pt idx="7">
                  <c:v>4072488.313074999</c:v>
                </c:pt>
                <c:pt idx="8">
                  <c:v>4327000</c:v>
                </c:pt>
                <c:pt idx="9">
                  <c:v>4833000</c:v>
                </c:pt>
                <c:pt idx="10">
                  <c:v>5525000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D776-491B-8D24-931B6DD8DE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9889128"/>
        <c:axId val="189889520"/>
        <c:extLst>
          <c:ext xmlns:c15="http://schemas.microsoft.com/office/drawing/2012/chart" uri="{02D57815-91ED-43cb-92C2-25804820EDAC}">
            <c15:filteredLineSeries>
              <c15:ser>
                <c:idx val="3"/>
                <c:order val="3"/>
                <c:tx>
                  <c:v>Total</c:v>
                </c:tx>
                <c:spPr>
                  <a:ln w="28575" cap="rnd">
                    <a:solidFill>
                      <a:schemeClr val="accent6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>
                        <a:lumMod val="60000"/>
                      </a:schemeClr>
                    </a:solidFill>
                    <a:ln w="9525">
                      <a:solidFill>
                        <a:schemeClr val="accent6">
                          <a:lumMod val="60000"/>
                        </a:schemeClr>
                      </a:solidFill>
                    </a:ln>
                    <a:effectLst/>
                  </c:spPr>
                </c:marker>
                <c:cat>
                  <c:strRef>
                    <c:extLst>
                      <c:ext uri="{02D57815-91ED-43cb-92C2-25804820EDAC}">
                        <c15:formulaRef>
                          <c15:sqref>'NA BB Subscribers'!$B$2:$L$2</c15:sqref>
                        </c15:formulaRef>
                      </c:ext>
                    </c:extLst>
                    <c:strCache>
                      <c:ptCount val="11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  <c:pt idx="5">
                        <c:v>2024</c:v>
                      </c:pt>
                      <c:pt idx="6">
                        <c:v>2025e</c:v>
                      </c:pt>
                      <c:pt idx="7">
                        <c:v>2026e</c:v>
                      </c:pt>
                      <c:pt idx="8">
                        <c:v>2027e</c:v>
                      </c:pt>
                      <c:pt idx="9">
                        <c:v>2028e</c:v>
                      </c:pt>
                      <c:pt idx="10">
                        <c:v>2029e</c:v>
                      </c:pt>
                    </c:strCache>
                  </c:strRef>
                </c:cat>
                <c:val>
                  <c:numLit>
                    <c:formatCode>General</c:formatCode>
                    <c:ptCount val="3"/>
                    <c:pt idx="0">
                      <c:v>1586.1</c:v>
                    </c:pt>
                    <c:pt idx="1">
                      <c:v>1599.7</c:v>
                    </c:pt>
                    <c:pt idx="2">
                      <c:v>1648.2</c:v>
                    </c:pt>
                  </c:numLit>
                </c:val>
                <c:smooth val="0"/>
                <c:extLst>
                  <c:ext xmlns:c16="http://schemas.microsoft.com/office/drawing/2014/chart" uri="{C3380CC4-5D6E-409C-BE32-E72D297353CC}">
                    <c16:uniqueId val="{00000007-D776-491B-8D24-931B6DD8DE55}"/>
                  </c:ext>
                </c:extLst>
              </c15:ser>
            </c15:filteredLineSeries>
          </c:ext>
        </c:extLst>
      </c:lineChart>
      <c:catAx>
        <c:axId val="189889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9889520"/>
        <c:crosses val="autoZero"/>
        <c:auto val="1"/>
        <c:lblAlgn val="ctr"/>
        <c:lblOffset val="100"/>
        <c:noMultiLvlLbl val="0"/>
      </c:catAx>
      <c:valAx>
        <c:axId val="189889520"/>
        <c:scaling>
          <c:orientation val="minMax"/>
          <c:max val="900000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rgbClr val="8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800" b="0" dirty="0">
                    <a:solidFill>
                      <a:srgbClr val="8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Millions of Subscribers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rgbClr val="8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,##0,,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9889128"/>
        <c:crosses val="autoZero"/>
        <c:crossBetween val="between"/>
        <c:majorUnit val="45000000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4371563350441699"/>
          <c:y val="4.0157248111606217E-2"/>
          <c:w val="0.74810546611925843"/>
          <c:h val="0.181120938473077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</a:t>
            </a:r>
            <a:r>
              <a:rPr lang="en-US" sz="18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America Broadband</a:t>
            </a:r>
            <a:r>
              <a:rPr lang="en-US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Equipment Revenue by Technology</a:t>
            </a:r>
          </a:p>
        </c:rich>
      </c:tx>
      <c:layout>
        <c:manualLayout>
          <c:xMode val="edge"/>
          <c:yMode val="edge"/>
          <c:x val="0.14008938882639671"/>
          <c:y val="8.2990768672679179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4"/>
          <c:order val="0"/>
          <c:tx>
            <c:strRef>
              <c:f>'NA BB Tech revenue'!$A$6</c:f>
              <c:strCache>
                <c:ptCount val="1"/>
                <c:pt idx="0">
                  <c:v>Fixed Wireless CPE</c:v>
                </c:pt>
              </c:strCache>
              <c:extLst xmlns:c15="http://schemas.microsoft.com/office/drawing/2012/chart"/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'NA BB Tech revenue'!$E$2:$L$2</c:f>
              <c:strCache>
                <c:ptCount val="8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2025e</c:v>
                </c:pt>
                <c:pt idx="4">
                  <c:v>2026e</c:v>
                </c:pt>
                <c:pt idx="5">
                  <c:v>2027e</c:v>
                </c:pt>
                <c:pt idx="6">
                  <c:v>2028e</c:v>
                </c:pt>
                <c:pt idx="7">
                  <c:v>2029e</c:v>
                </c:pt>
              </c:strCache>
              <c:extLst/>
            </c:strRef>
          </c:cat>
          <c:val>
            <c:numRef>
              <c:f>'NA BB Tech revenue'!$E$6:$L$6</c:f>
              <c:numCache>
                <c:formatCode>"$"#,##0.0,,</c:formatCode>
                <c:ptCount val="8"/>
                <c:pt idx="0">
                  <c:v>1002455925.1207904</c:v>
                </c:pt>
                <c:pt idx="1">
                  <c:v>1123499838.9546461</c:v>
                </c:pt>
                <c:pt idx="2">
                  <c:v>1351416260.2629905</c:v>
                </c:pt>
                <c:pt idx="3">
                  <c:v>1456425145.579392</c:v>
                </c:pt>
                <c:pt idx="4">
                  <c:v>1048962794.8557616</c:v>
                </c:pt>
                <c:pt idx="5">
                  <c:v>888436125.18057609</c:v>
                </c:pt>
                <c:pt idx="6">
                  <c:v>806553969.79291379</c:v>
                </c:pt>
                <c:pt idx="7">
                  <c:v>563618822.08595359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BD1A-45A4-9861-9140161CEE8D}"/>
            </c:ext>
          </c:extLst>
        </c:ser>
        <c:ser>
          <c:idx val="2"/>
          <c:order val="1"/>
          <c:tx>
            <c:strRef>
              <c:f>'NA BB Tech revenue'!$A$5</c:f>
              <c:strCache>
                <c:ptCount val="1"/>
                <c:pt idx="0">
                  <c:v>PON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'NA BB Tech revenue'!$E$2:$L$2</c:f>
              <c:strCache>
                <c:ptCount val="8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2025e</c:v>
                </c:pt>
                <c:pt idx="4">
                  <c:v>2026e</c:v>
                </c:pt>
                <c:pt idx="5">
                  <c:v>2027e</c:v>
                </c:pt>
                <c:pt idx="6">
                  <c:v>2028e</c:v>
                </c:pt>
                <c:pt idx="7">
                  <c:v>2029e</c:v>
                </c:pt>
              </c:strCache>
              <c:extLst/>
            </c:strRef>
          </c:cat>
          <c:val>
            <c:numRef>
              <c:f>'NA BB Tech revenue'!$E$5:$L$5</c:f>
              <c:numCache>
                <c:formatCode>"$"#,##0.0,,</c:formatCode>
                <c:ptCount val="8"/>
                <c:pt idx="0">
                  <c:v>1958142490.4263482</c:v>
                </c:pt>
                <c:pt idx="1">
                  <c:v>1641965603.854023</c:v>
                </c:pt>
                <c:pt idx="2">
                  <c:v>1351837726.7755795</c:v>
                </c:pt>
                <c:pt idx="3">
                  <c:v>1370424922.8773804</c:v>
                </c:pt>
                <c:pt idx="4">
                  <c:v>1505226662.9570622</c:v>
                </c:pt>
                <c:pt idx="5">
                  <c:v>1676422491.4351916</c:v>
                </c:pt>
                <c:pt idx="6">
                  <c:v>1764234325.0672488</c:v>
                </c:pt>
                <c:pt idx="7">
                  <c:v>1792492517.5247698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BD1A-45A4-9861-9140161CEE8D}"/>
            </c:ext>
          </c:extLst>
        </c:ser>
        <c:ser>
          <c:idx val="1"/>
          <c:order val="2"/>
          <c:tx>
            <c:strRef>
              <c:f>'NA BB Tech revenue'!$A$4</c:f>
              <c:strCache>
                <c:ptCount val="1"/>
                <c:pt idx="0">
                  <c:v>Cable</c:v>
                </c:pt>
              </c:strCache>
              <c:extLst xmlns:c15="http://schemas.microsoft.com/office/drawing/2012/chart"/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'NA BB Tech revenue'!$E$2:$L$2</c:f>
              <c:strCache>
                <c:ptCount val="8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2025e</c:v>
                </c:pt>
                <c:pt idx="4">
                  <c:v>2026e</c:v>
                </c:pt>
                <c:pt idx="5">
                  <c:v>2027e</c:v>
                </c:pt>
                <c:pt idx="6">
                  <c:v>2028e</c:v>
                </c:pt>
                <c:pt idx="7">
                  <c:v>2029e</c:v>
                </c:pt>
              </c:strCache>
              <c:extLst/>
            </c:strRef>
          </c:cat>
          <c:val>
            <c:numRef>
              <c:f>'NA BB Tech revenue'!$E$4:$L$4</c:f>
              <c:numCache>
                <c:formatCode>"$"#,##0.0,,</c:formatCode>
                <c:ptCount val="8"/>
                <c:pt idx="0">
                  <c:v>2941421952.4820604</c:v>
                </c:pt>
                <c:pt idx="1">
                  <c:v>2462018805.1011648</c:v>
                </c:pt>
                <c:pt idx="2">
                  <c:v>1974141543.9685946</c:v>
                </c:pt>
                <c:pt idx="3">
                  <c:v>1705091285.9130087</c:v>
                </c:pt>
                <c:pt idx="4">
                  <c:v>2081133282.6127458</c:v>
                </c:pt>
                <c:pt idx="5">
                  <c:v>2329710824.9379687</c:v>
                </c:pt>
                <c:pt idx="6">
                  <c:v>2337158014.0421114</c:v>
                </c:pt>
                <c:pt idx="7">
                  <c:v>2136919482.8367603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2-BD1A-45A4-9861-9140161CEE8D}"/>
            </c:ext>
          </c:extLst>
        </c:ser>
        <c:ser>
          <c:idx val="0"/>
          <c:order val="3"/>
          <c:tx>
            <c:strRef>
              <c:f>'NA BB Tech revenue'!$A$3</c:f>
              <c:strCache>
                <c:ptCount val="1"/>
                <c:pt idx="0">
                  <c:v>DSL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'NA BB Tech revenue'!$E$2:$L$2</c:f>
              <c:strCache>
                <c:ptCount val="8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2025e</c:v>
                </c:pt>
                <c:pt idx="4">
                  <c:v>2026e</c:v>
                </c:pt>
                <c:pt idx="5">
                  <c:v>2027e</c:v>
                </c:pt>
                <c:pt idx="6">
                  <c:v>2028e</c:v>
                </c:pt>
                <c:pt idx="7">
                  <c:v>2029e</c:v>
                </c:pt>
              </c:strCache>
              <c:extLst/>
            </c:strRef>
          </c:cat>
          <c:val>
            <c:numRef>
              <c:f>'NA BB Tech revenue'!$E$3:$L$3</c:f>
              <c:numCache>
                <c:formatCode>"$"#,##0.0,,</c:formatCode>
                <c:ptCount val="8"/>
                <c:pt idx="0">
                  <c:v>189976667.46178654</c:v>
                </c:pt>
                <c:pt idx="1">
                  <c:v>107947905.75826102</c:v>
                </c:pt>
                <c:pt idx="2">
                  <c:v>36767644.011246167</c:v>
                </c:pt>
                <c:pt idx="3">
                  <c:v>25652054.625328653</c:v>
                </c:pt>
                <c:pt idx="4">
                  <c:v>12071961.974722881</c:v>
                </c:pt>
                <c:pt idx="5">
                  <c:v>7246568.6890251087</c:v>
                </c:pt>
                <c:pt idx="6">
                  <c:v>4819199.0338969063</c:v>
                </c:pt>
                <c:pt idx="7">
                  <c:v>3372859.2848549308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3-BD1A-45A4-9861-9140161CEE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339521816"/>
        <c:axId val="339519464"/>
        <c:extLst>
          <c:ext xmlns:c15="http://schemas.microsoft.com/office/drawing/2012/chart" uri="{02D57815-91ED-43cb-92C2-25804820EDAC}">
            <c15:filteredBarSeries>
              <c15:ser>
                <c:idx val="3"/>
                <c:order val="4"/>
                <c:tx>
                  <c:v>Total</c:v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'NA BB Tech revenue'!$E$2:$L$2</c15:sqref>
                        </c15:formulaRef>
                      </c:ext>
                    </c:extLst>
                    <c:strCache>
                      <c:ptCount val="8"/>
                      <c:pt idx="0">
                        <c:v>2022</c:v>
                      </c:pt>
                      <c:pt idx="1">
                        <c:v>2023</c:v>
                      </c:pt>
                      <c:pt idx="2">
                        <c:v>2024</c:v>
                      </c:pt>
                      <c:pt idx="3">
                        <c:v>2025e</c:v>
                      </c:pt>
                      <c:pt idx="4">
                        <c:v>2026e</c:v>
                      </c:pt>
                      <c:pt idx="5">
                        <c:v>2027e</c:v>
                      </c:pt>
                      <c:pt idx="6">
                        <c:v>2028e</c:v>
                      </c:pt>
                      <c:pt idx="7">
                        <c:v>2029e</c:v>
                      </c:pt>
                    </c:strCache>
                  </c:strRef>
                </c:cat>
                <c:val>
                  <c:numLit>
                    <c:ptCount val="0"/>
                  </c:numLit>
                </c:val>
                <c:extLst>
                  <c:ext xmlns:c16="http://schemas.microsoft.com/office/drawing/2014/chart" uri="{C3380CC4-5D6E-409C-BE32-E72D297353CC}">
                    <c16:uniqueId val="{00000004-BD1A-45A4-9861-9140161CEE8D}"/>
                  </c:ext>
                </c:extLst>
              </c15:ser>
            </c15:filteredBarSeries>
          </c:ext>
        </c:extLst>
      </c:barChart>
      <c:catAx>
        <c:axId val="339521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39519464"/>
        <c:crosses val="autoZero"/>
        <c:auto val="1"/>
        <c:lblAlgn val="ctr"/>
        <c:lblOffset val="100"/>
        <c:noMultiLvlLbl val="0"/>
      </c:catAx>
      <c:valAx>
        <c:axId val="339519464"/>
        <c:scaling>
          <c:orientation val="minMax"/>
          <c:max val="700000000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rgbClr val="8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800" b="0" dirty="0">
                    <a:solidFill>
                      <a:srgbClr val="8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Revenue in $ Billions</a:t>
                </a:r>
              </a:p>
            </c:rich>
          </c:tx>
          <c:layout>
            <c:manualLayout>
              <c:xMode val="edge"/>
              <c:yMode val="edge"/>
              <c:x val="5.2685414323209601E-3"/>
              <c:y val="0.257466858032978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rgbClr val="8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&quot;$&quot;#,##0,,,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39521816"/>
        <c:crosses val="autoZero"/>
        <c:crossBetween val="between"/>
        <c:majorUnit val="3500000000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9827941507311586"/>
          <c:y val="0.19495614473480841"/>
          <c:w val="0.59391736032995868"/>
          <c:h val="5.67047788515014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800">
                <a:solidFill>
                  <a:schemeClr val="tx1"/>
                </a:solidFill>
              </a:rPr>
              <a:t>North</a:t>
            </a:r>
            <a:r>
              <a:rPr lang="en-US" sz="1800" baseline="0">
                <a:solidFill>
                  <a:schemeClr val="tx1"/>
                </a:solidFill>
              </a:rPr>
              <a:t> America </a:t>
            </a:r>
            <a:r>
              <a:rPr lang="en-US" sz="1800">
                <a:solidFill>
                  <a:schemeClr val="tx1"/>
                </a:solidFill>
              </a:rPr>
              <a:t>PON OLT Port</a:t>
            </a:r>
            <a:r>
              <a:rPr lang="en-US" sz="1800" baseline="0">
                <a:solidFill>
                  <a:schemeClr val="tx1"/>
                </a:solidFill>
              </a:rPr>
              <a:t> Shipments</a:t>
            </a:r>
            <a:r>
              <a:rPr lang="en-US" sz="1800">
                <a:solidFill>
                  <a:schemeClr val="tx1"/>
                </a:solidFill>
              </a:rPr>
              <a:t> by Technology</a:t>
            </a:r>
          </a:p>
        </c:rich>
      </c:tx>
      <c:layout>
        <c:manualLayout>
          <c:xMode val="edge"/>
          <c:yMode val="edge"/>
          <c:x val="0.22039233732147118"/>
          <c:y val="1.5916515695619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0342982695344899"/>
          <c:y val="0.20157079420321125"/>
          <c:w val="0.6927163400921299"/>
          <c:h val="0.6044574627381958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'RPD-RMD Units'!#REF!</c:f>
              <c:strCache>
                <c:ptCount val="1"/>
                <c:pt idx="0">
                  <c:v>#REF!</c:v>
                </c:pt>
              </c:strCache>
              <c:extLst xmlns:c15="http://schemas.microsoft.com/office/drawing/2012/chart"/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'WW PON by Tech'!$AB$3:$AF$3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2025e</c:v>
                </c:pt>
              </c:strCache>
              <c:extLst/>
            </c:strRef>
          </c:cat>
          <c:val>
            <c:numRef>
              <c:f>'RPD-RMD Units'!#REF!</c:f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AECB-4FE8-B46B-7F67D3FA0F1F}"/>
            </c:ext>
          </c:extLst>
        </c:ser>
        <c:ser>
          <c:idx val="1"/>
          <c:order val="1"/>
          <c:tx>
            <c:strRef>
              <c:f>'WW PON by Tech'!$Y$4</c:f>
              <c:strCache>
                <c:ptCount val="1"/>
                <c:pt idx="0">
                  <c:v>2.5G GPON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'WW PON by Tech'!$AB$3:$AF$3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2025e</c:v>
                </c:pt>
              </c:strCache>
              <c:extLst/>
            </c:strRef>
          </c:cat>
          <c:val>
            <c:numRef>
              <c:f>'WW PON by Tech'!$AB$4:$AF$4</c:f>
              <c:numCache>
                <c:formatCode>#,##0.0,</c:formatCode>
                <c:ptCount val="5"/>
                <c:pt idx="0">
                  <c:v>439716.01022982225</c:v>
                </c:pt>
                <c:pt idx="1">
                  <c:v>471112.08255499031</c:v>
                </c:pt>
                <c:pt idx="2">
                  <c:v>330253.19912639115</c:v>
                </c:pt>
                <c:pt idx="3">
                  <c:v>103306.59374682524</c:v>
                </c:pt>
                <c:pt idx="4">
                  <c:v>100417.08265729203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AECB-4FE8-B46B-7F67D3FA0F1F}"/>
            </c:ext>
          </c:extLst>
        </c:ser>
        <c:ser>
          <c:idx val="2"/>
          <c:order val="2"/>
          <c:tx>
            <c:strRef>
              <c:f>'RPD-RMD Units'!#REF!</c:f>
              <c:strCache>
                <c:ptCount val="1"/>
                <c:pt idx="0">
                  <c:v>#REF!</c:v>
                </c:pt>
              </c:strCache>
              <c:extLst xmlns:c15="http://schemas.microsoft.com/office/drawing/2012/chart"/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'WW PON by Tech'!$AB$3:$AF$3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2025e</c:v>
                </c:pt>
              </c:strCache>
              <c:extLst/>
            </c:strRef>
          </c:cat>
          <c:val>
            <c:numRef>
              <c:f>'RPD-RMD Units'!#REF!</c:f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2-AECB-4FE8-B46B-7F67D3FA0F1F}"/>
            </c:ext>
          </c:extLst>
        </c:ser>
        <c:ser>
          <c:idx val="5"/>
          <c:order val="5"/>
          <c:tx>
            <c:strRef>
              <c:f>'WW PON by Tech'!$Y$6</c:f>
              <c:strCache>
                <c:ptCount val="1"/>
                <c:pt idx="0">
                  <c:v>XGS-PON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'WW PON by Tech'!$AB$3:$AF$3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2025e</c:v>
                </c:pt>
              </c:strCache>
              <c:extLst/>
            </c:strRef>
          </c:cat>
          <c:val>
            <c:numRef>
              <c:f>'WW PON by Tech'!$AB$6:$AF$6</c:f>
              <c:numCache>
                <c:formatCode>#,##0.0,</c:formatCode>
                <c:ptCount val="5"/>
                <c:pt idx="0">
                  <c:v>476532</c:v>
                </c:pt>
                <c:pt idx="1">
                  <c:v>720484</c:v>
                </c:pt>
                <c:pt idx="2">
                  <c:v>640808</c:v>
                </c:pt>
                <c:pt idx="3">
                  <c:v>490012</c:v>
                </c:pt>
                <c:pt idx="4">
                  <c:v>600850.93999999994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AECB-4FE8-B46B-7F67D3FA0F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41522320"/>
        <c:axId val="341526240"/>
        <c:extLst>
          <c:ext xmlns:c15="http://schemas.microsoft.com/office/drawing/2012/chart" uri="{02D57815-91ED-43cb-92C2-25804820EDAC}">
            <c15:filteredBarSeries>
              <c15:ser>
                <c:idx val="3"/>
                <c:order val="3"/>
                <c:tx>
                  <c:v>Total</c:v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'WW PON by Tech'!$AB$3:$AF$3</c15:sqref>
                        </c15:formulaRef>
                      </c:ext>
                    </c:extLst>
                    <c:strCache>
                      <c:ptCount val="5"/>
                      <c:pt idx="0">
                        <c:v>2021</c:v>
                      </c:pt>
                      <c:pt idx="1">
                        <c:v>2022</c:v>
                      </c:pt>
                      <c:pt idx="2">
                        <c:v>2023</c:v>
                      </c:pt>
                      <c:pt idx="3">
                        <c:v>2024</c:v>
                      </c:pt>
                      <c:pt idx="4">
                        <c:v>2025e</c:v>
                      </c:pt>
                    </c:strCache>
                  </c:strRef>
                </c:cat>
                <c:val>
                  <c:numLit>
                    <c:formatCode>General</c:formatCode>
                    <c:ptCount val="1"/>
                    <c:pt idx="0">
                      <c:v>1648.2</c:v>
                    </c:pt>
                  </c:numLit>
                </c:val>
                <c:extLst>
                  <c:ext xmlns:c16="http://schemas.microsoft.com/office/drawing/2014/chart" uri="{C3380CC4-5D6E-409C-BE32-E72D297353CC}">
                    <c16:uniqueId val="{00000004-AECB-4FE8-B46B-7F67D3FA0F1F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'WW PON by Tech'!$A$5</c15:sqref>
                        </c15:formulaRef>
                      </c:ext>
                    </c:extLst>
                    <c:strCache>
                      <c:ptCount val="1"/>
                      <c:pt idx="0">
                        <c:v>10G EPON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'WW PON by Tech'!$AB$3:$AF$3</c15:sqref>
                        </c15:formulaRef>
                      </c:ext>
                    </c:extLst>
                    <c:strCache>
                      <c:ptCount val="5"/>
                      <c:pt idx="0">
                        <c:v>2021</c:v>
                      </c:pt>
                      <c:pt idx="1">
                        <c:v>2022</c:v>
                      </c:pt>
                      <c:pt idx="2">
                        <c:v>2023</c:v>
                      </c:pt>
                      <c:pt idx="3">
                        <c:v>2024</c:v>
                      </c:pt>
                      <c:pt idx="4">
                        <c:v>2025e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'WW PON by Tech'!$D$5:$J$5</c15:sqref>
                        </c15:formulaRef>
                      </c:ext>
                    </c:extLst>
                    <c:numCache>
                      <c:formatCode>#,##0.0,</c:formatCode>
                      <c:ptCount val="7"/>
                      <c:pt idx="0">
                        <c:v>1583758.0870107785</c:v>
                      </c:pt>
                      <c:pt idx="1">
                        <c:v>1113743.7041052261</c:v>
                      </c:pt>
                      <c:pt idx="2">
                        <c:v>931589.45628716005</c:v>
                      </c:pt>
                      <c:pt idx="3">
                        <c:v>904967.82566120522</c:v>
                      </c:pt>
                      <c:pt idx="4">
                        <c:v>846074.6649908945</c:v>
                      </c:pt>
                      <c:pt idx="5">
                        <c:v>765436.80852692691</c:v>
                      </c:pt>
                      <c:pt idx="6">
                        <c:v>670146.54241595289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AECB-4FE8-B46B-7F67D3FA0F1F}"/>
                  </c:ext>
                </c:extLst>
              </c15:ser>
            </c15:filteredBarSeries>
            <c15:filteredBarSeries>
              <c15:ser>
                <c:idx val="7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'WW PON by Tech'!$A$4</c15:sqref>
                        </c15:formulaRef>
                      </c:ext>
                    </c:extLst>
                    <c:strCache>
                      <c:ptCount val="1"/>
                      <c:pt idx="0">
                        <c:v>1G EPON</c:v>
                      </c:pt>
                    </c:strCache>
                  </c:strRef>
                </c:tx>
                <c:spPr>
                  <a:solidFill>
                    <a:schemeClr val="accent5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'WW PON by Tech'!$AB$3:$AF$3</c15:sqref>
                        </c15:formulaRef>
                      </c:ext>
                    </c:extLst>
                    <c:strCache>
                      <c:ptCount val="5"/>
                      <c:pt idx="0">
                        <c:v>2021</c:v>
                      </c:pt>
                      <c:pt idx="1">
                        <c:v>2022</c:v>
                      </c:pt>
                      <c:pt idx="2">
                        <c:v>2023</c:v>
                      </c:pt>
                      <c:pt idx="3">
                        <c:v>2024</c:v>
                      </c:pt>
                      <c:pt idx="4">
                        <c:v>2025e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'WW PON by Tech'!$D$4:$J$4</c15:sqref>
                        </c15:formulaRef>
                      </c:ext>
                    </c:extLst>
                    <c:numCache>
                      <c:formatCode>#,##0.0,</c:formatCode>
                      <c:ptCount val="7"/>
                      <c:pt idx="0">
                        <c:v>69552.281636467553</c:v>
                      </c:pt>
                      <c:pt idx="1">
                        <c:v>99505.074189955165</c:v>
                      </c:pt>
                      <c:pt idx="2">
                        <c:v>86461.012519192911</c:v>
                      </c:pt>
                      <c:pt idx="3">
                        <c:v>57434.65122207965</c:v>
                      </c:pt>
                      <c:pt idx="4">
                        <c:v>41525.313019766138</c:v>
                      </c:pt>
                      <c:pt idx="5">
                        <c:v>32455.598240962972</c:v>
                      </c:pt>
                      <c:pt idx="6">
                        <c:v>26786.684716351745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AECB-4FE8-B46B-7F67D3FA0F1F}"/>
                  </c:ext>
                </c:extLst>
              </c15:ser>
            </c15:filteredBarSeries>
          </c:ext>
        </c:extLst>
      </c:barChart>
      <c:catAx>
        <c:axId val="341522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41526240"/>
        <c:crosses val="autoZero"/>
        <c:auto val="1"/>
        <c:lblAlgn val="ctr"/>
        <c:lblOffset val="100"/>
        <c:noMultiLvlLbl val="0"/>
      </c:catAx>
      <c:valAx>
        <c:axId val="341526240"/>
        <c:scaling>
          <c:orientation val="minMax"/>
          <c:max val="14000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rgbClr val="8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800">
                    <a:solidFill>
                      <a:srgbClr val="800000"/>
                    </a:solidFill>
                  </a:rPr>
                  <a:t>Ports in</a:t>
                </a:r>
                <a:r>
                  <a:rPr lang="en-US" sz="1800" baseline="0">
                    <a:solidFill>
                      <a:srgbClr val="800000"/>
                    </a:solidFill>
                  </a:rPr>
                  <a:t> Thousands</a:t>
                </a:r>
                <a:endParaRPr lang="en-US" sz="1800">
                  <a:solidFill>
                    <a:srgbClr val="8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3.2468952744543297E-2"/>
              <c:y val="0.2382343571752537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rgbClr val="8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,##0,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41522320"/>
        <c:crosses val="autoZero"/>
        <c:crossBetween val="between"/>
        <c:majorUnit val="700000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32977042642396964"/>
          <c:y val="8.6757602114463928E-2"/>
          <c:w val="0.37080080898978535"/>
          <c:h val="0.22838787466002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800" dirty="0">
                <a:solidFill>
                  <a:schemeClr val="tx1"/>
                </a:solidFill>
              </a:rPr>
              <a:t>North</a:t>
            </a:r>
            <a:r>
              <a:rPr lang="en-US" sz="1800" baseline="0" dirty="0">
                <a:solidFill>
                  <a:schemeClr val="tx1"/>
                </a:solidFill>
              </a:rPr>
              <a:t> America </a:t>
            </a:r>
            <a:r>
              <a:rPr lang="en-US" sz="1800" dirty="0">
                <a:solidFill>
                  <a:schemeClr val="tx1"/>
                </a:solidFill>
              </a:rPr>
              <a:t>PON ONT Unit </a:t>
            </a:r>
            <a:r>
              <a:rPr lang="en-US" sz="1800" baseline="0" dirty="0">
                <a:solidFill>
                  <a:schemeClr val="tx1"/>
                </a:solidFill>
              </a:rPr>
              <a:t>Shipments</a:t>
            </a:r>
            <a:r>
              <a:rPr lang="en-US" sz="1800" dirty="0">
                <a:solidFill>
                  <a:schemeClr val="tx1"/>
                </a:solidFill>
              </a:rPr>
              <a:t> by Technology</a:t>
            </a:r>
          </a:p>
        </c:rich>
      </c:tx>
      <c:layout>
        <c:manualLayout>
          <c:xMode val="edge"/>
          <c:yMode val="edge"/>
          <c:x val="0.25285986978900366"/>
          <c:y val="1.5916515695619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2868235220597424"/>
          <c:y val="0.19366645835643925"/>
          <c:w val="0.6927163400921299"/>
          <c:h val="0.5961271431776625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'RPD-RMD Units'!#REF!</c:f>
              <c:strCache>
                <c:ptCount val="1"/>
                <c:pt idx="0">
                  <c:v>#REF!</c:v>
                </c:pt>
              </c:strCache>
              <c:extLst xmlns:c15="http://schemas.microsoft.com/office/drawing/2012/chart"/>
            </c:strRef>
          </c:tx>
          <c:spPr>
            <a:solidFill>
              <a:schemeClr val="accent1">
                <a:shade val="58000"/>
              </a:schemeClr>
            </a:solidFill>
            <a:ln>
              <a:noFill/>
            </a:ln>
            <a:effectLst/>
          </c:spPr>
          <c:invertIfNegative val="0"/>
          <c:cat>
            <c:strRef>
              <c:f>'WW PON Revenue by Tech'!$D$53:$H$53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2025e</c:v>
                </c:pt>
              </c:strCache>
              <c:extLst/>
            </c:strRef>
          </c:cat>
          <c:val>
            <c:numRef>
              <c:f>'RPD-RMD Units'!#REF!</c:f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8F1D-43EB-9A63-103D58290EBA}"/>
            </c:ext>
          </c:extLst>
        </c:ser>
        <c:ser>
          <c:idx val="2"/>
          <c:order val="1"/>
          <c:tx>
            <c:strRef>
              <c:f>'RPD-RMD Units'!#REF!</c:f>
              <c:strCache>
                <c:ptCount val="1"/>
                <c:pt idx="0">
                  <c:v>#REF!</c:v>
                </c:pt>
              </c:strCache>
              <c:extLst xmlns:c15="http://schemas.microsoft.com/office/drawing/2012/chart"/>
            </c:strRef>
          </c:tx>
          <c:spPr>
            <a:solidFill>
              <a:schemeClr val="accent1">
                <a:tint val="86000"/>
              </a:schemeClr>
            </a:solidFill>
            <a:ln>
              <a:noFill/>
            </a:ln>
            <a:effectLst/>
          </c:spPr>
          <c:invertIfNegative val="0"/>
          <c:cat>
            <c:strRef>
              <c:f>'WW PON Revenue by Tech'!$D$53:$H$53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2025e</c:v>
                </c:pt>
              </c:strCache>
              <c:extLst/>
            </c:strRef>
          </c:cat>
          <c:val>
            <c:numRef>
              <c:f>'RPD-RMD Units'!#REF!</c:f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1-8F1D-43EB-9A63-103D58290EBA}"/>
            </c:ext>
          </c:extLst>
        </c:ser>
        <c:ser>
          <c:idx val="1"/>
          <c:order val="2"/>
          <c:tx>
            <c:strRef>
              <c:f>'WW PON Revenue by Tech'!$A$54</c:f>
              <c:strCache>
                <c:ptCount val="1"/>
                <c:pt idx="0">
                  <c:v>2.5G GPON</c:v>
                </c:pt>
              </c:strCache>
            </c:strRef>
          </c:tx>
          <c:spPr>
            <a:solidFill>
              <a:schemeClr val="accent1">
                <a:shade val="86000"/>
              </a:schemeClr>
            </a:solidFill>
            <a:ln>
              <a:noFill/>
            </a:ln>
            <a:effectLst/>
          </c:spPr>
          <c:invertIfNegative val="0"/>
          <c:cat>
            <c:strRef>
              <c:f>'WW PON Revenue by Tech'!$D$53:$H$53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2025e</c:v>
                </c:pt>
              </c:strCache>
              <c:extLst/>
            </c:strRef>
          </c:cat>
          <c:val>
            <c:numRef>
              <c:f>'WW PON Revenue by Tech'!$D$54:$H$54</c:f>
              <c:numCache>
                <c:formatCode>#,##0.0,</c:formatCode>
                <c:ptCount val="5"/>
                <c:pt idx="0">
                  <c:v>5824484.7399999993</c:v>
                </c:pt>
                <c:pt idx="1">
                  <c:v>5318633.3499999996</c:v>
                </c:pt>
                <c:pt idx="2">
                  <c:v>3964193.687136</c:v>
                </c:pt>
                <c:pt idx="3">
                  <c:v>4088785.715329031</c:v>
                </c:pt>
                <c:pt idx="4">
                  <c:v>3925757.6904440629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8F1D-43EB-9A63-103D58290EBA}"/>
            </c:ext>
          </c:extLst>
        </c:ser>
        <c:ser>
          <c:idx val="3"/>
          <c:order val="3"/>
          <c:tx>
            <c:strRef>
              <c:f>'WW PON Revenue by Tech'!$A$56</c:f>
              <c:strCache>
                <c:ptCount val="1"/>
                <c:pt idx="0">
                  <c:v>XGS-PON</c:v>
                </c:pt>
              </c:strCache>
            </c:strRef>
          </c:tx>
          <c:spPr>
            <a:solidFill>
              <a:schemeClr val="accent1">
                <a:tint val="58000"/>
              </a:schemeClr>
            </a:solidFill>
            <a:ln>
              <a:noFill/>
            </a:ln>
            <a:effectLst/>
          </c:spPr>
          <c:invertIfNegative val="0"/>
          <c:cat>
            <c:strRef>
              <c:f>'WW PON Revenue by Tech'!$D$53:$H$53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2025e</c:v>
                </c:pt>
              </c:strCache>
              <c:extLst/>
            </c:strRef>
          </c:cat>
          <c:val>
            <c:numRef>
              <c:f>'WW PON Revenue by Tech'!$D$56:$H$56</c:f>
              <c:numCache>
                <c:formatCode>#,##0.0,</c:formatCode>
                <c:ptCount val="5"/>
                <c:pt idx="0">
                  <c:v>1274032.4532000001</c:v>
                </c:pt>
                <c:pt idx="1">
                  <c:v>3246654.5499</c:v>
                </c:pt>
                <c:pt idx="2">
                  <c:v>2873473.48521984</c:v>
                </c:pt>
                <c:pt idx="3">
                  <c:v>3741500</c:v>
                </c:pt>
                <c:pt idx="4">
                  <c:v>4249500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8F1D-43EB-9A63-103D58290E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41522320"/>
        <c:axId val="341526240"/>
        <c:extLst/>
      </c:barChart>
      <c:catAx>
        <c:axId val="341522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41526240"/>
        <c:crosses val="autoZero"/>
        <c:auto val="1"/>
        <c:lblAlgn val="ctr"/>
        <c:lblOffset val="100"/>
        <c:noMultiLvlLbl val="0"/>
      </c:catAx>
      <c:valAx>
        <c:axId val="341526240"/>
        <c:scaling>
          <c:orientation val="minMax"/>
          <c:max val="100000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rgbClr val="8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800">
                    <a:solidFill>
                      <a:srgbClr val="800000"/>
                    </a:solidFill>
                  </a:rPr>
                  <a:t>Units</a:t>
                </a:r>
                <a:r>
                  <a:rPr lang="en-US" sz="1800" baseline="0">
                    <a:solidFill>
                      <a:srgbClr val="800000"/>
                    </a:solidFill>
                  </a:rPr>
                  <a:t> in Millions</a:t>
                </a:r>
                <a:endParaRPr lang="en-US" sz="1800">
                  <a:solidFill>
                    <a:srgbClr val="8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8.2974003249593795E-2"/>
              <c:y val="0.218752572643790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rgbClr val="8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,##0,,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41522320"/>
        <c:crosses val="autoZero"/>
        <c:crossBetween val="between"/>
        <c:majorUnit val="5000000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39109798775153104"/>
          <c:y val="0.11922724300023572"/>
          <c:w val="0.3653429684925748"/>
          <c:h val="0.139513098559933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800">
                <a:solidFill>
                  <a:schemeClr val="tx1"/>
                </a:solidFill>
              </a:rPr>
              <a:t>North America DOCSIS Equipment Revenue</a:t>
            </a:r>
          </a:p>
        </c:rich>
      </c:tx>
      <c:layout>
        <c:manualLayout>
          <c:xMode val="edge"/>
          <c:yMode val="edge"/>
          <c:x val="0.19448004828273469"/>
          <c:y val="1.9531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8895260587373092"/>
          <c:y val="0.22192498154527562"/>
          <c:w val="0.81104739412626914"/>
          <c:h val="0.5718380905511809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'DAA Mix NA'!$A$3</c:f>
              <c:strCache>
                <c:ptCount val="1"/>
                <c:pt idx="0">
                  <c:v>CCAP/CCAP Core</c:v>
                </c:pt>
              </c:strCache>
              <c:extLst xmlns:c15="http://schemas.microsoft.com/office/drawing/2012/chart"/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'DAA Mix NA'!$E$2:$I$2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2025e</c:v>
                </c:pt>
              </c:strCache>
              <c:extLst/>
            </c:strRef>
          </c:cat>
          <c:val>
            <c:numRef>
              <c:f>'DAA Mix NA'!$E$3:$I$3</c:f>
              <c:numCache>
                <c:formatCode>"$"#,##0.0,,</c:formatCode>
                <c:ptCount val="5"/>
                <c:pt idx="0">
                  <c:v>470202037</c:v>
                </c:pt>
                <c:pt idx="1">
                  <c:v>288291635</c:v>
                </c:pt>
                <c:pt idx="2">
                  <c:v>200058422</c:v>
                </c:pt>
                <c:pt idx="3">
                  <c:v>136140224</c:v>
                </c:pt>
                <c:pt idx="4">
                  <c:v>125886165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25AD-4811-93A2-5FF8DE065648}"/>
            </c:ext>
          </c:extLst>
        </c:ser>
        <c:ser>
          <c:idx val="1"/>
          <c:order val="1"/>
          <c:tx>
            <c:strRef>
              <c:f>'DAA Mix NA'!$A$4</c:f>
              <c:strCache>
                <c:ptCount val="1"/>
                <c:pt idx="0">
                  <c:v>Remote PHY Devices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'DAA Mix NA'!$E$2:$I$2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2025e</c:v>
                </c:pt>
              </c:strCache>
              <c:extLst/>
            </c:strRef>
          </c:cat>
          <c:val>
            <c:numRef>
              <c:f>'DAA Mix NA'!$E$4:$I$4</c:f>
              <c:numCache>
                <c:formatCode>"$"#,##0.0,,</c:formatCode>
                <c:ptCount val="5"/>
                <c:pt idx="0">
                  <c:v>102729712</c:v>
                </c:pt>
                <c:pt idx="1">
                  <c:v>197389371</c:v>
                </c:pt>
                <c:pt idx="2">
                  <c:v>257217428</c:v>
                </c:pt>
                <c:pt idx="3">
                  <c:v>334793169</c:v>
                </c:pt>
                <c:pt idx="4">
                  <c:v>253191397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1-25AD-4811-93A2-5FF8DE065648}"/>
            </c:ext>
          </c:extLst>
        </c:ser>
        <c:ser>
          <c:idx val="2"/>
          <c:order val="2"/>
          <c:tx>
            <c:strRef>
              <c:f>'DAA Mix NA'!$A$5</c:f>
              <c:strCache>
                <c:ptCount val="1"/>
                <c:pt idx="0">
                  <c:v>vCMTS/vCCAP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'DAA Mix NA'!$E$2:$I$2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2025e</c:v>
                </c:pt>
              </c:strCache>
              <c:extLst/>
            </c:strRef>
          </c:cat>
          <c:val>
            <c:numRef>
              <c:f>'DAA Mix NA'!$E$5:$I$5</c:f>
              <c:numCache>
                <c:formatCode>"$"#,##0.0,,</c:formatCode>
                <c:ptCount val="5"/>
                <c:pt idx="0">
                  <c:v>75711650</c:v>
                </c:pt>
                <c:pt idx="1">
                  <c:v>103494690</c:v>
                </c:pt>
                <c:pt idx="2">
                  <c:v>99094724</c:v>
                </c:pt>
                <c:pt idx="3">
                  <c:v>111007221</c:v>
                </c:pt>
                <c:pt idx="4">
                  <c:v>104384545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2-25AD-4811-93A2-5FF8DE0656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346379240"/>
        <c:axId val="346638184"/>
        <c:extLst>
          <c:ext xmlns:c15="http://schemas.microsoft.com/office/drawing/2012/chart" uri="{02D57815-91ED-43cb-92C2-25804820EDAC}">
            <c15:filteredBarSeries>
              <c15:ser>
                <c:idx val="3"/>
                <c:order val="3"/>
                <c:tx>
                  <c:v>Total</c:v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'DAA Mix NA'!$E$2:$I$2</c15:sqref>
                        </c15:formulaRef>
                      </c:ext>
                    </c:extLst>
                    <c:strCache>
                      <c:ptCount val="5"/>
                      <c:pt idx="0">
                        <c:v>2021</c:v>
                      </c:pt>
                      <c:pt idx="1">
                        <c:v>2022</c:v>
                      </c:pt>
                      <c:pt idx="2">
                        <c:v>2023</c:v>
                      </c:pt>
                      <c:pt idx="3">
                        <c:v>2024</c:v>
                      </c:pt>
                      <c:pt idx="4">
                        <c:v>2025e</c:v>
                      </c:pt>
                    </c:strCache>
                  </c:strRef>
                </c:cat>
                <c:val>
                  <c:numLit>
                    <c:ptCount val="0"/>
                  </c:numLit>
                </c:val>
                <c:extLst>
                  <c:ext xmlns:c16="http://schemas.microsoft.com/office/drawing/2014/chart" uri="{C3380CC4-5D6E-409C-BE32-E72D297353CC}">
                    <c16:uniqueId val="{00000003-25AD-4811-93A2-5FF8DE065648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'DAA Mix NA'!$A$6</c15:sqref>
                        </c15:formulaRef>
                      </c:ext>
                    </c:extLst>
                    <c:strCache>
                      <c:ptCount val="1"/>
                      <c:pt idx="0">
                        <c:v>R-OLTs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'DAA Mix NA'!$E$2:$I$2</c15:sqref>
                        </c15:formulaRef>
                      </c:ext>
                    </c:extLst>
                    <c:strCache>
                      <c:ptCount val="5"/>
                      <c:pt idx="0">
                        <c:v>2021</c:v>
                      </c:pt>
                      <c:pt idx="1">
                        <c:v>2022</c:v>
                      </c:pt>
                      <c:pt idx="2">
                        <c:v>2023</c:v>
                      </c:pt>
                      <c:pt idx="3">
                        <c:v>2024</c:v>
                      </c:pt>
                      <c:pt idx="4">
                        <c:v>2025e</c:v>
                      </c:pt>
                    </c:strCache>
                  </c:strRef>
                </c:cat>
                <c:val>
                  <c:numLit>
                    <c:ptCount val="0"/>
                  </c:numLit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25AD-4811-93A2-5FF8DE065648}"/>
                  </c:ext>
                </c:extLst>
              </c15:ser>
            </c15:filteredBarSeries>
          </c:ext>
        </c:extLst>
      </c:barChart>
      <c:catAx>
        <c:axId val="346379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46638184"/>
        <c:crosses val="autoZero"/>
        <c:auto val="1"/>
        <c:lblAlgn val="ctr"/>
        <c:lblOffset val="100"/>
        <c:noMultiLvlLbl val="0"/>
      </c:catAx>
      <c:valAx>
        <c:axId val="346638184"/>
        <c:scaling>
          <c:orientation val="minMax"/>
          <c:max val="8000000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rgbClr val="8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800" b="0" dirty="0">
                    <a:solidFill>
                      <a:srgbClr val="800000"/>
                    </a:solidFill>
                  </a:rPr>
                  <a:t>Revenue in $ Millions</a:t>
                </a:r>
              </a:p>
            </c:rich>
          </c:tx>
          <c:layout>
            <c:manualLayout>
              <c:xMode val="edge"/>
              <c:yMode val="edge"/>
              <c:x val="2.7671120774716694E-2"/>
              <c:y val="0.1878488455544619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rgbClr val="8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&quot;$&quot;#,##0,,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46379240"/>
        <c:crosses val="autoZero"/>
        <c:crossBetween val="between"/>
        <c:majorUnit val="400000000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8.1093536269050581E-2"/>
          <c:y val="0.11946614583333334"/>
          <c:w val="0.89343732705296797"/>
          <c:h val="6.01680405183727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Comcast and</a:t>
            </a:r>
            <a:r>
              <a:rPr lang="en-US" sz="18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Charter Mobile Subscribers</a:t>
            </a:r>
            <a:endParaRPr 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2309718030594675"/>
          <c:y val="1.23211700382975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965453560686877"/>
          <c:y val="0.23418321855359331"/>
          <c:w val="0.67236198344668152"/>
          <c:h val="0.5592829604433416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'Cable MVNO Subs'!$A$4</c:f>
              <c:strCache>
                <c:ptCount val="1"/>
                <c:pt idx="0">
                  <c:v>Charter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'Cable MVNO Subs'!$B$3:$E$3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'Cable MVNO Subs'!$B$4:$E$4</c:f>
              <c:numCache>
                <c:formatCode>#,##0.0,</c:formatCode>
                <c:ptCount val="4"/>
                <c:pt idx="0">
                  <c:v>3448000</c:v>
                </c:pt>
                <c:pt idx="1">
                  <c:v>5116000</c:v>
                </c:pt>
                <c:pt idx="2">
                  <c:v>7519000</c:v>
                </c:pt>
                <c:pt idx="3">
                  <c:v>9880000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3C-4A64-A556-7DE8981925AA}"/>
            </c:ext>
          </c:extLst>
        </c:ser>
        <c:ser>
          <c:idx val="1"/>
          <c:order val="1"/>
          <c:tx>
            <c:strRef>
              <c:f>'Cable MVNO Subs'!$A$5</c:f>
              <c:strCache>
                <c:ptCount val="1"/>
                <c:pt idx="0">
                  <c:v>Comcast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'Cable MVNO Subs'!$B$3:$E$3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'Cable MVNO Subs'!$B$5:$E$5</c:f>
              <c:numCache>
                <c:formatCode>#,##0.0,</c:formatCode>
                <c:ptCount val="4"/>
                <c:pt idx="0">
                  <c:v>3980000</c:v>
                </c:pt>
                <c:pt idx="1">
                  <c:v>5313000</c:v>
                </c:pt>
                <c:pt idx="2">
                  <c:v>6588000</c:v>
                </c:pt>
                <c:pt idx="3">
                  <c:v>7800000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3C-4A64-A556-7DE8981925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42849528"/>
        <c:axId val="342855408"/>
        <c:extLst/>
      </c:barChart>
      <c:catAx>
        <c:axId val="342849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42855408"/>
        <c:crossesAt val="0"/>
        <c:auto val="1"/>
        <c:lblAlgn val="ctr"/>
        <c:lblOffset val="100"/>
        <c:noMultiLvlLbl val="0"/>
      </c:catAx>
      <c:valAx>
        <c:axId val="342855408"/>
        <c:scaling>
          <c:orientation val="minMax"/>
          <c:max val="200000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rgbClr val="8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800" dirty="0">
                    <a:solidFill>
                      <a:srgbClr val="8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Subscribers in Millions</a:t>
                </a:r>
              </a:p>
            </c:rich>
          </c:tx>
          <c:layout>
            <c:manualLayout>
              <c:xMode val="edge"/>
              <c:yMode val="edge"/>
              <c:x val="5.5868586076713585E-2"/>
              <c:y val="0.2129833736606573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rgbClr val="8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,##0,,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42849528"/>
        <c:crosses val="autoZero"/>
        <c:crossBetween val="between"/>
        <c:majorUnit val="10000000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1835772185465422"/>
          <c:y val="0.10318002799205807"/>
          <c:w val="0.36328437300562944"/>
          <c:h val="6.99268367257237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4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1"/>
            </a:pPr>
            <a:r>
              <a:rPr lang="en-US" sz="1800" b="0" dirty="0"/>
              <a:t>Cumulative FWA Subscribers by Operator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4029848013184396"/>
          <c:y val="0.15660378233457503"/>
          <c:w val="0.77376304706097798"/>
          <c:h val="0.6633684746560265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'FWA CPE'!$BA$15</c:f>
              <c:strCache>
                <c:ptCount val="1"/>
                <c:pt idx="0">
                  <c:v>T-Mobile</c:v>
                </c:pt>
              </c:strCache>
            </c:strRef>
          </c:tx>
          <c:invertIfNegative val="0"/>
          <c:cat>
            <c:strRef>
              <c:f>'FWA CPE'!$BO$13:$BV$13</c:f>
              <c:strCache>
                <c:ptCount val="8"/>
                <c:pt idx="0">
                  <c:v>1Q23</c:v>
                </c:pt>
                <c:pt idx="1">
                  <c:v>2Q23</c:v>
                </c:pt>
                <c:pt idx="2">
                  <c:v>3Q23</c:v>
                </c:pt>
                <c:pt idx="3">
                  <c:v>4Q23</c:v>
                </c:pt>
                <c:pt idx="4">
                  <c:v>1Q24</c:v>
                </c:pt>
                <c:pt idx="5">
                  <c:v>2Q24</c:v>
                </c:pt>
                <c:pt idx="6">
                  <c:v>3Q24</c:v>
                </c:pt>
                <c:pt idx="7">
                  <c:v>4Q24</c:v>
                </c:pt>
              </c:strCache>
            </c:strRef>
          </c:cat>
          <c:val>
            <c:numRef>
              <c:f>'FWA CPE'!$BO$15:$BV$15</c:f>
              <c:numCache>
                <c:formatCode>#,##0.0,</c:formatCode>
                <c:ptCount val="8"/>
                <c:pt idx="0">
                  <c:v>3169000</c:v>
                </c:pt>
                <c:pt idx="1">
                  <c:v>3678000</c:v>
                </c:pt>
                <c:pt idx="2">
                  <c:v>4235000</c:v>
                </c:pt>
                <c:pt idx="3">
                  <c:v>4776000</c:v>
                </c:pt>
                <c:pt idx="4">
                  <c:v>5181000</c:v>
                </c:pt>
                <c:pt idx="5">
                  <c:v>5587000</c:v>
                </c:pt>
                <c:pt idx="6">
                  <c:v>6002000</c:v>
                </c:pt>
                <c:pt idx="7">
                  <c:v>6430000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55-4704-A3C4-904F7AC83288}"/>
            </c:ext>
          </c:extLst>
        </c:ser>
        <c:ser>
          <c:idx val="1"/>
          <c:order val="1"/>
          <c:tx>
            <c:strRef>
              <c:f>'FWA CPE'!$BA$16</c:f>
              <c:strCache>
                <c:ptCount val="1"/>
                <c:pt idx="0">
                  <c:v>Verizon</c:v>
                </c:pt>
              </c:strCache>
            </c:strRef>
          </c:tx>
          <c:invertIfNegative val="0"/>
          <c:cat>
            <c:strRef>
              <c:f>'FWA CPE'!$BO$13:$BV$13</c:f>
              <c:strCache>
                <c:ptCount val="8"/>
                <c:pt idx="0">
                  <c:v>1Q23</c:v>
                </c:pt>
                <c:pt idx="1">
                  <c:v>2Q23</c:v>
                </c:pt>
                <c:pt idx="2">
                  <c:v>3Q23</c:v>
                </c:pt>
                <c:pt idx="3">
                  <c:v>4Q23</c:v>
                </c:pt>
                <c:pt idx="4">
                  <c:v>1Q24</c:v>
                </c:pt>
                <c:pt idx="5">
                  <c:v>2Q24</c:v>
                </c:pt>
                <c:pt idx="6">
                  <c:v>3Q24</c:v>
                </c:pt>
                <c:pt idx="7">
                  <c:v>4Q24</c:v>
                </c:pt>
              </c:strCache>
            </c:strRef>
          </c:cat>
          <c:val>
            <c:numRef>
              <c:f>'FWA CPE'!$BO$16:$BV$16</c:f>
              <c:numCache>
                <c:formatCode>#,##0.0,</c:formatCode>
                <c:ptCount val="8"/>
                <c:pt idx="0">
                  <c:v>1277000</c:v>
                </c:pt>
                <c:pt idx="1">
                  <c:v>1523000</c:v>
                </c:pt>
                <c:pt idx="2">
                  <c:v>1774000</c:v>
                </c:pt>
                <c:pt idx="3">
                  <c:v>2010000</c:v>
                </c:pt>
                <c:pt idx="4">
                  <c:v>2070000</c:v>
                </c:pt>
                <c:pt idx="5">
                  <c:v>2292000</c:v>
                </c:pt>
                <c:pt idx="6">
                  <c:v>2498000</c:v>
                </c:pt>
                <c:pt idx="7">
                  <c:v>2714000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55-4704-A3C4-904F7AC83288}"/>
            </c:ext>
          </c:extLst>
        </c:ser>
        <c:ser>
          <c:idx val="2"/>
          <c:order val="2"/>
          <c:tx>
            <c:strRef>
              <c:f>'FWA CPE'!$BA$17</c:f>
              <c:strCache>
                <c:ptCount val="1"/>
                <c:pt idx="0">
                  <c:v>AT&amp;T</c:v>
                </c:pt>
              </c:strCache>
            </c:strRef>
          </c:tx>
          <c:invertIfNegative val="0"/>
          <c:cat>
            <c:strRef>
              <c:f>'FWA CPE'!$BO$13:$BV$13</c:f>
              <c:strCache>
                <c:ptCount val="8"/>
                <c:pt idx="0">
                  <c:v>1Q23</c:v>
                </c:pt>
                <c:pt idx="1">
                  <c:v>2Q23</c:v>
                </c:pt>
                <c:pt idx="2">
                  <c:v>3Q23</c:v>
                </c:pt>
                <c:pt idx="3">
                  <c:v>4Q23</c:v>
                </c:pt>
                <c:pt idx="4">
                  <c:v>1Q24</c:v>
                </c:pt>
                <c:pt idx="5">
                  <c:v>2Q24</c:v>
                </c:pt>
                <c:pt idx="6">
                  <c:v>3Q24</c:v>
                </c:pt>
                <c:pt idx="7">
                  <c:v>4Q24</c:v>
                </c:pt>
              </c:strCache>
            </c:strRef>
          </c:cat>
          <c:val>
            <c:numRef>
              <c:f>'FWA CPE'!$BO$17:$BV$17</c:f>
              <c:numCache>
                <c:formatCode>General</c:formatCode>
                <c:ptCount val="8"/>
                <c:pt idx="2" formatCode="#,##0,.\1">
                  <c:v>26000</c:v>
                </c:pt>
                <c:pt idx="3" formatCode="#,##0,.\1">
                  <c:v>93000</c:v>
                </c:pt>
                <c:pt idx="4" formatCode="#,##0,.\1">
                  <c:v>200000</c:v>
                </c:pt>
                <c:pt idx="5" formatCode="#,##0,.\1">
                  <c:v>339000</c:v>
                </c:pt>
                <c:pt idx="6" formatCode="#,##0,.\1">
                  <c:v>474000</c:v>
                </c:pt>
                <c:pt idx="7" formatCode="#,##0,.\1">
                  <c:v>635000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F55-4704-A3C4-904F7AC832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683324968"/>
        <c:axId val="683320656"/>
        <c:extLst/>
      </c:barChart>
      <c:catAx>
        <c:axId val="683324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952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600"/>
            </a:pPr>
            <a:endParaRPr lang="en-US"/>
          </a:p>
        </c:txPr>
        <c:crossAx val="683320656"/>
        <c:crosses val="autoZero"/>
        <c:auto val="1"/>
        <c:lblAlgn val="ctr"/>
        <c:lblOffset val="100"/>
        <c:tickLblSkip val="1"/>
        <c:noMultiLvlLbl val="0"/>
      </c:catAx>
      <c:valAx>
        <c:axId val="683320656"/>
        <c:scaling>
          <c:orientation val="minMax"/>
          <c:max val="10000000"/>
        </c:scaling>
        <c:delete val="0"/>
        <c:axPos val="l"/>
        <c:title>
          <c:tx>
            <c:rich>
              <a:bodyPr/>
              <a:lstStyle/>
              <a:p>
                <a:pPr>
                  <a:defRPr sz="1800" b="0">
                    <a:solidFill>
                      <a:srgbClr val="800000"/>
                    </a:solidFill>
                  </a:defRPr>
                </a:pPr>
                <a:r>
                  <a:rPr lang="en-US" sz="1800" b="0">
                    <a:solidFill>
                      <a:srgbClr val="800000"/>
                    </a:solidFill>
                  </a:rPr>
                  <a:t>FWA Subscribers in Millions</a:t>
                </a:r>
              </a:p>
            </c:rich>
          </c:tx>
          <c:layout>
            <c:manualLayout>
              <c:xMode val="edge"/>
              <c:yMode val="edge"/>
              <c:x val="1.8569378041088824E-2"/>
              <c:y val="0.15524583212958468"/>
            </c:manualLayout>
          </c:layout>
          <c:overlay val="0"/>
          <c:spPr>
            <a:noFill/>
            <a:ln w="25400">
              <a:noFill/>
            </a:ln>
          </c:spPr>
        </c:title>
        <c:numFmt formatCode="#,##0,," sourceLinked="0"/>
        <c:majorTickMark val="out"/>
        <c:minorTickMark val="none"/>
        <c:tickLblPos val="nextTo"/>
        <c:spPr>
          <a:ln w="952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/>
            </a:pPr>
            <a:endParaRPr lang="en-US"/>
          </a:p>
        </c:txPr>
        <c:crossAx val="683324968"/>
        <c:crosses val="autoZero"/>
        <c:crossBetween val="between"/>
        <c:majorUnit val="5000000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7243693970987048"/>
          <c:y val="0.10857689145483888"/>
          <c:w val="0.49274630834315203"/>
          <c:h val="8.9113907077683824E-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zero"/>
    <c:showDLblsOverMax val="0"/>
  </c:chart>
  <c:spPr>
    <a:solidFill>
      <a:srgbClr val="FFFFFF"/>
    </a:solidFill>
    <a:ln w="12700">
      <a:noFill/>
      <a:prstDash val="solid"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 panose="020B0604020202020204" pitchFamily="34" charset="0"/>
          <a:ea typeface="Times New Roman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6CD5DE-E44A-42BD-907A-D2D8898D717E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2CEE35-E855-494C-8CD7-902F552D2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54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2CEE35-E855-494C-8CD7-902F552D299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06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F81A98-458E-ABD5-A49A-A4BB16AACE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72385D-8097-C5D5-FA14-6BAE18CA3C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0EBD74-359C-F2B0-70EB-83FA4548C3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4CCFEE-851B-AE62-45E7-430CB9956B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CEE35-E855-494C-8CD7-902F552D299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632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689AB4-63D9-4629-E557-50EFF422AA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84E04D-EDE1-16AA-9ACE-834C4F3EFF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200AA4D-EC40-F845-7969-E2C3880ADE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8B150F-D8D9-CE8C-DF22-A8001F4290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CEE35-E855-494C-8CD7-902F552D299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094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36B753-3315-8F84-750E-474B8BC90D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09215E-B717-F372-3CD4-0BAE4DA60B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72B65F-626A-7BB2-E3EA-F238F8D5FD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F4E74F-9638-9561-D370-41A2985D4E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CEE35-E855-494C-8CD7-902F552D299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377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6E45AA-D09B-5ECE-22F9-457B5506E8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FC8736C-09EF-BBA3-D9CF-938F19F77B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3C55ACE-1B53-52D3-ADBD-CA82C2EEE6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36C06B-2B8D-83E0-1908-8B4DE180A7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CEE35-E855-494C-8CD7-902F552D299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891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801726-928D-DE88-7E92-5C63839FF7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C84D5F-A4F4-7D9E-88F8-79BC84AEAD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E3A285-4C81-73B8-098E-B0C8963EB5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287C8B-4C9C-F50E-2638-DA1A234933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CEE35-E855-494C-8CD7-902F552D299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7157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9FACBD-4ACB-BB0E-1470-26E9E67DE1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AD20EA-4DE3-31C5-77D2-AD9EE4B64B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A959E1-E6D6-E2E6-56B1-F74EABDC70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6058C7-FD7A-D2B4-65DC-4F51E7F0BB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CEE35-E855-494C-8CD7-902F552D299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5228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B78422-49BE-3DCB-FBB3-DCF61C8C9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79FA4A-6C93-8C6F-D5A2-57995C5C0B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3F4346-59C3-918C-3AA5-114EB5342E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01BA16-7A37-654F-8CDC-9FF7A30F93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CEE35-E855-494C-8CD7-902F552D299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0096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C2E1C5-2CEE-DE11-96FA-99AB8E7921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9DF754-3345-C0C4-115C-EA3F51C6DA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95C2CF-8303-7F74-B28B-23EFD1D786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1C1F49-0113-021C-D47E-BBD013AC67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CEE35-E855-494C-8CD7-902F552D299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42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7406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5928360" cy="542607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Transition Slide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D6F55-16F2-4EE5-93C3-F9A3075FAAC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560" y="1569720"/>
            <a:ext cx="5425440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848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D5537408-2125-4CE5-92A7-F7E0FCBA31D0}"/>
              </a:ext>
            </a:extLst>
          </p:cNvPr>
          <p:cNvSpPr txBox="1">
            <a:spLocks/>
          </p:cNvSpPr>
          <p:nvPr userDrawn="1"/>
        </p:nvSpPr>
        <p:spPr>
          <a:xfrm>
            <a:off x="6096000" y="2616664"/>
            <a:ext cx="4937760" cy="2832821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/>
        </p:spPr>
        <p:txBody>
          <a:bodyPr lIns="411480" tIns="548640" bIns="64008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60000"/>
              </a:lnSpc>
              <a:spcBef>
                <a:spcPts val="1100"/>
              </a:spcBef>
              <a:buFont typeface="Arial" panose="020B0604020202020204" pitchFamily="34" charset="0"/>
              <a:buNone/>
            </a:pPr>
            <a:endParaRPr lang="en-US" sz="1500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Placeholder 5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598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353798" y="6197600"/>
            <a:ext cx="838201" cy="380999"/>
          </a:xfrm>
          <a:prstGeom prst="roundRect">
            <a:avLst>
              <a:gd name="adj" fmla="val 39235"/>
            </a:avLst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anchor="ctr"/>
          <a:lstStyle>
            <a:lvl1pPr algn="ctr">
              <a:defRPr sz="1100">
                <a:solidFill>
                  <a:schemeClr val="tx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22D6F55-16F2-4EE5-93C3-F9A3075FAA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858774" y="4871896"/>
            <a:ext cx="5495025" cy="307777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spc="1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WWW.DELLORO.COM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575733" y="964072"/>
            <a:ext cx="7227813" cy="400110"/>
          </a:xfrm>
          <a:prstGeom prst="rect">
            <a:avLst/>
          </a:prstGeom>
          <a:noFill/>
        </p:spPr>
        <p:txBody>
          <a:bodyPr wrap="square" lIns="365760" rtlCol="0">
            <a:spAutoFit/>
          </a:bodyPr>
          <a:lstStyle/>
          <a:p>
            <a:r>
              <a:rPr lang="en-US" sz="2000" spc="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pride ourselves as the </a:t>
            </a:r>
            <a:r>
              <a:rPr lang="en-US" sz="2000" spc="200" dirty="0">
                <a:solidFill>
                  <a:srgbClr val="B3A4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Gold Standard</a:t>
            </a:r>
          </a:p>
        </p:txBody>
      </p:sp>
    </p:spTree>
    <p:extLst>
      <p:ext uri="{BB962C8B-B14F-4D97-AF65-F5344CB8AC3E}">
        <p14:creationId xmlns:p14="http://schemas.microsoft.com/office/powerpoint/2010/main" val="4177583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794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ustom Layout">
    <p:bg>
      <p:bgPr>
        <a:solidFill>
          <a:srgbClr val="6C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4BD2DF8-9148-B466-B353-E1DA73E823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560" y="446533"/>
            <a:ext cx="8686800" cy="596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881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31851" y="990601"/>
            <a:ext cx="10515600" cy="18621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8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31851" y="3149083"/>
            <a:ext cx="10574867" cy="923384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E64589-C497-4E39-9901-79555617480C}"/>
              </a:ext>
            </a:extLst>
          </p:cNvPr>
          <p:cNvSpPr/>
          <p:nvPr userDrawn="1"/>
        </p:nvSpPr>
        <p:spPr>
          <a:xfrm>
            <a:off x="0" y="4412414"/>
            <a:ext cx="12192000" cy="1143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831851" y="4732867"/>
            <a:ext cx="10574867" cy="541866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2FEE2F5D-8082-4B75-8F55-6C6B39A0CE2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696325" y="3831389"/>
            <a:ext cx="2103120" cy="2103120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674" y="6254201"/>
            <a:ext cx="1371600" cy="34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91743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31851" y="990601"/>
            <a:ext cx="10515600" cy="18621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8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31851" y="3149083"/>
            <a:ext cx="10574867" cy="923384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E64589-C497-4E39-9901-79555617480C}"/>
              </a:ext>
            </a:extLst>
          </p:cNvPr>
          <p:cNvSpPr/>
          <p:nvPr userDrawn="1"/>
        </p:nvSpPr>
        <p:spPr>
          <a:xfrm>
            <a:off x="0" y="4412414"/>
            <a:ext cx="12192000" cy="1143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831851" y="4732867"/>
            <a:ext cx="10574867" cy="541866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674" y="6254201"/>
            <a:ext cx="1371600" cy="34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544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8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353800" y="6176963"/>
            <a:ext cx="838200" cy="418569"/>
          </a:xfrm>
          <a:prstGeom prst="roundRect">
            <a:avLst>
              <a:gd name="adj" fmla="val 39235"/>
            </a:avLst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anchor="ctr"/>
          <a:lstStyle>
            <a:lvl1pPr algn="ctr">
              <a:defRPr sz="1100">
                <a:solidFill>
                  <a:schemeClr val="tx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22D6F55-16F2-4EE5-93C3-F9A3075FAA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124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100667"/>
            <a:ext cx="5181600" cy="50762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100667"/>
            <a:ext cx="5181600" cy="507629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Placeholder 5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8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1"/>
          <p:cNvSpPr txBox="1">
            <a:spLocks/>
          </p:cNvSpPr>
          <p:nvPr userDrawn="1"/>
        </p:nvSpPr>
        <p:spPr>
          <a:xfrm>
            <a:off x="11353800" y="6176963"/>
            <a:ext cx="838200" cy="410103"/>
          </a:xfrm>
          <a:prstGeom prst="roundRect">
            <a:avLst>
              <a:gd name="adj" fmla="val 39235"/>
            </a:avLst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2D6F55-16F2-4EE5-93C3-F9A3075FAACF}" type="slidenum">
              <a:rPr lang="en-US" b="1" smtClean="0"/>
              <a:pPr/>
              <a:t>‹#›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61853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100667"/>
            <a:ext cx="5181600" cy="5076296"/>
          </a:xfrm>
        </p:spPr>
        <p:txBody>
          <a:bodyPr/>
          <a:lstStyle>
            <a:lvl1pPr marL="457200" indent="-457200">
              <a:buFont typeface="Wingdings" panose="05000000000000000000" pitchFamily="2" charset="2"/>
              <a:buChar char="q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5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8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1"/>
          <p:cNvSpPr txBox="1">
            <a:spLocks/>
          </p:cNvSpPr>
          <p:nvPr userDrawn="1"/>
        </p:nvSpPr>
        <p:spPr>
          <a:xfrm>
            <a:off x="11353800" y="6176963"/>
            <a:ext cx="838200" cy="410103"/>
          </a:xfrm>
          <a:prstGeom prst="roundRect">
            <a:avLst>
              <a:gd name="adj" fmla="val 39235"/>
            </a:avLst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2D6F55-16F2-4EE5-93C3-F9A3075FAACF}" type="slidenum">
              <a:rPr lang="en-US" b="1" smtClean="0"/>
              <a:pPr/>
              <a:t>‹#›</a:t>
            </a:fld>
            <a:endParaRPr lang="en-US" b="1" dirty="0"/>
          </a:p>
        </p:txBody>
      </p:sp>
      <p:sp>
        <p:nvSpPr>
          <p:cNvPr id="8" name="Chart Placeholder 5"/>
          <p:cNvSpPr>
            <a:spLocks noGrp="1"/>
          </p:cNvSpPr>
          <p:nvPr>
            <p:ph type="chart" sz="quarter" idx="12"/>
          </p:nvPr>
        </p:nvSpPr>
        <p:spPr>
          <a:xfrm>
            <a:off x="838200" y="1100668"/>
            <a:ext cx="5257800" cy="508899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22D6F55-16F2-4EE5-93C3-F9A3075FAA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235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/>
          <p:cNvSpPr>
            <a:spLocks noGrp="1"/>
          </p:cNvSpPr>
          <p:nvPr>
            <p:ph type="chart" sz="quarter" idx="12"/>
          </p:nvPr>
        </p:nvSpPr>
        <p:spPr>
          <a:xfrm>
            <a:off x="838200" y="1100668"/>
            <a:ext cx="10515600" cy="508899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7" name="Title Placeholder 5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8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353800" y="6189666"/>
            <a:ext cx="838200" cy="388934"/>
          </a:xfrm>
          <a:prstGeom prst="roundRect">
            <a:avLst>
              <a:gd name="adj" fmla="val 39235"/>
            </a:avLst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anchor="ctr"/>
          <a:lstStyle>
            <a:lvl1pPr algn="ctr">
              <a:defRPr sz="1100">
                <a:solidFill>
                  <a:schemeClr val="tx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22D6F55-16F2-4EE5-93C3-F9A3075FAA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579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3">
    <p:bg>
      <p:bgPr>
        <a:blipFill dpi="0" rotWithShape="1">
          <a:blip r:embed="rId2">
            <a:alphaModFix amt="4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5"/>
          <p:cNvSpPr>
            <a:spLocks noGrp="1"/>
          </p:cNvSpPr>
          <p:nvPr>
            <p:ph type="title" hasCustomPrompt="1"/>
          </p:nvPr>
        </p:nvSpPr>
        <p:spPr>
          <a:xfrm>
            <a:off x="838200" y="2570480"/>
            <a:ext cx="10515600" cy="209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US" dirty="0"/>
              <a:t>Click to edit transition slide title style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353800" y="6189666"/>
            <a:ext cx="838200" cy="388934"/>
          </a:xfrm>
          <a:prstGeom prst="roundRect">
            <a:avLst>
              <a:gd name="adj" fmla="val 39235"/>
            </a:avLst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anchor="ctr"/>
          <a:lstStyle>
            <a:lvl1pPr algn="ctr">
              <a:defRPr sz="1100">
                <a:solidFill>
                  <a:schemeClr val="tx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22D6F55-16F2-4EE5-93C3-F9A3075FAA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507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109133"/>
            <a:ext cx="10515600" cy="50678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8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838199" y="6260033"/>
            <a:ext cx="28956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0" spc="-6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©2025 Dell’Oro Group. All Rights Reserved.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B30EF39-DF10-4CF3-89DC-8F1A1A02F3D6}"/>
              </a:ext>
            </a:extLst>
          </p:cNvPr>
          <p:cNvSpPr/>
          <p:nvPr userDrawn="1"/>
        </p:nvSpPr>
        <p:spPr>
          <a:xfrm>
            <a:off x="-407" y="1"/>
            <a:ext cx="525340" cy="947627"/>
          </a:xfrm>
          <a:prstGeom prst="rect">
            <a:avLst/>
          </a:prstGeom>
          <a:solidFill>
            <a:srgbClr val="B3A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674" y="6254201"/>
            <a:ext cx="1371600" cy="34087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B30EF39-DF10-4CF3-89DC-8F1A1A02F3D6}"/>
              </a:ext>
            </a:extLst>
          </p:cNvPr>
          <p:cNvSpPr/>
          <p:nvPr userDrawn="1"/>
        </p:nvSpPr>
        <p:spPr>
          <a:xfrm>
            <a:off x="11353800" y="6201998"/>
            <a:ext cx="862263" cy="393073"/>
          </a:xfrm>
          <a:prstGeom prst="rect">
            <a:avLst/>
          </a:prstGeom>
          <a:solidFill>
            <a:srgbClr val="B3A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353800" y="6176963"/>
            <a:ext cx="862263" cy="418107"/>
          </a:xfrm>
          <a:prstGeom prst="roundRect">
            <a:avLst>
              <a:gd name="adj" fmla="val 39235"/>
            </a:avLst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anchor="ctr"/>
          <a:lstStyle>
            <a:lvl1pPr algn="ctr">
              <a:defRPr sz="1100" b="1">
                <a:solidFill>
                  <a:schemeClr val="tx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22D6F55-16F2-4EE5-93C3-F9A3075FAA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773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0" r:id="rId2"/>
    <p:sldLayoutId id="2147483677" r:id="rId3"/>
    <p:sldLayoutId id="2147483661" r:id="rId4"/>
    <p:sldLayoutId id="2147483662" r:id="rId5"/>
    <p:sldLayoutId id="2147483672" r:id="rId6"/>
    <p:sldLayoutId id="2147483679" r:id="rId7"/>
    <p:sldLayoutId id="2147483674" r:id="rId8"/>
    <p:sldLayoutId id="2147483676" r:id="rId9"/>
    <p:sldLayoutId id="2147483678" r:id="rId10"/>
    <p:sldLayoutId id="2147483666" r:id="rId11"/>
    <p:sldLayoutId id="2147483675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Times New Roman" panose="02020603050405020304" pitchFamily="18" charset="0"/>
          <a:ea typeface="Segoe UI" panose="020B0502040204020203" pitchFamily="34" charset="0"/>
          <a:cs typeface="Times New Roman" panose="02020603050405020304" pitchFamily="18" charset="0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q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7657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1050D9-7945-1FCC-9952-0DA794DA37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866559E-322E-EF78-FD05-B7FF04FEB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Cable Balancing Broadband Losses, MVNO Gains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5CD06F-AEBA-25C5-968F-72EDC12339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2D6F55-16F2-4EE5-93C3-F9A3075FAACF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CEC390E-E3B9-423F-BCF0-98EEF5BEFE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934133"/>
              </p:ext>
            </p:extLst>
          </p:nvPr>
        </p:nvGraphicFramePr>
        <p:xfrm>
          <a:off x="322730" y="1209765"/>
          <a:ext cx="6212542" cy="3901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40ECCDC-A842-49EB-84EC-CDC2158A15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4459331"/>
              </p:ext>
            </p:extLst>
          </p:nvPr>
        </p:nvGraphicFramePr>
        <p:xfrm>
          <a:off x="6535271" y="1265463"/>
          <a:ext cx="5455982" cy="3901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F7A590-1595-10BF-E6E5-A701498E4CFC}"/>
              </a:ext>
            </a:extLst>
          </p:cNvPr>
          <p:cNvSpPr txBox="1">
            <a:spLocks/>
          </p:cNvSpPr>
          <p:nvPr/>
        </p:nvSpPr>
        <p:spPr>
          <a:xfrm>
            <a:off x="389885" y="5356898"/>
            <a:ext cx="11601368" cy="820065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Major DAA purchases (Comcast, Charter, Cox, Rogers/Shaw) all likely to be completed by 2027-2028</a:t>
            </a:r>
          </a:p>
          <a:p>
            <a:r>
              <a:rPr lang="en-US" sz="2000" dirty="0"/>
              <a:t>Timeline extended due to integration of Unified chipset from Broadcom</a:t>
            </a:r>
          </a:p>
        </p:txBody>
      </p:sp>
    </p:spTree>
    <p:extLst>
      <p:ext uri="{BB962C8B-B14F-4D97-AF65-F5344CB8AC3E}">
        <p14:creationId xmlns:p14="http://schemas.microsoft.com/office/powerpoint/2010/main" val="2133213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71BC32-9685-C281-4687-2BADADA541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45E7E48-F05E-2CBE-F108-59E4946EA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FWA Subscriber Ramp Moderating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92C1A5-37E4-A01D-29F5-4CFFDC170E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2D6F55-16F2-4EE5-93C3-F9A3075FAAC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FB20EB53-FC7C-770B-0802-75902CE4B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8873" y="1427497"/>
            <a:ext cx="4744027" cy="4003006"/>
          </a:xfrm>
        </p:spPr>
        <p:txBody>
          <a:bodyPr>
            <a:normAutofit/>
          </a:bodyPr>
          <a:lstStyle/>
          <a:p>
            <a:r>
              <a:rPr lang="en-US" sz="2000" dirty="0"/>
              <a:t>T-Mobile net residential adds slowing considerably; SMB adds strong</a:t>
            </a:r>
          </a:p>
          <a:p>
            <a:r>
              <a:rPr lang="en-US" sz="2000" dirty="0"/>
              <a:t>Verizon increased targets, rolling out </a:t>
            </a:r>
            <a:r>
              <a:rPr lang="en-US" sz="2000" dirty="0" err="1"/>
              <a:t>mmWave</a:t>
            </a:r>
            <a:r>
              <a:rPr lang="en-US" sz="2000" dirty="0"/>
              <a:t> for MDUs</a:t>
            </a:r>
          </a:p>
          <a:p>
            <a:r>
              <a:rPr lang="en-US" sz="2000" dirty="0"/>
              <a:t>FWA still expected to pull more cable subs than fiber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4628ED47-BDF3-44DB-9681-8EFECFBDEF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5748738"/>
              </p:ext>
            </p:extLst>
          </p:nvPr>
        </p:nvGraphicFramePr>
        <p:xfrm>
          <a:off x="262121" y="1310138"/>
          <a:ext cx="6611530" cy="4490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87217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1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Where do we go from here? </a:t>
            </a:r>
            <a:br>
              <a:rPr lang="en-US" dirty="0"/>
            </a:br>
            <a:r>
              <a:rPr lang="en-US" sz="4000" dirty="0"/>
              <a:t>North American Broadband Deployment Trends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Fiber Broadband Association</a:t>
            </a:r>
          </a:p>
          <a:p>
            <a:r>
              <a:rPr lang="en-US" dirty="0"/>
              <a:t>March, 2025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Presented by: Jeff Heynen, Vice President, Broadband Access and Home Networking</a:t>
            </a:r>
          </a:p>
          <a:p>
            <a:r>
              <a:rPr lang="en-US" dirty="0"/>
              <a:t>Email: jeff@delloro.com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DB5DFB0A-CFE0-AB00-4ABA-830CEB2E6B65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7" b="106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35670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8E4043-C0E0-E50D-9231-0192B1DC5E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E0D2FD-5657-1C09-5E0B-BF27EFB4F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Trends in the North American Broadband Market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A1E266-EE3F-33C1-560B-9E2637C5B7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2D6F55-16F2-4EE5-93C3-F9A3075FAACF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2" name="Content Placeholder 2">
            <a:extLst>
              <a:ext uri="{FF2B5EF4-FFF2-40B4-BE49-F238E27FC236}">
                <a16:creationId xmlns:a16="http://schemas.microsoft.com/office/drawing/2014/main" id="{42400C8B-1624-D143-EDC2-8979FAA0F76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86570488"/>
              </p:ext>
            </p:extLst>
          </p:nvPr>
        </p:nvGraphicFramePr>
        <p:xfrm>
          <a:off x="836761" y="1100136"/>
          <a:ext cx="10431873" cy="4745493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4156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752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34852">
                <a:tc gridSpan="2"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Key Market Trends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6681"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Fiber continuing to slowly eat away at cable’s dominant position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Though fiber passings have slowed from 2022 peak, steady annual growth in new unique home passings expected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Fiber take rates in cable markets pushing 45% or more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Steady fiber ARPU increases, boosting wireline revenue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8580"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Fiber also delivering tangible cost savings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Central office consolidation and/or re-purposing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Copper network switch-off results in considerable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opex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savings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8580"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DOCSIS 4.0 upgrades temporarily slowed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Consensus among tier 1s on Unified approach and chips pushes product availability to 2H25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40918"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Focus on buildouts incorporating reliability and uptime, as opposed to raw speed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Downstream consumption growth slowing. Upstream consumption growth still high.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Edge compute functions in platforms and CPE to improve network uptime and reliability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6358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7240E2-7C57-B063-074E-5B6D3DD160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E4764E7-D350-0076-E5A9-F2C2D6316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Fiber Subscribers Eroding Cable’s Share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9ECC50-4269-9818-60C3-9968A1FB3E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2D6F55-16F2-4EE5-93C3-F9A3075FAAC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6F3D0C1F-166E-7FBB-DA63-580B64C26B14}"/>
              </a:ext>
            </a:extLst>
          </p:cNvPr>
          <p:cNvSpPr txBox="1">
            <a:spLocks/>
          </p:cNvSpPr>
          <p:nvPr/>
        </p:nvSpPr>
        <p:spPr>
          <a:xfrm>
            <a:off x="7167029" y="1579961"/>
            <a:ext cx="4669329" cy="3821114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By 2029, fiber subscribers are expected to be 33% of all broadband subs</a:t>
            </a:r>
          </a:p>
          <a:p>
            <a:r>
              <a:rPr lang="en-US" sz="2000" dirty="0"/>
              <a:t>Cable’s share decreases from 62% to 53%</a:t>
            </a:r>
          </a:p>
          <a:p>
            <a:pPr lvl="1"/>
            <a:r>
              <a:rPr lang="en-US" sz="2000" dirty="0"/>
              <a:t>We are forecasting a higher percentage of fiber overbuilding by MSOs</a:t>
            </a:r>
          </a:p>
          <a:p>
            <a:r>
              <a:rPr lang="en-US" sz="2000" dirty="0"/>
              <a:t>FWA peaks at about 13%</a:t>
            </a:r>
          </a:p>
          <a:p>
            <a:r>
              <a:rPr lang="en-US" sz="2000" dirty="0"/>
              <a:t>LEOS broadband subscribers will be 2-4% of total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sz="2000" dirty="0"/>
          </a:p>
          <a:p>
            <a:endParaRPr lang="en-US" sz="2000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2994352"/>
              </p:ext>
            </p:extLst>
          </p:nvPr>
        </p:nvGraphicFramePr>
        <p:xfrm>
          <a:off x="355641" y="1275714"/>
          <a:ext cx="6718935" cy="4775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65801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2EF0D9-DE89-1964-9878-26A237CE95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8EF791D-644B-0AF3-7EDA-951370EF4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2024 was a Challenging Year for Many Equipment Vendors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04D41F-7E9D-B264-107B-ACF2A9FFCF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2D6F55-16F2-4EE5-93C3-F9A3075FAAC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E4AF7C07-D372-E771-C419-795C4BF6A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9262" y="1427497"/>
            <a:ext cx="4373638" cy="4003006"/>
          </a:xfrm>
        </p:spPr>
        <p:txBody>
          <a:bodyPr>
            <a:normAutofit/>
          </a:bodyPr>
          <a:lstStyle/>
          <a:p>
            <a:r>
              <a:rPr lang="en-US" sz="2000" dirty="0"/>
              <a:t>2024 revenue declined by 12% Y/Y</a:t>
            </a:r>
          </a:p>
          <a:p>
            <a:r>
              <a:rPr lang="en-US" sz="2000" dirty="0"/>
              <a:t>Inventory levels finally stable; return to normal purchase patterns</a:t>
            </a:r>
          </a:p>
          <a:p>
            <a:r>
              <a:rPr lang="en-US" sz="2000" dirty="0"/>
              <a:t>Biggest declining categories:</a:t>
            </a:r>
          </a:p>
          <a:p>
            <a:pPr lvl="1"/>
            <a:r>
              <a:rPr lang="en-US" sz="2000" dirty="0"/>
              <a:t>PON OLT ports: -40%</a:t>
            </a:r>
          </a:p>
          <a:p>
            <a:pPr lvl="1"/>
            <a:r>
              <a:rPr lang="en-US" sz="2000" dirty="0"/>
              <a:t>DOCSIS CPE units: -23%</a:t>
            </a:r>
          </a:p>
          <a:p>
            <a:pPr marL="0" indent="0">
              <a:buNone/>
            </a:pPr>
            <a:endParaRPr lang="en-US" sz="2000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8713482"/>
              </p:ext>
            </p:extLst>
          </p:nvPr>
        </p:nvGraphicFramePr>
        <p:xfrm>
          <a:off x="419100" y="1359539"/>
          <a:ext cx="6667500" cy="4311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96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A002BB-5076-C62C-79A1-4C47B8C1B3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BB174B5-0E16-2A6E-D89D-61E3E3C4E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2025 Outlook has Changed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3507E3-2E2F-7886-0D79-96B37905EA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2D6F55-16F2-4EE5-93C3-F9A3075FAACF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62023629-8461-AE40-C551-84A484BD5A5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34189469"/>
              </p:ext>
            </p:extLst>
          </p:nvPr>
        </p:nvGraphicFramePr>
        <p:xfrm>
          <a:off x="389628" y="1350304"/>
          <a:ext cx="10964172" cy="372202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41043">
                  <a:extLst>
                    <a:ext uri="{9D8B030D-6E8A-4147-A177-3AD203B41FA5}">
                      <a16:colId xmlns:a16="http://schemas.microsoft.com/office/drawing/2014/main" val="3079894029"/>
                    </a:ext>
                  </a:extLst>
                </a:gridCol>
                <a:gridCol w="3150464">
                  <a:extLst>
                    <a:ext uri="{9D8B030D-6E8A-4147-A177-3AD203B41FA5}">
                      <a16:colId xmlns:a16="http://schemas.microsoft.com/office/drawing/2014/main" val="3245353005"/>
                    </a:ext>
                  </a:extLst>
                </a:gridCol>
                <a:gridCol w="2849811">
                  <a:extLst>
                    <a:ext uri="{9D8B030D-6E8A-4147-A177-3AD203B41FA5}">
                      <a16:colId xmlns:a16="http://schemas.microsoft.com/office/drawing/2014/main" val="2365590521"/>
                    </a:ext>
                  </a:extLst>
                </a:gridCol>
                <a:gridCol w="2222854">
                  <a:extLst>
                    <a:ext uri="{9D8B030D-6E8A-4147-A177-3AD203B41FA5}">
                      <a16:colId xmlns:a16="http://schemas.microsoft.com/office/drawing/2014/main" val="1653609440"/>
                    </a:ext>
                  </a:extLst>
                </a:gridCol>
              </a:tblGrid>
              <a:tr h="10030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Segment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2025 Y/Y Revenue Growth</a:t>
                      </a:r>
                    </a:p>
                    <a:p>
                      <a:pPr algn="ctr"/>
                      <a:r>
                        <a:rPr lang="en-US" sz="1600" dirty="0"/>
                        <a:t>(July 2024 Forecast)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2025 Y/Y Revenue Growth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(January 2025 Forecast)</a:t>
                      </a:r>
                    </a:p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Change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288212"/>
                  </a:ext>
                </a:extLst>
              </a:tr>
              <a:tr h="105412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PON Equipment Revenue</a:t>
                      </a:r>
                    </a:p>
                    <a:p>
                      <a:pPr algn="ctr"/>
                      <a:r>
                        <a:rPr lang="en-US" sz="1600" dirty="0"/>
                        <a:t>(OLTs + ONTs)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8.5%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1.4%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-7.1 percentage points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4398246"/>
                  </a:ext>
                </a:extLst>
              </a:tr>
              <a:tr h="105412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DOCSIS Equipment Revenue  </a:t>
                      </a:r>
                    </a:p>
                    <a:p>
                      <a:pPr algn="ctr"/>
                      <a:r>
                        <a:rPr lang="en-US" sz="1600" dirty="0"/>
                        <a:t>(Infrastructure + CPE)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3.5%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1.6%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-1.9 percentage points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078481"/>
                  </a:ext>
                </a:extLst>
              </a:tr>
              <a:tr h="61072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Fixed Wireless CPE Revenue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7.7%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7.8%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+0.1 percentage points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3718570"/>
                  </a:ext>
                </a:extLst>
              </a:tr>
            </a:tbl>
          </a:graphicData>
        </a:graphic>
      </p:graphicFrame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7566E5A5-6C2C-D9B7-417E-D6D7E04A05D1}"/>
              </a:ext>
            </a:extLst>
          </p:cNvPr>
          <p:cNvSpPr txBox="1">
            <a:spLocks/>
          </p:cNvSpPr>
          <p:nvPr/>
        </p:nvSpPr>
        <p:spPr>
          <a:xfrm>
            <a:off x="491707" y="5211877"/>
            <a:ext cx="10862093" cy="8783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/>
              <a:t>BEAD review, macroeconomic uncertainty, and decline in consumer confidence are all contributing factors</a:t>
            </a:r>
          </a:p>
        </p:txBody>
      </p:sp>
    </p:spTree>
    <p:extLst>
      <p:ext uri="{BB962C8B-B14F-4D97-AF65-F5344CB8AC3E}">
        <p14:creationId xmlns:p14="http://schemas.microsoft.com/office/powerpoint/2010/main" val="3108860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645A5B-B9BE-B7DA-EF70-01D3770205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5AC3B46-75FF-C48A-D7C9-5ECC90312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Total 2024 OLT Port Shipments Just Above 2020 Levels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D9557D-ADA6-906B-7409-8B0C49022A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2D6F55-16F2-4EE5-93C3-F9A3075FAAC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52883125-0DFB-078D-BB69-7FAD756EC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9262" y="1473327"/>
            <a:ext cx="4373638" cy="4003006"/>
          </a:xfrm>
        </p:spPr>
        <p:txBody>
          <a:bodyPr>
            <a:normAutofit/>
          </a:bodyPr>
          <a:lstStyle/>
          <a:p>
            <a:r>
              <a:rPr lang="en-US" sz="2000" dirty="0"/>
              <a:t>Operators overbought capacity in 2022 and 2023</a:t>
            </a:r>
          </a:p>
          <a:p>
            <a:r>
              <a:rPr lang="en-US" sz="2000" dirty="0"/>
              <a:t>Focus has been on securing subscribers quickly and maintaining high take rates</a:t>
            </a:r>
          </a:p>
          <a:p>
            <a:r>
              <a:rPr lang="en-US" sz="2000" dirty="0"/>
              <a:t>2025 and beyond will see steady growth in purchases</a:t>
            </a:r>
          </a:p>
          <a:p>
            <a:pPr marL="0" indent="0">
              <a:buNone/>
            </a:pPr>
            <a:endParaRPr lang="en-US" sz="2000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74B4AB9-3446-46B9-B27D-FB217D2BED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2376580"/>
              </p:ext>
            </p:extLst>
          </p:nvPr>
        </p:nvGraphicFramePr>
        <p:xfrm>
          <a:off x="582858" y="1473326"/>
          <a:ext cx="7040880" cy="4264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74288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938E4C-A62C-A25A-6EA9-0A1E44397F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F2CF7B2-1358-DE56-CCF2-DB793FBDE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ONT Unit Shipments Rebounding with Steady Growth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27E0EA-116E-989E-5E38-A690E925AA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2D6F55-16F2-4EE5-93C3-F9A3075FAAC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280CED7E-64B1-2AEE-5430-6516CC461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9262" y="1427497"/>
            <a:ext cx="4373638" cy="4003006"/>
          </a:xfrm>
        </p:spPr>
        <p:txBody>
          <a:bodyPr>
            <a:normAutofit/>
          </a:bodyPr>
          <a:lstStyle/>
          <a:p>
            <a:r>
              <a:rPr lang="en-US" sz="2400" dirty="0"/>
              <a:t>Total ONT unit shipments up 15% from 2023</a:t>
            </a:r>
          </a:p>
          <a:p>
            <a:r>
              <a:rPr lang="en-US" sz="2400" dirty="0"/>
              <a:t>4.5% growth expected in 2025</a:t>
            </a:r>
          </a:p>
          <a:p>
            <a:r>
              <a:rPr lang="en-US" sz="2400" dirty="0"/>
              <a:t>XGS-PON unit shipments will exceed GPON for the first time in 2025</a:t>
            </a:r>
          </a:p>
          <a:p>
            <a:pPr marL="0" indent="0">
              <a:buNone/>
            </a:pPr>
            <a:endParaRPr lang="en-US" sz="2400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FF69733-CB02-46FC-9E8C-36D1470A48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8086978"/>
              </p:ext>
            </p:extLst>
          </p:nvPr>
        </p:nvGraphicFramePr>
        <p:xfrm>
          <a:off x="142911" y="1427496"/>
          <a:ext cx="7040880" cy="43188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98964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ll'Oro Group Q3 BB Access Overview" id="{38EC9C4D-6E9F-4F9C-96F2-224887193E8C}" vid="{C5C188DF-0CF1-4A95-8105-10A0A5637B5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Dell'Oro Group 3Q19 Broadband Access</Template>
  <TotalTime>53976</TotalTime>
  <Words>587</Words>
  <Application>Microsoft Office PowerPoint</Application>
  <PresentationFormat>Widescreen</PresentationFormat>
  <Paragraphs>99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Where do we go from here?  North American Broadband Deployment Trends</vt:lpstr>
      <vt:lpstr>Trends in the North American Broadband Market</vt:lpstr>
      <vt:lpstr>Fiber Subscribers Eroding Cable’s Share</vt:lpstr>
      <vt:lpstr>2024 was a Challenging Year for Many Equipment Vendors</vt:lpstr>
      <vt:lpstr>2025 Outlook has Changed</vt:lpstr>
      <vt:lpstr>Total 2024 OLT Port Shipments Just Above 2020 Levels</vt:lpstr>
      <vt:lpstr>ONT Unit Shipments Rebounding with Steady Growth</vt:lpstr>
      <vt:lpstr>Cable Balancing Broadband Losses, MVNO Gains</vt:lpstr>
      <vt:lpstr>FWA Subscriber Ramp Moderating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Heynen</dc:creator>
  <cp:lastModifiedBy>Jeff Heynen</cp:lastModifiedBy>
  <cp:revision>482</cp:revision>
  <dcterms:created xsi:type="dcterms:W3CDTF">2019-12-18T14:49:17Z</dcterms:created>
  <dcterms:modified xsi:type="dcterms:W3CDTF">2025-03-18T15:21:07Z</dcterms:modified>
</cp:coreProperties>
</file>