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53" r:id="rId1"/>
  </p:sldMasterIdLst>
  <p:notesMasterIdLst>
    <p:notesMasterId r:id="rId7"/>
  </p:notesMasterIdLst>
  <p:handoutMasterIdLst>
    <p:handoutMasterId r:id="rId8"/>
  </p:handoutMasterIdLst>
  <p:sldIdLst>
    <p:sldId id="2147473214" r:id="rId2"/>
    <p:sldId id="2147473223" r:id="rId3"/>
    <p:sldId id="2147473218" r:id="rId4"/>
    <p:sldId id="2147473227" r:id="rId5"/>
    <p:sldId id="28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CEA"/>
    <a:srgbClr val="3472E4"/>
    <a:srgbClr val="93440F"/>
    <a:srgbClr val="25768F"/>
    <a:srgbClr val="F8D2B9"/>
    <a:srgbClr val="6D2CA7"/>
    <a:srgbClr val="E44D25"/>
    <a:srgbClr val="7B260F"/>
    <a:srgbClr val="AE3716"/>
    <a:srgbClr val="C842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9ADB2-C66F-480D-B05B-5BE63BE3FF07}" v="4" dt="2025-04-28T16:03:38.801"/>
  </p1510:revLst>
</p1510:revInfo>
</file>

<file path=ppt/tableStyles.xml><?xml version="1.0" encoding="utf-8"?>
<a:tblStyleLst xmlns:a="http://schemas.openxmlformats.org/drawingml/2006/main" def="{D51ADE6A-740E-44AE-83CC-AE7238B6C88D}">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4" autoAdjust="0"/>
    <p:restoredTop sz="93741"/>
  </p:normalViewPr>
  <p:slideViewPr>
    <p:cSldViewPr snapToGrid="0">
      <p:cViewPr varScale="1">
        <p:scale>
          <a:sx n="106" d="100"/>
          <a:sy n="106" d="100"/>
        </p:scale>
        <p:origin x="366" y="114"/>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4632" y="9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84728-EC38-492B-93D4-A1E2DBD26F64}"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en-US"/>
        </a:p>
      </dgm:t>
    </dgm:pt>
    <dgm:pt modelId="{69519433-FD83-437B-BCCF-EAD19DD7E3FC}">
      <dgm:prSet phldrT="[Text]" custT="1"/>
      <dgm:spPr>
        <a:solidFill>
          <a:schemeClr val="accent1"/>
        </a:solidFill>
        <a:effectLst/>
      </dgm:spPr>
      <dgm:t>
        <a:bodyPr/>
        <a:lstStyle/>
        <a:p>
          <a:r>
            <a:rPr lang="en-US" sz="1200" dirty="0"/>
            <a:t>Higher mfg. costs due to BABA</a:t>
          </a:r>
        </a:p>
      </dgm:t>
    </dgm:pt>
    <dgm:pt modelId="{209037FA-9608-4148-973C-8CF02C97498F}" type="parTrans" cxnId="{69405DE8-96BD-4F20-98BB-9344B6C4DE61}">
      <dgm:prSet/>
      <dgm:spPr/>
      <dgm:t>
        <a:bodyPr/>
        <a:lstStyle/>
        <a:p>
          <a:endParaRPr lang="en-US"/>
        </a:p>
      </dgm:t>
    </dgm:pt>
    <dgm:pt modelId="{59976B2C-80E9-47E1-9EC7-85F6B878B6F2}" type="sibTrans" cxnId="{69405DE8-96BD-4F20-98BB-9344B6C4DE61}">
      <dgm:prSet/>
      <dgm:spPr/>
      <dgm:t>
        <a:bodyPr/>
        <a:lstStyle/>
        <a:p>
          <a:endParaRPr lang="en-US"/>
        </a:p>
      </dgm:t>
    </dgm:pt>
    <dgm:pt modelId="{654E85F9-BD15-4047-AB44-ADCA8E44599A}">
      <dgm:prSet phldrT="[Text]" custT="1"/>
      <dgm:spPr>
        <a:solidFill>
          <a:schemeClr val="accent2"/>
        </a:solidFill>
        <a:effectLst/>
      </dgm:spPr>
      <dgm:t>
        <a:bodyPr/>
        <a:lstStyle/>
        <a:p>
          <a:r>
            <a:rPr lang="en-US" sz="1200" dirty="0"/>
            <a:t>Higher priced imported sub-components</a:t>
          </a:r>
        </a:p>
      </dgm:t>
    </dgm:pt>
    <dgm:pt modelId="{6D61BB3F-CDD9-4576-B610-001776A54821}" type="parTrans" cxnId="{1CDC789B-3A57-4F56-A734-CFA8FAD9E549}">
      <dgm:prSet/>
      <dgm:spPr/>
      <dgm:t>
        <a:bodyPr/>
        <a:lstStyle/>
        <a:p>
          <a:endParaRPr lang="en-US"/>
        </a:p>
      </dgm:t>
    </dgm:pt>
    <dgm:pt modelId="{C64EC1F5-4559-479B-94A4-DF6DCFC3CE50}" type="sibTrans" cxnId="{1CDC789B-3A57-4F56-A734-CFA8FAD9E549}">
      <dgm:prSet/>
      <dgm:spPr/>
      <dgm:t>
        <a:bodyPr/>
        <a:lstStyle/>
        <a:p>
          <a:endParaRPr lang="en-US"/>
        </a:p>
      </dgm:t>
    </dgm:pt>
    <dgm:pt modelId="{CB88D368-EE65-4656-98C4-A64A1175CB18}">
      <dgm:prSet phldrT="[Text]" custT="1"/>
      <dgm:spPr>
        <a:solidFill>
          <a:schemeClr val="accent4"/>
        </a:solidFill>
        <a:effectLst/>
      </dgm:spPr>
      <dgm:t>
        <a:bodyPr vert="horz"/>
        <a:lstStyle/>
        <a:p>
          <a:r>
            <a:rPr lang="en-US" sz="1200" dirty="0"/>
            <a:t>Potential capex increases place financial pressure on operator projects</a:t>
          </a:r>
        </a:p>
      </dgm:t>
    </dgm:pt>
    <dgm:pt modelId="{8401E62F-C40D-47D8-83E9-09F86B75C1A1}" type="parTrans" cxnId="{B810D200-7E30-4CF0-B2C0-159DE150ADAF}">
      <dgm:prSet/>
      <dgm:spPr/>
      <dgm:t>
        <a:bodyPr/>
        <a:lstStyle/>
        <a:p>
          <a:endParaRPr lang="en-US"/>
        </a:p>
      </dgm:t>
    </dgm:pt>
    <dgm:pt modelId="{ADACD288-92E7-48F8-BDC0-091BEEB6CBB3}" type="sibTrans" cxnId="{B810D200-7E30-4CF0-B2C0-159DE150ADAF}">
      <dgm:prSet/>
      <dgm:spPr/>
      <dgm:t>
        <a:bodyPr/>
        <a:lstStyle/>
        <a:p>
          <a:endParaRPr lang="en-US"/>
        </a:p>
      </dgm:t>
    </dgm:pt>
    <dgm:pt modelId="{7F421588-25B7-4C97-9341-76A50A88C0D7}">
      <dgm:prSet phldrT="[Text]" custT="1">
        <dgm:style>
          <a:lnRef idx="0">
            <a:schemeClr val="accent3"/>
          </a:lnRef>
          <a:fillRef idx="3">
            <a:schemeClr val="accent3"/>
          </a:fillRef>
          <a:effectRef idx="3">
            <a:schemeClr val="accent3"/>
          </a:effectRef>
          <a:fontRef idx="minor">
            <a:schemeClr val="lt1"/>
          </a:fontRef>
        </dgm:style>
      </dgm:prSet>
      <dgm:spPr>
        <a:solidFill>
          <a:schemeClr val="accent5"/>
        </a:solidFill>
        <a:effectLst/>
      </dgm:spPr>
      <dgm:t>
        <a:bodyPr/>
        <a:lstStyle/>
        <a:p>
          <a:r>
            <a:rPr lang="en-US" sz="1200" dirty="0">
              <a:latin typeface="Calibri" panose="020F0502020204030204"/>
              <a:ea typeface="+mn-ea"/>
              <a:cs typeface="+mn-cs"/>
            </a:rPr>
            <a:t>Operator may increase subscriber fees and/or delay service expansion/ upgrade </a:t>
          </a:r>
          <a:endParaRPr lang="en-US" sz="1200" dirty="0"/>
        </a:p>
      </dgm:t>
    </dgm:pt>
    <dgm:pt modelId="{F2CC51CD-AC40-4340-ABFE-860E80E113AB}" type="parTrans" cxnId="{1A62B4E1-E4C3-408B-979B-871277744350}">
      <dgm:prSet/>
      <dgm:spPr/>
      <dgm:t>
        <a:bodyPr/>
        <a:lstStyle/>
        <a:p>
          <a:endParaRPr lang="en-US"/>
        </a:p>
      </dgm:t>
    </dgm:pt>
    <dgm:pt modelId="{9E5ED59C-59A7-4942-BE9B-DC3ED81836F4}" type="sibTrans" cxnId="{1A62B4E1-E4C3-408B-979B-871277744350}">
      <dgm:prSet/>
      <dgm:spPr/>
      <dgm:t>
        <a:bodyPr/>
        <a:lstStyle/>
        <a:p>
          <a:endParaRPr lang="en-US"/>
        </a:p>
      </dgm:t>
    </dgm:pt>
    <dgm:pt modelId="{B1F09E0B-BD01-4C02-8A32-66EEE6D1F313}">
      <dgm:prSet phldrT="[Text]" custT="1"/>
      <dgm:spPr>
        <a:solidFill>
          <a:schemeClr val="accent3"/>
        </a:solidFill>
        <a:effectLst/>
      </dgm:spPr>
      <dgm:t>
        <a:bodyPr/>
        <a:lstStyle/>
        <a:p>
          <a:r>
            <a:rPr lang="en-US" sz="1200" dirty="0"/>
            <a:t>Vendor may pass some or all increased prices of goods on to operators</a:t>
          </a:r>
        </a:p>
      </dgm:t>
    </dgm:pt>
    <dgm:pt modelId="{8445EB62-6656-4B5F-9174-E1C49231C178}" type="parTrans" cxnId="{F003FF68-E720-418A-B5CD-04364FC5C295}">
      <dgm:prSet/>
      <dgm:spPr/>
      <dgm:t>
        <a:bodyPr/>
        <a:lstStyle/>
        <a:p>
          <a:endParaRPr lang="en-US"/>
        </a:p>
      </dgm:t>
    </dgm:pt>
    <dgm:pt modelId="{937D404A-8D18-4B96-A918-627695F2A017}" type="sibTrans" cxnId="{F003FF68-E720-418A-B5CD-04364FC5C295}">
      <dgm:prSet/>
      <dgm:spPr/>
      <dgm:t>
        <a:bodyPr/>
        <a:lstStyle/>
        <a:p>
          <a:endParaRPr lang="en-US"/>
        </a:p>
      </dgm:t>
    </dgm:pt>
    <dgm:pt modelId="{1F4DA497-3ABB-43C9-8784-EC009B59DFB6}" type="pres">
      <dgm:prSet presAssocID="{27384728-EC38-492B-93D4-A1E2DBD26F64}" presName="CompostProcess" presStyleCnt="0">
        <dgm:presLayoutVars>
          <dgm:dir/>
          <dgm:resizeHandles val="exact"/>
        </dgm:presLayoutVars>
      </dgm:prSet>
      <dgm:spPr/>
    </dgm:pt>
    <dgm:pt modelId="{C721DAF8-C6A6-4510-9209-3C56443188C9}" type="pres">
      <dgm:prSet presAssocID="{27384728-EC38-492B-93D4-A1E2DBD26F64}" presName="arrow" presStyleLbl="bgShp" presStyleIdx="0" presStyleCnt="1" custLinFactNeighborX="1326">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a:ln>
          <a:noFill/>
        </a:ln>
      </dgm:spPr>
    </dgm:pt>
    <dgm:pt modelId="{ED1B8005-3982-490C-8D8C-6C3C0A365796}" type="pres">
      <dgm:prSet presAssocID="{27384728-EC38-492B-93D4-A1E2DBD26F64}" presName="linearProcess" presStyleCnt="0"/>
      <dgm:spPr/>
    </dgm:pt>
    <dgm:pt modelId="{77BAF349-0BD0-4B74-A221-D6E9CF5E5640}" type="pres">
      <dgm:prSet presAssocID="{69519433-FD83-437B-BCCF-EAD19DD7E3FC}" presName="textNode" presStyleLbl="node1" presStyleIdx="0" presStyleCnt="5">
        <dgm:presLayoutVars>
          <dgm:bulletEnabled val="1"/>
        </dgm:presLayoutVars>
      </dgm:prSet>
      <dgm:spPr/>
    </dgm:pt>
    <dgm:pt modelId="{864D5FE1-6778-4A63-9896-639AACB43940}" type="pres">
      <dgm:prSet presAssocID="{59976B2C-80E9-47E1-9EC7-85F6B878B6F2}" presName="sibTrans" presStyleCnt="0"/>
      <dgm:spPr/>
    </dgm:pt>
    <dgm:pt modelId="{986DB291-F370-4D17-BF52-92B07A26853E}" type="pres">
      <dgm:prSet presAssocID="{654E85F9-BD15-4047-AB44-ADCA8E44599A}" presName="textNode" presStyleLbl="node1" presStyleIdx="1" presStyleCnt="5">
        <dgm:presLayoutVars>
          <dgm:bulletEnabled val="1"/>
        </dgm:presLayoutVars>
      </dgm:prSet>
      <dgm:spPr/>
    </dgm:pt>
    <dgm:pt modelId="{FB107361-3899-4588-BD5C-A0A3A51B176C}" type="pres">
      <dgm:prSet presAssocID="{C64EC1F5-4559-479B-94A4-DF6DCFC3CE50}" presName="sibTrans" presStyleCnt="0"/>
      <dgm:spPr/>
    </dgm:pt>
    <dgm:pt modelId="{85AB89F3-6A8B-409F-AB82-7C4CC392D581}" type="pres">
      <dgm:prSet presAssocID="{B1F09E0B-BD01-4C02-8A32-66EEE6D1F313}" presName="textNode" presStyleLbl="node1" presStyleIdx="2" presStyleCnt="5">
        <dgm:presLayoutVars>
          <dgm:bulletEnabled val="1"/>
        </dgm:presLayoutVars>
      </dgm:prSet>
      <dgm:spPr/>
    </dgm:pt>
    <dgm:pt modelId="{013C641D-BE45-4C07-8B43-621FAF2A12EC}" type="pres">
      <dgm:prSet presAssocID="{937D404A-8D18-4B96-A918-627695F2A017}" presName="sibTrans" presStyleCnt="0"/>
      <dgm:spPr/>
    </dgm:pt>
    <dgm:pt modelId="{A8BAE584-D799-4802-93BE-B3775506DEC1}" type="pres">
      <dgm:prSet presAssocID="{CB88D368-EE65-4656-98C4-A64A1175CB18}" presName="textNode" presStyleLbl="node1" presStyleIdx="3" presStyleCnt="5">
        <dgm:presLayoutVars>
          <dgm:bulletEnabled val="1"/>
        </dgm:presLayoutVars>
      </dgm:prSet>
      <dgm:spPr>
        <a:xfrm>
          <a:off x="2862171" y="1182340"/>
          <a:ext cx="1361590" cy="1576454"/>
        </a:xfrm>
      </dgm:spPr>
    </dgm:pt>
    <dgm:pt modelId="{4A81596D-F068-4EE1-BF8E-02174CF350B1}" type="pres">
      <dgm:prSet presAssocID="{ADACD288-92E7-48F8-BDC0-091BEEB6CBB3}" presName="sibTrans" presStyleCnt="0"/>
      <dgm:spPr/>
    </dgm:pt>
    <dgm:pt modelId="{AA51315C-5CFA-4532-8441-D556D914887B}" type="pres">
      <dgm:prSet presAssocID="{7F421588-25B7-4C97-9341-76A50A88C0D7}" presName="textNode" presStyleLbl="node1" presStyleIdx="4" presStyleCnt="5">
        <dgm:presLayoutVars>
          <dgm:bulletEnabled val="1"/>
        </dgm:presLayoutVars>
      </dgm:prSet>
      <dgm:spPr/>
    </dgm:pt>
  </dgm:ptLst>
  <dgm:cxnLst>
    <dgm:cxn modelId="{B810D200-7E30-4CF0-B2C0-159DE150ADAF}" srcId="{27384728-EC38-492B-93D4-A1E2DBD26F64}" destId="{CB88D368-EE65-4656-98C4-A64A1175CB18}" srcOrd="3" destOrd="0" parTransId="{8401E62F-C40D-47D8-83E9-09F86B75C1A1}" sibTransId="{ADACD288-92E7-48F8-BDC0-091BEEB6CBB3}"/>
    <dgm:cxn modelId="{245B0C32-D55E-4F0C-B88B-ABF96137FA4D}" type="presOf" srcId="{69519433-FD83-437B-BCCF-EAD19DD7E3FC}" destId="{77BAF349-0BD0-4B74-A221-D6E9CF5E5640}" srcOrd="0" destOrd="0" presId="urn:microsoft.com/office/officeart/2005/8/layout/hProcess9"/>
    <dgm:cxn modelId="{5C5A445D-0D12-4535-A929-1CAFED33E578}" type="presOf" srcId="{CB88D368-EE65-4656-98C4-A64A1175CB18}" destId="{A8BAE584-D799-4802-93BE-B3775506DEC1}" srcOrd="0" destOrd="0" presId="urn:microsoft.com/office/officeart/2005/8/layout/hProcess9"/>
    <dgm:cxn modelId="{CC542946-4FB3-4082-9C1A-6A6F0781ACBD}" type="presOf" srcId="{654E85F9-BD15-4047-AB44-ADCA8E44599A}" destId="{986DB291-F370-4D17-BF52-92B07A26853E}" srcOrd="0" destOrd="0" presId="urn:microsoft.com/office/officeart/2005/8/layout/hProcess9"/>
    <dgm:cxn modelId="{F003FF68-E720-418A-B5CD-04364FC5C295}" srcId="{27384728-EC38-492B-93D4-A1E2DBD26F64}" destId="{B1F09E0B-BD01-4C02-8A32-66EEE6D1F313}" srcOrd="2" destOrd="0" parTransId="{8445EB62-6656-4B5F-9174-E1C49231C178}" sibTransId="{937D404A-8D18-4B96-A918-627695F2A017}"/>
    <dgm:cxn modelId="{BD77CF98-47D7-4754-9413-9E61F62A99D3}" type="presOf" srcId="{7F421588-25B7-4C97-9341-76A50A88C0D7}" destId="{AA51315C-5CFA-4532-8441-D556D914887B}" srcOrd="0" destOrd="0" presId="urn:microsoft.com/office/officeart/2005/8/layout/hProcess9"/>
    <dgm:cxn modelId="{A87CE699-1F43-4CBD-A4B9-F7DA365CEFAB}" type="presOf" srcId="{B1F09E0B-BD01-4C02-8A32-66EEE6D1F313}" destId="{85AB89F3-6A8B-409F-AB82-7C4CC392D581}" srcOrd="0" destOrd="0" presId="urn:microsoft.com/office/officeart/2005/8/layout/hProcess9"/>
    <dgm:cxn modelId="{1CDC789B-3A57-4F56-A734-CFA8FAD9E549}" srcId="{27384728-EC38-492B-93D4-A1E2DBD26F64}" destId="{654E85F9-BD15-4047-AB44-ADCA8E44599A}" srcOrd="1" destOrd="0" parTransId="{6D61BB3F-CDD9-4576-B610-001776A54821}" sibTransId="{C64EC1F5-4559-479B-94A4-DF6DCFC3CE50}"/>
    <dgm:cxn modelId="{91DDB0C4-44F2-4BD6-8DBC-70B442D2F6DC}" type="presOf" srcId="{27384728-EC38-492B-93D4-A1E2DBD26F64}" destId="{1F4DA497-3ABB-43C9-8784-EC009B59DFB6}" srcOrd="0" destOrd="0" presId="urn:microsoft.com/office/officeart/2005/8/layout/hProcess9"/>
    <dgm:cxn modelId="{1A62B4E1-E4C3-408B-979B-871277744350}" srcId="{27384728-EC38-492B-93D4-A1E2DBD26F64}" destId="{7F421588-25B7-4C97-9341-76A50A88C0D7}" srcOrd="4" destOrd="0" parTransId="{F2CC51CD-AC40-4340-ABFE-860E80E113AB}" sibTransId="{9E5ED59C-59A7-4942-BE9B-DC3ED81836F4}"/>
    <dgm:cxn modelId="{69405DE8-96BD-4F20-98BB-9344B6C4DE61}" srcId="{27384728-EC38-492B-93D4-A1E2DBD26F64}" destId="{69519433-FD83-437B-BCCF-EAD19DD7E3FC}" srcOrd="0" destOrd="0" parTransId="{209037FA-9608-4148-973C-8CF02C97498F}" sibTransId="{59976B2C-80E9-47E1-9EC7-85F6B878B6F2}"/>
    <dgm:cxn modelId="{649F4BF3-29A8-498E-9AF6-3B9FA146619D}" type="presParOf" srcId="{1F4DA497-3ABB-43C9-8784-EC009B59DFB6}" destId="{C721DAF8-C6A6-4510-9209-3C56443188C9}" srcOrd="0" destOrd="0" presId="urn:microsoft.com/office/officeart/2005/8/layout/hProcess9"/>
    <dgm:cxn modelId="{65E33AD7-A980-4236-B78D-D3114B91F84D}" type="presParOf" srcId="{1F4DA497-3ABB-43C9-8784-EC009B59DFB6}" destId="{ED1B8005-3982-490C-8D8C-6C3C0A365796}" srcOrd="1" destOrd="0" presId="urn:microsoft.com/office/officeart/2005/8/layout/hProcess9"/>
    <dgm:cxn modelId="{8EBA6587-5EC0-4BE5-840E-58B742A1DBE7}" type="presParOf" srcId="{ED1B8005-3982-490C-8D8C-6C3C0A365796}" destId="{77BAF349-0BD0-4B74-A221-D6E9CF5E5640}" srcOrd="0" destOrd="0" presId="urn:microsoft.com/office/officeart/2005/8/layout/hProcess9"/>
    <dgm:cxn modelId="{E7A6B5A9-592A-4497-AF1C-7C857F9B3EF1}" type="presParOf" srcId="{ED1B8005-3982-490C-8D8C-6C3C0A365796}" destId="{864D5FE1-6778-4A63-9896-639AACB43940}" srcOrd="1" destOrd="0" presId="urn:microsoft.com/office/officeart/2005/8/layout/hProcess9"/>
    <dgm:cxn modelId="{59036B2F-D55B-4B2D-846E-06CD8AC85A1B}" type="presParOf" srcId="{ED1B8005-3982-490C-8D8C-6C3C0A365796}" destId="{986DB291-F370-4D17-BF52-92B07A26853E}" srcOrd="2" destOrd="0" presId="urn:microsoft.com/office/officeart/2005/8/layout/hProcess9"/>
    <dgm:cxn modelId="{130E579D-7AA8-4959-AA2B-9F00DDB8EB77}" type="presParOf" srcId="{ED1B8005-3982-490C-8D8C-6C3C0A365796}" destId="{FB107361-3899-4588-BD5C-A0A3A51B176C}" srcOrd="3" destOrd="0" presId="urn:microsoft.com/office/officeart/2005/8/layout/hProcess9"/>
    <dgm:cxn modelId="{911F7B9B-696A-4BF2-8A52-FCB82ACC7473}" type="presParOf" srcId="{ED1B8005-3982-490C-8D8C-6C3C0A365796}" destId="{85AB89F3-6A8B-409F-AB82-7C4CC392D581}" srcOrd="4" destOrd="0" presId="urn:microsoft.com/office/officeart/2005/8/layout/hProcess9"/>
    <dgm:cxn modelId="{FA273D9F-29EC-488C-9A21-3EA3F8AFEBE0}" type="presParOf" srcId="{ED1B8005-3982-490C-8D8C-6C3C0A365796}" destId="{013C641D-BE45-4C07-8B43-621FAF2A12EC}" srcOrd="5" destOrd="0" presId="urn:microsoft.com/office/officeart/2005/8/layout/hProcess9"/>
    <dgm:cxn modelId="{31F85D68-4D07-43BA-ACBE-638262126D2E}" type="presParOf" srcId="{ED1B8005-3982-490C-8D8C-6C3C0A365796}" destId="{A8BAE584-D799-4802-93BE-B3775506DEC1}" srcOrd="6" destOrd="0" presId="urn:microsoft.com/office/officeart/2005/8/layout/hProcess9"/>
    <dgm:cxn modelId="{B2BBFAF6-43DD-425F-96BB-6C5317993CAC}" type="presParOf" srcId="{ED1B8005-3982-490C-8D8C-6C3C0A365796}" destId="{4A81596D-F068-4EE1-BF8E-02174CF350B1}" srcOrd="7" destOrd="0" presId="urn:microsoft.com/office/officeart/2005/8/layout/hProcess9"/>
    <dgm:cxn modelId="{5CD37E8A-9055-4B12-81B2-2B3EEDAA14AC}" type="presParOf" srcId="{ED1B8005-3982-490C-8D8C-6C3C0A365796}" destId="{AA51315C-5CFA-4532-8441-D556D914887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1DAF8-C6A6-4510-9209-3C56443188C9}">
      <dsp:nvSpPr>
        <dsp:cNvPr id="0" name=""/>
        <dsp:cNvSpPr/>
      </dsp:nvSpPr>
      <dsp:spPr>
        <a:xfrm>
          <a:off x="655741" y="0"/>
          <a:ext cx="6460807" cy="4578350"/>
        </a:xfrm>
        <a:prstGeom prst="rightArrow">
          <a:avLst/>
        </a:prstGeom>
        <a:solidFill>
          <a:schemeClr val="accent1">
            <a:lumMod val="40000"/>
            <a:lumOff val="60000"/>
          </a:schemeClr>
        </a:solidFill>
        <a:ln w="6350" cap="flat" cmpd="sng" algn="ctr">
          <a:no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77BAF349-0BD0-4B74-A221-D6E9CF5E5640}">
      <dsp:nvSpPr>
        <dsp:cNvPr id="0" name=""/>
        <dsp:cNvSpPr/>
      </dsp:nvSpPr>
      <dsp:spPr>
        <a:xfrm>
          <a:off x="2226" y="1373505"/>
          <a:ext cx="1340558" cy="1831340"/>
        </a:xfrm>
        <a:prstGeom prst="roundRect">
          <a:avLst/>
        </a:prstGeom>
        <a:solidFill>
          <a:schemeClr val="accent1"/>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Higher mfg. costs due to BABA</a:t>
          </a:r>
        </a:p>
      </dsp:txBody>
      <dsp:txXfrm>
        <a:off x="67667" y="1438946"/>
        <a:ext cx="1209676" cy="1700458"/>
      </dsp:txXfrm>
    </dsp:sp>
    <dsp:sp modelId="{986DB291-F370-4D17-BF52-92B07A26853E}">
      <dsp:nvSpPr>
        <dsp:cNvPr id="0" name=""/>
        <dsp:cNvSpPr/>
      </dsp:nvSpPr>
      <dsp:spPr>
        <a:xfrm>
          <a:off x="1566211" y="1373505"/>
          <a:ext cx="1340558" cy="1831340"/>
        </a:xfrm>
        <a:prstGeom prst="roundRect">
          <a:avLst/>
        </a:prstGeom>
        <a:solidFill>
          <a:schemeClr val="accent2"/>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Higher priced imported sub-components</a:t>
          </a:r>
        </a:p>
      </dsp:txBody>
      <dsp:txXfrm>
        <a:off x="1631652" y="1438946"/>
        <a:ext cx="1209676" cy="1700458"/>
      </dsp:txXfrm>
    </dsp:sp>
    <dsp:sp modelId="{85AB89F3-6A8B-409F-AB82-7C4CC392D581}">
      <dsp:nvSpPr>
        <dsp:cNvPr id="0" name=""/>
        <dsp:cNvSpPr/>
      </dsp:nvSpPr>
      <dsp:spPr>
        <a:xfrm>
          <a:off x="3130195" y="1373505"/>
          <a:ext cx="1340558" cy="1831340"/>
        </a:xfrm>
        <a:prstGeom prst="roundRect">
          <a:avLst/>
        </a:prstGeom>
        <a:solidFill>
          <a:schemeClr val="accent3"/>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Vendor may pass some or all increased prices of goods on to operators</a:t>
          </a:r>
        </a:p>
      </dsp:txBody>
      <dsp:txXfrm>
        <a:off x="3195636" y="1438946"/>
        <a:ext cx="1209676" cy="1700458"/>
      </dsp:txXfrm>
    </dsp:sp>
    <dsp:sp modelId="{A8BAE584-D799-4802-93BE-B3775506DEC1}">
      <dsp:nvSpPr>
        <dsp:cNvPr id="0" name=""/>
        <dsp:cNvSpPr/>
      </dsp:nvSpPr>
      <dsp:spPr>
        <a:xfrm>
          <a:off x="4694180" y="1373505"/>
          <a:ext cx="1340558" cy="1831340"/>
        </a:xfrm>
        <a:prstGeom prst="roundRect">
          <a:avLst/>
        </a:prstGeom>
        <a:solidFill>
          <a:schemeClr val="accent4"/>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Potential capex increases place financial pressure on operator projects</a:t>
          </a:r>
        </a:p>
      </dsp:txBody>
      <dsp:txXfrm>
        <a:off x="4759621" y="1438946"/>
        <a:ext cx="1209676" cy="1700458"/>
      </dsp:txXfrm>
    </dsp:sp>
    <dsp:sp modelId="{AA51315C-5CFA-4532-8441-D556D914887B}">
      <dsp:nvSpPr>
        <dsp:cNvPr id="0" name=""/>
        <dsp:cNvSpPr/>
      </dsp:nvSpPr>
      <dsp:spPr>
        <a:xfrm>
          <a:off x="6258164" y="1373505"/>
          <a:ext cx="1340558" cy="1831340"/>
        </a:xfrm>
        <a:prstGeom prst="roundRect">
          <a:avLst/>
        </a:prstGeom>
        <a:solidFill>
          <a:schemeClr val="accent5"/>
        </a:solidFill>
        <a:ln>
          <a:noFill/>
        </a:ln>
        <a:effectLst/>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a:ea typeface="+mn-ea"/>
              <a:cs typeface="+mn-cs"/>
            </a:rPr>
            <a:t>Operator may increase subscriber fees and/or delay service expansion/ upgrade </a:t>
          </a:r>
          <a:endParaRPr lang="en-US" sz="1200" kern="1200" dirty="0"/>
        </a:p>
      </dsp:txBody>
      <dsp:txXfrm>
        <a:off x="6323605" y="1438946"/>
        <a:ext cx="1209676" cy="17004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22/04/2025</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22/04/2025</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353925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3</a:t>
            </a:fld>
            <a:endParaRPr lang="en-GB" dirty="0"/>
          </a:p>
        </p:txBody>
      </p:sp>
    </p:spTree>
    <p:extLst>
      <p:ext uri="{BB962C8B-B14F-4D97-AF65-F5344CB8AC3E}">
        <p14:creationId xmlns:p14="http://schemas.microsoft.com/office/powerpoint/2010/main" val="2527117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hyperlink" Target="mailto:customersuccess@omdia.com" TargetMode="Externa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a:t>
            </a:r>
            <a:r>
              <a:rPr lang="en-MY" b="0" i="0" u="none" strike="noStrike" dirty="0">
                <a:solidFill>
                  <a:srgbClr val="000000"/>
                </a:solidFill>
                <a:effectLst/>
                <a:latin typeface="Calibri" panose="020F0502020204030204" pitchFamily="34" charset="0"/>
              </a:rPr>
              <a:t>© 2025 TechTarget, Inc. or its subsidiaries. All rights reserved.</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a:t>Click to edit Master title style</a:t>
            </a:r>
            <a:endParaRPr lang="en-GB"/>
          </a:p>
        </p:txBody>
      </p:sp>
      <p:pic>
        <p:nvPicPr>
          <p:cNvPr id="6" name="Graphic 5">
            <a:extLst>
              <a:ext uri="{FF2B5EF4-FFF2-40B4-BE49-F238E27FC236}">
                <a16:creationId xmlns:a16="http://schemas.microsoft.com/office/drawing/2014/main" id="{72F0B733-C38C-3247-ABC8-E974DE193242}"/>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1800" y="5966645"/>
            <a:ext cx="2476500" cy="531486"/>
          </a:xfrm>
          <a:prstGeom prst="rect">
            <a:avLst/>
          </a:prstGeom>
        </p:spPr>
      </p:pic>
    </p:spTree>
    <p:extLst>
      <p:ext uri="{BB962C8B-B14F-4D97-AF65-F5344CB8AC3E}">
        <p14:creationId xmlns:p14="http://schemas.microsoft.com/office/powerpoint/2010/main" val="1845868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074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79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81425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785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5813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5416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0195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5410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549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2025</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a:t>
            </a:r>
            <a:r>
              <a:rPr lang="en-MY" b="0" i="0" u="none" strike="noStrike" dirty="0">
                <a:solidFill>
                  <a:srgbClr val="000000"/>
                </a:solidFill>
                <a:effectLst/>
                <a:latin typeface="Calibri" panose="020F0502020204030204" pitchFamily="34" charset="0"/>
              </a:rPr>
              <a:t>© 2025 TechTarget, Inc. or its subsidiaries. All rights reserved.</a:t>
            </a:r>
            <a:endParaRPr lang="en-GB" dirty="0"/>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09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444815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2025</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a:t>
            </a:r>
            <a:r>
              <a:rPr lang="en-MY" b="0" i="0" u="none" strike="noStrike" dirty="0">
                <a:solidFill>
                  <a:srgbClr val="000000"/>
                </a:solidFill>
                <a:effectLst/>
                <a:latin typeface="Calibri" panose="020F0502020204030204" pitchFamily="34" charset="0"/>
              </a:rPr>
              <a:t>© 2025 TechTarget, Inc. or its subsidiaries. All rights reserved.</a:t>
            </a:r>
            <a:endParaRPr lang="en-GB" dirty="0"/>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75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285086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a:t>
            </a:r>
            <a:r>
              <a:rPr lang="en-MY" b="0" i="0" u="none" strike="noStrike" dirty="0">
                <a:solidFill>
                  <a:srgbClr val="000000"/>
                </a:solidFill>
                <a:effectLst/>
                <a:latin typeface="Calibri" panose="020F0502020204030204" pitchFamily="34" charset="0"/>
              </a:rPr>
              <a:t>© 2025 TechTarget, Inc. or its subsidiaries. All rights reserved.</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D24755D-5617-5366-D657-B04DEEA918E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3" name="TextBox 2">
            <a:extLst>
              <a:ext uri="{FF2B5EF4-FFF2-40B4-BE49-F238E27FC236}">
                <a16:creationId xmlns:a16="http://schemas.microsoft.com/office/drawing/2014/main" id="{11C95331-9EA7-DC33-BF10-47D012667644}"/>
              </a:ext>
            </a:extLst>
          </p:cNvPr>
          <p:cNvSpPr txBox="1"/>
          <p:nvPr userDrawn="1"/>
        </p:nvSpPr>
        <p:spPr>
          <a:xfrm>
            <a:off x="256585" y="483116"/>
            <a:ext cx="9635127" cy="3185487"/>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b="0" i="0" u="none" strike="noStrike" dirty="0">
                <a:solidFill>
                  <a:srgbClr val="000000"/>
                </a:solidFill>
                <a:effectLst/>
                <a:latin typeface="Calibri" panose="020F0502020204030204" pitchFamily="34" charset="0"/>
              </a:rPr>
              <a:t>The Omdia research, data and information referenced herein (the “Omdia Materials”) are the copyrighted property of TechTarget, Inc. and its subsidiaries or affiliates (together “Informa TechTarget”) or its third party data providers and represent data, research, opinions, or viewpoints published by Informa TechTarget, and are not representations of fact.</a:t>
            </a:r>
          </a:p>
          <a:p>
            <a:endParaRPr lang="en-GB" sz="1200" b="0" i="0" u="none" strike="noStrike" dirty="0">
              <a:solidFill>
                <a:srgbClr val="000000"/>
              </a:solidFill>
              <a:effectLst/>
              <a:latin typeface="Calibri" panose="020F0502020204030204" pitchFamily="34" charset="0"/>
            </a:endParaRPr>
          </a:p>
          <a:p>
            <a:r>
              <a:rPr lang="en-GB" sz="1200" b="0" i="0" u="none" strike="noStrike" dirty="0">
                <a:solidFill>
                  <a:srgbClr val="000000"/>
                </a:solidFill>
                <a:effectLst/>
                <a:latin typeface="Calibri" panose="020F0502020204030204" pitchFamily="34" charset="0"/>
              </a:rPr>
              <a:t>The Omdia Materials reflect information and opinions from the original publication date and not from the date of this document. The information and opinions expressed in the Omdia Materials are subject to change without notice and Informa TechTarget does not have any duty or responsibility to update the Omdia Materials or this publication as a result. </a:t>
            </a:r>
          </a:p>
          <a:p>
            <a:endParaRPr lang="en-GB" sz="1200" b="0" i="0" u="none" strike="noStrike" dirty="0">
              <a:solidFill>
                <a:srgbClr val="000000"/>
              </a:solidFill>
              <a:effectLst/>
              <a:latin typeface="Calibri" panose="020F0502020204030204" pitchFamily="34" charset="0"/>
            </a:endParaRPr>
          </a:p>
          <a:p>
            <a:r>
              <a:rPr lang="en-GB" sz="1200" b="0" i="0" u="none" strike="noStrike" dirty="0">
                <a:solidFill>
                  <a:srgbClr val="000000"/>
                </a:solidFill>
                <a:effectLst/>
                <a:latin typeface="Calibri" panose="020F0502020204030204" pitchFamily="34" charset="0"/>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b="0" i="0" u="none" strike="noStrike" dirty="0">
              <a:solidFill>
                <a:srgbClr val="000000"/>
              </a:solidFill>
              <a:effectLst/>
              <a:latin typeface="Calibri" panose="020F0502020204030204" pitchFamily="34" charset="0"/>
            </a:endParaRPr>
          </a:p>
          <a:p>
            <a:r>
              <a:rPr lang="en-GB" sz="1200" b="0" i="0" u="none" strike="noStrike" dirty="0">
                <a:solidFill>
                  <a:srgbClr val="000000"/>
                </a:solidFill>
                <a:effectLst/>
                <a:latin typeface="Calibri" panose="020F0502020204030204" pitchFamily="34" charset="0"/>
              </a:rPr>
              <a:t>To the maximum extent permitted by law, Informa TechTarget and its affiliates, officers, directors, employees, agents, and third party data providers disclaim any liability (including, without limitation, any liability arising from fault or negligence) as to the accuracy or completeness or use of the Omdia Materials. Informa TechTarget will not, under any circumstance whatsoever, be liable for any trading, investment, commercial, or other decisions based on or made in reliance of the Omdia Materials</a:t>
            </a:r>
            <a:r>
              <a:rPr lang="en-MY" sz="1200" b="0" i="0" u="none" strike="noStrike" dirty="0">
                <a:solidFill>
                  <a:srgbClr val="000000"/>
                </a:solidFill>
                <a:effectLst/>
                <a:latin typeface="Calibri" panose="020F0502020204030204" pitchFamily="34" charset="0"/>
              </a:rPr>
              <a:t>.</a:t>
            </a:r>
            <a:endParaRPr lang="en-GB" sz="1200" dirty="0">
              <a:solidFill>
                <a:schemeClr val="tx1"/>
              </a:solidFill>
            </a:endParaRPr>
          </a:p>
        </p:txBody>
      </p:sp>
    </p:spTree>
    <p:extLst>
      <p:ext uri="{BB962C8B-B14F-4D97-AF65-F5344CB8AC3E}">
        <p14:creationId xmlns:p14="http://schemas.microsoft.com/office/powerpoint/2010/main" val="48871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a:t>Contents	xx</a:t>
            </a:r>
          </a:p>
          <a:p>
            <a:pPr lvl="1"/>
            <a:r>
              <a:rPr lang="en-GB" b="0"/>
              <a:t>Contents	xx</a:t>
            </a:r>
          </a:p>
          <a:p>
            <a:pPr lvl="1"/>
            <a:r>
              <a:rPr lang="en-GB" b="0"/>
              <a:t>Contents	xx</a:t>
            </a:r>
          </a:p>
          <a:p>
            <a:pPr lvl="2"/>
            <a:r>
              <a:rPr lang="en-GB" b="0"/>
              <a:t>Contents	xx</a:t>
            </a:r>
          </a:p>
          <a:p>
            <a:pPr lvl="2"/>
            <a:r>
              <a:rPr lang="en-GB" b="0"/>
              <a:t>Contents	xx</a:t>
            </a:r>
          </a:p>
          <a:p>
            <a:pPr lvl="0"/>
            <a:r>
              <a:rPr lang="en-GB" b="0"/>
              <a:t>Contents	xx</a:t>
            </a:r>
          </a:p>
          <a:p>
            <a:pPr lvl="1"/>
            <a:r>
              <a:rPr lang="en-GB" b="0"/>
              <a:t>Contents	xx</a:t>
            </a:r>
          </a:p>
          <a:p>
            <a:pPr lvl="1"/>
            <a:r>
              <a:rPr lang="en-GB" b="0"/>
              <a:t>Contents	xx</a:t>
            </a:r>
          </a:p>
          <a:p>
            <a:pPr lvl="2"/>
            <a:r>
              <a:rPr lang="en-GB" b="0"/>
              <a:t>Contents	xx</a:t>
            </a:r>
          </a:p>
          <a:p>
            <a:pPr lvl="2"/>
            <a:r>
              <a:rPr lang="en-GB" b="0"/>
              <a:t>Contents	xx</a:t>
            </a:r>
          </a:p>
          <a:p>
            <a:pPr lvl="0"/>
            <a:r>
              <a:rPr lang="en-GB" b="0"/>
              <a:t>Contents	xx</a:t>
            </a:r>
          </a:p>
          <a:p>
            <a:pPr lvl="1"/>
            <a:r>
              <a:rPr lang="en-GB" b="0"/>
              <a:t>Contents	xx</a:t>
            </a:r>
          </a:p>
          <a:p>
            <a:pPr lvl="1"/>
            <a:r>
              <a:rPr lang="en-GB" b="0"/>
              <a:t>Contents	xx</a:t>
            </a:r>
          </a:p>
          <a:p>
            <a:pPr lvl="2"/>
            <a:r>
              <a:rPr lang="en-GB" b="0"/>
              <a:t>Contents	xx</a:t>
            </a:r>
          </a:p>
          <a:p>
            <a:pPr lvl="2"/>
            <a:r>
              <a:rPr lang="en-GB" b="0"/>
              <a:t>Contents	xx</a:t>
            </a:r>
          </a:p>
          <a:p>
            <a:pPr lvl="0"/>
            <a:r>
              <a:rPr lang="en-GB" b="0"/>
              <a:t>Contents	xx</a:t>
            </a:r>
          </a:p>
          <a:p>
            <a:pPr lvl="1"/>
            <a:r>
              <a:rPr lang="en-GB" b="0"/>
              <a:t>Contents	xx</a:t>
            </a:r>
          </a:p>
          <a:p>
            <a:pPr lvl="1"/>
            <a:r>
              <a:rPr lang="en-GB" b="0"/>
              <a:t>Contents	xx</a:t>
            </a:r>
          </a:p>
          <a:p>
            <a:pPr lvl="2"/>
            <a:r>
              <a:rPr lang="en-GB" b="0"/>
              <a:t>Contents	xx</a:t>
            </a:r>
          </a:p>
          <a:p>
            <a:pPr lvl="2"/>
            <a:r>
              <a:rPr lang="en-GB" b="0"/>
              <a:t>Contents	xx</a:t>
            </a:r>
          </a:p>
          <a:p>
            <a:pPr lvl="0"/>
            <a:endParaRPr lang="en-GB" b="0"/>
          </a:p>
          <a:p>
            <a:pPr lvl="0"/>
            <a:r>
              <a:rPr lang="en-GB" b="0"/>
              <a:t>Contents	xx</a:t>
            </a:r>
          </a:p>
          <a:p>
            <a:pPr lvl="1"/>
            <a:r>
              <a:rPr lang="en-GB" b="0"/>
              <a:t>Contents	xx</a:t>
            </a:r>
          </a:p>
          <a:p>
            <a:pPr lvl="1"/>
            <a:r>
              <a:rPr lang="en-GB" b="0"/>
              <a:t>Contents	xx</a:t>
            </a:r>
          </a:p>
          <a:p>
            <a:pPr lvl="2"/>
            <a:r>
              <a:rPr lang="en-GB" b="0"/>
              <a:t>Contents	xx</a:t>
            </a:r>
          </a:p>
          <a:p>
            <a:pPr lvl="2"/>
            <a:r>
              <a:rPr lang="en-GB" b="0"/>
              <a:t>Contents	xx</a:t>
            </a:r>
          </a:p>
          <a:p>
            <a:pPr lvl="0"/>
            <a:r>
              <a:rPr lang="en-GB" b="0"/>
              <a:t>Contents	xx</a:t>
            </a:r>
          </a:p>
          <a:p>
            <a:pPr lvl="1"/>
            <a:r>
              <a:rPr lang="en-GB" b="0"/>
              <a:t>Contents	xx</a:t>
            </a:r>
          </a:p>
          <a:p>
            <a:pPr lvl="1"/>
            <a:r>
              <a:rPr lang="en-GB" b="0"/>
              <a:t>Contents	xx</a:t>
            </a:r>
          </a:p>
          <a:p>
            <a:pPr lvl="2"/>
            <a:r>
              <a:rPr lang="en-GB" b="0"/>
              <a:t>Contents	xx</a:t>
            </a:r>
          </a:p>
          <a:p>
            <a:pPr lvl="2"/>
            <a:r>
              <a:rPr lang="en-GB" b="0"/>
              <a:t>Contents	xx</a:t>
            </a:r>
          </a:p>
          <a:p>
            <a:pPr lvl="0"/>
            <a:r>
              <a:rPr lang="en-GB" b="0"/>
              <a:t>Contents	xx</a:t>
            </a:r>
          </a:p>
          <a:p>
            <a:pPr lvl="1"/>
            <a:r>
              <a:rPr lang="en-GB" b="0"/>
              <a:t>Contents	xx</a:t>
            </a:r>
          </a:p>
          <a:p>
            <a:pPr lvl="1"/>
            <a:r>
              <a:rPr lang="en-GB" b="0"/>
              <a:t>Contents	xx</a:t>
            </a:r>
          </a:p>
          <a:p>
            <a:pPr lvl="2"/>
            <a:r>
              <a:rPr lang="en-GB" b="0"/>
              <a:t>Contents	xx</a:t>
            </a:r>
          </a:p>
          <a:p>
            <a:pPr lvl="2"/>
            <a:r>
              <a:rPr lang="en-GB" b="0"/>
              <a:t>Contents	xx</a:t>
            </a:r>
          </a:p>
          <a:p>
            <a:pPr lvl="0"/>
            <a:r>
              <a:rPr lang="en-GB" b="0"/>
              <a:t>Contents	xx</a:t>
            </a:r>
          </a:p>
          <a:p>
            <a:pPr lvl="1"/>
            <a:r>
              <a:rPr lang="en-GB" b="0"/>
              <a:t>Contents	xx</a:t>
            </a:r>
          </a:p>
          <a:p>
            <a:pPr lvl="1"/>
            <a:r>
              <a:rPr lang="en-GB" b="0"/>
              <a:t>Contents	xx</a:t>
            </a:r>
          </a:p>
          <a:p>
            <a:pPr lvl="2"/>
            <a:r>
              <a:rPr lang="en-GB" b="0"/>
              <a:t>Contents	xx</a:t>
            </a:r>
          </a:p>
          <a:p>
            <a:pPr lvl="2"/>
            <a:r>
              <a:rPr lang="en-GB" b="0"/>
              <a:t>Contents	xx</a:t>
            </a:r>
          </a:p>
          <a:p>
            <a:pPr lvl="2"/>
            <a:endParaRPr lang="en-GB"/>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38412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43637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79780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7915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53669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168075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51996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670000" y="6247807"/>
            <a:ext cx="1166400" cy="250323"/>
          </a:xfrm>
          <a:prstGeom prst="rect">
            <a:avLst/>
          </a:prstGeom>
        </p:spPr>
      </p:pic>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a:t>
            </a:r>
            <a:r>
              <a:rPr lang="en-MY" b="0" i="0" u="none" strike="noStrike" dirty="0">
                <a:solidFill>
                  <a:srgbClr val="000000"/>
                </a:solidFill>
                <a:effectLst/>
                <a:latin typeface="Calibri" panose="020F0502020204030204" pitchFamily="34" charset="0"/>
              </a:rPr>
              <a:t>© 2025 TechTarget, Inc. or its subsidiaries. All rights reserved.</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 Placeholder 2">
            <a:extLst>
              <a:ext uri="{FF2B5EF4-FFF2-40B4-BE49-F238E27FC236}">
                <a16:creationId xmlns:a16="http://schemas.microsoft.com/office/drawing/2014/main" id="{8118A8F2-1C62-7D57-40F2-10DD5735E8ED}"/>
              </a:ext>
            </a:extLst>
          </p:cNvPr>
          <p:cNvSpPr>
            <a:spLocks noGrp="1"/>
          </p:cNvSpPr>
          <p:nvPr>
            <p:ph type="body" idx="1"/>
          </p:nvPr>
        </p:nvSpPr>
        <p:spPr>
          <a:xfrm>
            <a:off x="341590" y="1418899"/>
            <a:ext cx="11480800" cy="4553457"/>
          </a:xfrm>
          <a:prstGeom prst="rect">
            <a:avLst/>
          </a:prstGeom>
        </p:spPr>
        <p:txBody>
          <a:bodyPr vert="horz" lIns="0" tIns="7200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411670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Lst>
  <p:hf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2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2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2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2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p15:clr>
            <a:srgbClr val="F26B43"/>
          </p15:clr>
        </p15:guide>
        <p15:guide id="15" orient="horz" pos="3778">
          <p15:clr>
            <a:srgbClr val="F26B43"/>
          </p15:clr>
        </p15:guide>
        <p15:guide id="16" orient="horz" pos="292">
          <p15:clr>
            <a:srgbClr val="F26B43"/>
          </p15:clr>
        </p15:guide>
        <p15:guide id="17" orient="horz" pos="89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DD0C4E-FFD2-8B1D-2687-F8C0F081F89F}"/>
              </a:ext>
            </a:extLst>
          </p:cNvPr>
          <p:cNvSpPr>
            <a:spLocks noGrp="1"/>
          </p:cNvSpPr>
          <p:nvPr>
            <p:ph type="body" sz="quarter" idx="12"/>
          </p:nvPr>
        </p:nvSpPr>
        <p:spPr/>
        <p:txBody>
          <a:bodyPr/>
          <a:lstStyle/>
          <a:p>
            <a:pPr marL="0" indent="0">
              <a:buNone/>
            </a:pPr>
            <a:r>
              <a:rPr lang="en-GB" dirty="0"/>
              <a:t>Jaimie Lenderman, Research Manager</a:t>
            </a:r>
          </a:p>
          <a:p>
            <a:pPr marL="0" indent="0">
              <a:buNone/>
            </a:pPr>
            <a:r>
              <a:rPr lang="en-GB" dirty="0"/>
              <a:t>Broadband Access</a:t>
            </a:r>
          </a:p>
          <a:p>
            <a:pPr marL="0" indent="0">
              <a:buNone/>
            </a:pPr>
            <a:r>
              <a:rPr lang="en-GB" b="0" u="sng" dirty="0">
                <a:solidFill>
                  <a:schemeClr val="accent1"/>
                </a:solidFill>
              </a:rPr>
              <a:t>askananalyst@omdia.com</a:t>
            </a:r>
          </a:p>
        </p:txBody>
      </p:sp>
      <p:sp>
        <p:nvSpPr>
          <p:cNvPr id="6" name="Title 1">
            <a:extLst>
              <a:ext uri="{FF2B5EF4-FFF2-40B4-BE49-F238E27FC236}">
                <a16:creationId xmlns:a16="http://schemas.microsoft.com/office/drawing/2014/main" id="{7C2469E9-2FD4-6BFE-4299-06F9EC701D9E}"/>
              </a:ext>
            </a:extLst>
          </p:cNvPr>
          <p:cNvSpPr>
            <a:spLocks noGrp="1"/>
          </p:cNvSpPr>
          <p:nvPr>
            <p:ph type="ctrTitle"/>
          </p:nvPr>
        </p:nvSpPr>
        <p:spPr/>
        <p:txBody>
          <a:bodyPr/>
          <a:lstStyle/>
          <a:p>
            <a:r>
              <a:rPr lang="en-US" dirty="0"/>
              <a:t>Fiber For Breakfast:</a:t>
            </a:r>
            <a:br>
              <a:rPr lang="en-US" dirty="0"/>
            </a:br>
            <a:r>
              <a:rPr lang="en-US" dirty="0"/>
              <a:t>Effects of tariffs on US FTTP market landscape </a:t>
            </a:r>
            <a:endParaRPr lang="en-MY" sz="5400" dirty="0"/>
          </a:p>
        </p:txBody>
      </p:sp>
    </p:spTree>
    <p:extLst>
      <p:ext uri="{BB962C8B-B14F-4D97-AF65-F5344CB8AC3E}">
        <p14:creationId xmlns:p14="http://schemas.microsoft.com/office/powerpoint/2010/main" val="86732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1D92D3-F406-8B05-2132-D66743EE4C53}"/>
              </a:ext>
            </a:extLst>
          </p:cNvPr>
          <p:cNvSpPr>
            <a:spLocks noGrp="1"/>
          </p:cNvSpPr>
          <p:nvPr>
            <p:ph sz="quarter" idx="10"/>
          </p:nvPr>
        </p:nvSpPr>
        <p:spPr/>
        <p:txBody>
          <a:bodyPr/>
          <a:lstStyle/>
          <a:p>
            <a:r>
              <a:rPr lang="en-US" sz="1400" b="1" dirty="0"/>
              <a:t>As of April 28, 2025:</a:t>
            </a:r>
          </a:p>
          <a:p>
            <a:pPr marL="359900" lvl="1" indent="-215900"/>
            <a:r>
              <a:rPr lang="en-US" sz="1400" dirty="0"/>
              <a:t>While tariffs for imports from some countries have been lowered, tariff rates for Chinese imports have been increased. Tariffs are still extremely high compared to past levels, which may have direct and indirect consequences for the FTTP broadband access equipment market. Even if more reverses in tariffs occur in the future, a lingering feeling of uncertainty is likely to persist.</a:t>
            </a:r>
          </a:p>
          <a:p>
            <a:pPr marL="359900" lvl="1" indent="-215900"/>
            <a:r>
              <a:rPr lang="en-US" sz="1400" dirty="0">
                <a:ea typeface="Calibri" panose="020F0502020204030204"/>
                <a:cs typeface="Calibri" panose="020F0502020204030204"/>
              </a:rPr>
              <a:t>Overall, the FTTP broadband access equipment market is likely to see less of an impact from tariffs than many other sectors. </a:t>
            </a:r>
          </a:p>
          <a:p>
            <a:pPr marL="359900" lvl="1" indent="-215900"/>
            <a:r>
              <a:rPr lang="en-US" sz="1400" dirty="0">
                <a:ea typeface="Calibri" panose="020F0502020204030204"/>
                <a:cs typeface="Calibri" panose="020F0502020204030204"/>
              </a:rPr>
              <a:t>Nevertheless, in the US, there is the potential for operators to cover fewer premises passed than would otherwise have been the case due to tariff-related increases in equipment costs. </a:t>
            </a:r>
          </a:p>
          <a:p>
            <a:pPr marL="359900" lvl="1" indent="-215900"/>
            <a:r>
              <a:rPr lang="en-US" sz="1400" dirty="0"/>
              <a:t>The general impact of tariffs on the FTTP broadband access equipment market is limited by the fact the market is already quite diverse on a regional level, as some players are strong only in one region. </a:t>
            </a:r>
          </a:p>
          <a:p>
            <a:pPr marL="215900" indent="-215900"/>
            <a:endParaRPr lang="en-US" dirty="0">
              <a:ea typeface="Calibri" panose="020F0502020204030204"/>
              <a:cs typeface="Calibri" panose="020F0502020204030204"/>
            </a:endParaRPr>
          </a:p>
          <a:p>
            <a:pPr marL="215900" indent="-215900"/>
            <a:endParaRPr lang="en-US" dirty="0">
              <a:ea typeface="Calibri" panose="020F0502020204030204"/>
              <a:cs typeface="Calibri" panose="020F0502020204030204"/>
            </a:endParaRPr>
          </a:p>
        </p:txBody>
      </p:sp>
      <p:sp>
        <p:nvSpPr>
          <p:cNvPr id="4" name="Title 3">
            <a:extLst>
              <a:ext uri="{FF2B5EF4-FFF2-40B4-BE49-F238E27FC236}">
                <a16:creationId xmlns:a16="http://schemas.microsoft.com/office/drawing/2014/main" id="{5872FB5D-353E-1C41-015E-330F4557F52A}"/>
              </a:ext>
            </a:extLst>
          </p:cNvPr>
          <p:cNvSpPr>
            <a:spLocks noGrp="1"/>
          </p:cNvSpPr>
          <p:nvPr>
            <p:ph type="title"/>
          </p:nvPr>
        </p:nvSpPr>
        <p:spPr/>
        <p:txBody>
          <a:bodyPr/>
          <a:lstStyle/>
          <a:p>
            <a:r>
              <a:rPr lang="en-US" dirty="0"/>
              <a:t>Assessment of the current situation</a:t>
            </a:r>
          </a:p>
        </p:txBody>
      </p:sp>
    </p:spTree>
    <p:extLst>
      <p:ext uri="{BB962C8B-B14F-4D97-AF65-F5344CB8AC3E}">
        <p14:creationId xmlns:p14="http://schemas.microsoft.com/office/powerpoint/2010/main" val="138781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0C33B2-038F-E87E-721C-160F93C17E98}"/>
              </a:ext>
            </a:extLst>
          </p:cNvPr>
          <p:cNvSpPr>
            <a:spLocks noGrp="1"/>
          </p:cNvSpPr>
          <p:nvPr>
            <p:ph type="title"/>
          </p:nvPr>
        </p:nvSpPr>
        <p:spPr/>
        <p:txBody>
          <a:bodyPr/>
          <a:lstStyle/>
          <a:p>
            <a:r>
              <a:rPr lang="en-US" dirty="0"/>
              <a:t>Potential effects on FTTP broadband equipment vendors serving the </a:t>
            </a:r>
            <a:br>
              <a:rPr lang="en-US" dirty="0"/>
            </a:br>
            <a:r>
              <a:rPr lang="en-US" dirty="0"/>
              <a:t>US market</a:t>
            </a:r>
          </a:p>
        </p:txBody>
      </p:sp>
      <p:sp>
        <p:nvSpPr>
          <p:cNvPr id="2" name="Content Placeholder 1">
            <a:extLst>
              <a:ext uri="{FF2B5EF4-FFF2-40B4-BE49-F238E27FC236}">
                <a16:creationId xmlns:a16="http://schemas.microsoft.com/office/drawing/2014/main" id="{C723BE9A-6A00-282A-3B7B-9E94396EB13F}"/>
              </a:ext>
            </a:extLst>
          </p:cNvPr>
          <p:cNvSpPr>
            <a:spLocks noGrp="1"/>
          </p:cNvSpPr>
          <p:nvPr>
            <p:ph sz="quarter" idx="10"/>
          </p:nvPr>
        </p:nvSpPr>
        <p:spPr/>
        <p:txBody>
          <a:bodyPr/>
          <a:lstStyle/>
          <a:p>
            <a:pPr marL="215900" indent="-215900"/>
            <a:r>
              <a:rPr lang="en-US" sz="1400" dirty="0"/>
              <a:t>Many broadband vendors are increasingly focusing on opportunities in the US, partially spurred by the Broadband Equity and Development Program (BEAD). </a:t>
            </a:r>
          </a:p>
          <a:p>
            <a:pPr marL="215900" indent="-215900"/>
            <a:r>
              <a:rPr lang="en-US" sz="1400" dirty="0"/>
              <a:t>BEAD funding comes with strict Build America, Buy America (BABA) compliance requirements. This means eligible equipment must be manufactured or assembled in the US or contain a required percentage of US-made components.</a:t>
            </a:r>
            <a:endParaRPr lang="en-US" sz="1400" dirty="0">
              <a:ea typeface="Calibri" panose="020F0502020204030204"/>
              <a:cs typeface="Calibri" panose="020F0502020204030204"/>
            </a:endParaRPr>
          </a:p>
          <a:p>
            <a:pPr marL="215900" indent="-215900"/>
            <a:r>
              <a:rPr lang="en-US" sz="1400" dirty="0"/>
              <a:t>In response, most broadband access equipment vendors serving US clients have shifted key production lines to the US:</a:t>
            </a:r>
            <a:endParaRPr lang="en-US" sz="1400" dirty="0">
              <a:ea typeface="Calibri" panose="020F0502020204030204"/>
              <a:cs typeface="Calibri" panose="020F0502020204030204"/>
            </a:endParaRPr>
          </a:p>
          <a:p>
            <a:pPr marL="359410" lvl="1" indent="-143510"/>
            <a:r>
              <a:rPr lang="en-US" sz="1400" dirty="0"/>
              <a:t>Some vendors have relocated entire production operations.</a:t>
            </a:r>
            <a:endParaRPr lang="en-US" sz="1400" dirty="0">
              <a:ea typeface="Calibri" panose="020F0502020204030204"/>
              <a:cs typeface="Calibri" panose="020F0502020204030204"/>
            </a:endParaRPr>
          </a:p>
          <a:p>
            <a:pPr marL="359410" lvl="1" indent="-143510"/>
            <a:r>
              <a:rPr lang="en-US" sz="1400" dirty="0"/>
              <a:t>Others have moved only enough capacity to meet BEAD-related demand due to the higher costs associated with US manufacturing and labor.</a:t>
            </a:r>
            <a:endParaRPr lang="en-US" sz="1400" dirty="0">
              <a:ea typeface="Calibri" panose="020F0502020204030204"/>
              <a:cs typeface="Calibri" panose="020F0502020204030204"/>
            </a:endParaRPr>
          </a:p>
          <a:p>
            <a:pPr marL="215900" indent="-215900"/>
            <a:r>
              <a:rPr lang="en-US" sz="1400" dirty="0"/>
              <a:t>However, many sub-components still need to be imported, which can</a:t>
            </a:r>
            <a:endParaRPr lang="en-US" sz="1400" dirty="0">
              <a:ea typeface="Calibri" panose="020F0502020204030204"/>
              <a:cs typeface="Calibri" panose="020F0502020204030204"/>
            </a:endParaRPr>
          </a:p>
          <a:p>
            <a:pPr marL="359410" lvl="1" indent="-143510"/>
            <a:r>
              <a:rPr lang="en-US" sz="1400" dirty="0"/>
              <a:t>Increase overall equipment pricing.</a:t>
            </a:r>
            <a:endParaRPr lang="en-US" sz="1400" dirty="0">
              <a:ea typeface="Calibri" panose="020F0502020204030204"/>
              <a:cs typeface="Calibri" panose="020F0502020204030204"/>
            </a:endParaRPr>
          </a:p>
          <a:p>
            <a:pPr marL="359410" lvl="1" indent="-143510"/>
            <a:r>
              <a:rPr lang="en-US" sz="1400" dirty="0"/>
              <a:t>Introduce supply chain uncertainties tied to trade policies or tariff changes.</a:t>
            </a:r>
            <a:endParaRPr lang="en-US" sz="1400" dirty="0">
              <a:ea typeface="Calibri" panose="020F0502020204030204"/>
              <a:cs typeface="Calibri" panose="020F0502020204030204"/>
            </a:endParaRPr>
          </a:p>
          <a:p>
            <a:pPr marL="215900" indent="-215900"/>
            <a:endParaRPr lang="en-US" dirty="0">
              <a:ea typeface="Calibri" panose="020F0502020204030204"/>
              <a:cs typeface="Calibri" panose="020F0502020204030204"/>
            </a:endParaRPr>
          </a:p>
          <a:p>
            <a:pPr marL="215900" indent="-215900"/>
            <a:endParaRPr lang="en-US" dirty="0">
              <a:ea typeface="Calibri" panose="020F0502020204030204"/>
              <a:cs typeface="Calibri" panose="020F0502020204030204"/>
            </a:endParaRPr>
          </a:p>
          <a:p>
            <a:pPr marL="215900" indent="-215900"/>
            <a:endParaRPr lang="en-US" dirty="0">
              <a:ea typeface="Calibri" panose="020F0502020204030204"/>
              <a:cs typeface="Calibri" panose="020F0502020204030204"/>
            </a:endParaRPr>
          </a:p>
        </p:txBody>
      </p:sp>
      <p:pic>
        <p:nvPicPr>
          <p:cNvPr id="6" name="Content Placeholder 5" descr="A map of the united states&#10;&#10;AI-generated content may be incorrect.">
            <a:extLst>
              <a:ext uri="{FF2B5EF4-FFF2-40B4-BE49-F238E27FC236}">
                <a16:creationId xmlns:a16="http://schemas.microsoft.com/office/drawing/2014/main" id="{FEEC0B2C-BA9E-59C6-AD0A-8B30ADFDC2F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184900" y="1520493"/>
            <a:ext cx="5656263" cy="4369463"/>
          </a:xfrm>
        </p:spPr>
      </p:pic>
      <p:sp>
        <p:nvSpPr>
          <p:cNvPr id="7" name="TextBox 6">
            <a:extLst>
              <a:ext uri="{FF2B5EF4-FFF2-40B4-BE49-F238E27FC236}">
                <a16:creationId xmlns:a16="http://schemas.microsoft.com/office/drawing/2014/main" id="{770B263D-E4B9-7867-163E-59770E88D075}"/>
              </a:ext>
            </a:extLst>
          </p:cNvPr>
          <p:cNvSpPr txBox="1"/>
          <p:nvPr/>
        </p:nvSpPr>
        <p:spPr>
          <a:xfrm>
            <a:off x="6096000" y="5884188"/>
            <a:ext cx="1806161" cy="215444"/>
          </a:xfrm>
          <a:prstGeom prst="rect">
            <a:avLst/>
          </a:prstGeom>
          <a:noFill/>
          <a:effectLst/>
        </p:spPr>
        <p:txBody>
          <a:bodyPr wrap="square" lIns="90000" rIns="90000" rtlCol="0" anchor="t">
            <a:spAutoFit/>
          </a:bodyPr>
          <a:lstStyle/>
          <a:p>
            <a:pPr algn="l"/>
            <a:r>
              <a:rPr lang="en-US" sz="800" dirty="0"/>
              <a:t>Source: NTIA</a:t>
            </a:r>
          </a:p>
        </p:txBody>
      </p:sp>
    </p:spTree>
    <p:extLst>
      <p:ext uri="{BB962C8B-B14F-4D97-AF65-F5344CB8AC3E}">
        <p14:creationId xmlns:p14="http://schemas.microsoft.com/office/powerpoint/2010/main" val="333364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3044FE6-8401-8BA1-3A7D-FE6F4892D954}"/>
              </a:ext>
            </a:extLst>
          </p:cNvPr>
          <p:cNvSpPr>
            <a:spLocks noGrp="1"/>
          </p:cNvSpPr>
          <p:nvPr>
            <p:ph sz="half" idx="2"/>
          </p:nvPr>
        </p:nvSpPr>
        <p:spPr>
          <a:xfrm>
            <a:off x="8129588" y="1160463"/>
            <a:ext cx="3705225" cy="4824411"/>
          </a:xfrm>
        </p:spPr>
        <p:txBody>
          <a:bodyPr/>
          <a:lstStyle/>
          <a:p>
            <a:r>
              <a:rPr lang="en-US" dirty="0"/>
              <a:t>FTTP investment in long term in nature. Effects of tariffs by service providers could include:</a:t>
            </a:r>
          </a:p>
          <a:p>
            <a:pPr marL="359410" lvl="1" indent="-143510">
              <a:spcAft>
                <a:spcPts val="300"/>
              </a:spcAft>
            </a:pPr>
            <a:r>
              <a:rPr lang="en-US" dirty="0"/>
              <a:t>Postpone imminent projects until there is better visibility on the likely outlook.</a:t>
            </a:r>
            <a:endParaRPr lang="en-US" dirty="0">
              <a:ea typeface="Calibri" panose="020F0502020204030204"/>
              <a:cs typeface="Calibri" panose="020F0502020204030204"/>
            </a:endParaRPr>
          </a:p>
          <a:p>
            <a:pPr marL="359410" lvl="1" indent="-143510">
              <a:spcAft>
                <a:spcPts val="300"/>
              </a:spcAft>
            </a:pPr>
            <a:r>
              <a:rPr lang="en-US" dirty="0"/>
              <a:t>Scale back or delay capex for future builds and/or upgrades.</a:t>
            </a:r>
          </a:p>
          <a:p>
            <a:pPr marL="359410" lvl="1" indent="-143510">
              <a:spcAft>
                <a:spcPts val="300"/>
              </a:spcAft>
            </a:pPr>
            <a:r>
              <a:rPr lang="en-US" dirty="0"/>
              <a:t>Spend the same amount of capex but cover fewer premises due to the cost increases.</a:t>
            </a:r>
          </a:p>
          <a:p>
            <a:pPr marL="359410" lvl="1" indent="-143510">
              <a:spcAft>
                <a:spcPts val="300"/>
              </a:spcAft>
            </a:pPr>
            <a:r>
              <a:rPr lang="en-US" dirty="0">
                <a:ea typeface="Calibri"/>
                <a:cs typeface="Calibri"/>
              </a:rPr>
              <a:t>Pass on the costs to subscribers in the form of higher retail prices.</a:t>
            </a:r>
          </a:p>
          <a:p>
            <a:pPr marL="215900" indent="-215900"/>
            <a:r>
              <a:rPr lang="en-US" dirty="0">
                <a:ea typeface="Calibri"/>
                <a:cs typeface="Calibri"/>
              </a:rPr>
              <a:t>However, 70–80% of build project capex is usually allocated to civil construction costs (e.g., trenching), and much of this cost comes from labor. </a:t>
            </a:r>
          </a:p>
          <a:p>
            <a:pPr marL="359900" lvl="1" indent="-215900"/>
            <a:r>
              <a:rPr lang="en-US" dirty="0">
                <a:ea typeface="Calibri"/>
                <a:cs typeface="Calibri"/>
              </a:rPr>
              <a:t>Machinery costs could rise, though, particularly if tariffs impact the price of imported construction equipment or parts. OLT costs represent just a few percent of total FTTP costs per premises passed, but these costs could also increase. </a:t>
            </a:r>
          </a:p>
          <a:p>
            <a:pPr marL="359410" lvl="1" indent="-143510">
              <a:spcAft>
                <a:spcPts val="300"/>
              </a:spcAft>
            </a:pPr>
            <a:r>
              <a:rPr lang="en-US" dirty="0">
                <a:ea typeface="Calibri"/>
                <a:cs typeface="Calibri"/>
              </a:rPr>
              <a:t>In the longer run, labor costs may also increase, as workers may demand higher wages to compensate for the broader economic effects of inflation and tariffs on goods and services.</a:t>
            </a:r>
          </a:p>
          <a:p>
            <a:pPr marL="215410" indent="-143510">
              <a:spcAft>
                <a:spcPts val="300"/>
              </a:spcAft>
            </a:pPr>
            <a:endParaRPr lang="en-US" dirty="0">
              <a:ea typeface="Calibri"/>
              <a:cs typeface="Calibri"/>
            </a:endParaRPr>
          </a:p>
          <a:p>
            <a:endParaRPr lang="en-US" dirty="0"/>
          </a:p>
          <a:p>
            <a:endParaRPr lang="en-US" dirty="0"/>
          </a:p>
        </p:txBody>
      </p:sp>
      <p:sp>
        <p:nvSpPr>
          <p:cNvPr id="5" name="Title 4">
            <a:extLst>
              <a:ext uri="{FF2B5EF4-FFF2-40B4-BE49-F238E27FC236}">
                <a16:creationId xmlns:a16="http://schemas.microsoft.com/office/drawing/2014/main" id="{343EAB9D-CEC9-AE2B-9924-65DAC26DDCDE}"/>
              </a:ext>
            </a:extLst>
          </p:cNvPr>
          <p:cNvSpPr>
            <a:spLocks noGrp="1"/>
          </p:cNvSpPr>
          <p:nvPr>
            <p:ph type="title"/>
          </p:nvPr>
        </p:nvSpPr>
        <p:spPr>
          <a:xfrm>
            <a:off x="348313" y="476250"/>
            <a:ext cx="11312549" cy="684214"/>
          </a:xfrm>
        </p:spPr>
        <p:txBody>
          <a:bodyPr/>
          <a:lstStyle/>
          <a:p>
            <a:r>
              <a:rPr lang="en-US" sz="2800" b="1" dirty="0">
                <a:latin typeface="+mj-lt"/>
              </a:rPr>
              <a:t>Potential tariff implications and the trickle-down effect</a:t>
            </a:r>
            <a:endParaRPr lang="en-US" b="0" dirty="0"/>
          </a:p>
        </p:txBody>
      </p:sp>
      <p:graphicFrame>
        <p:nvGraphicFramePr>
          <p:cNvPr id="13" name="Content Placeholder 17">
            <a:extLst>
              <a:ext uri="{FF2B5EF4-FFF2-40B4-BE49-F238E27FC236}">
                <a16:creationId xmlns:a16="http://schemas.microsoft.com/office/drawing/2014/main" id="{98EC0C34-431A-236C-2E86-9D0C45F8C539}"/>
              </a:ext>
            </a:extLst>
          </p:cNvPr>
          <p:cNvGraphicFramePr>
            <a:graphicFrameLocks noGrp="1"/>
          </p:cNvGraphicFramePr>
          <p:nvPr>
            <p:ph idx="1"/>
            <p:extLst>
              <p:ext uri="{D42A27DB-BD31-4B8C-83A1-F6EECF244321}">
                <p14:modId xmlns:p14="http://schemas.microsoft.com/office/powerpoint/2010/main" val="3204972165"/>
              </p:ext>
            </p:extLst>
          </p:nvPr>
        </p:nvGraphicFramePr>
        <p:xfrm>
          <a:off x="347663" y="1419225"/>
          <a:ext cx="7600950" cy="4578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13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theme/theme1.xml><?xml version="1.0" encoding="utf-8"?>
<a:theme xmlns:a="http://schemas.openxmlformats.org/drawingml/2006/main" name="3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cbf6393-50e2-4904-bc3e-1804619f2b03}" enabled="1" method="Privileged" siteId="{20210462-2c5e-4ec8-b3e2-0be950f292ca}" removed="0"/>
</clbl:labelList>
</file>

<file path=docProps/app.xml><?xml version="1.0" encoding="utf-8"?>
<Properties xmlns="http://schemas.openxmlformats.org/officeDocument/2006/extended-properties" xmlns:vt="http://schemas.openxmlformats.org/officeDocument/2006/docPropsVTypes">
  <Template>modified_New_generic_PPT_12pt - Macro</Template>
  <TotalTime>0</TotalTime>
  <Words>585</Words>
  <Application>Microsoft Office PowerPoint</Application>
  <PresentationFormat>Widescreen</PresentationFormat>
  <Paragraphs>38</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3_Office Theme</vt:lpstr>
      <vt:lpstr>Fiber For Breakfast: Effects of tariffs on US FTTP market landscape </vt:lpstr>
      <vt:lpstr>Assessment of the current situation</vt:lpstr>
      <vt:lpstr>Potential effects on FTTP broadband equipment vendors serving the  US market</vt:lpstr>
      <vt:lpstr>Potential tariff implications and the trickle-down effect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2025-04-11T22:54:49Z</dcterms:created>
  <dcterms:modified xsi:type="dcterms:W3CDTF">2025-04-28T16:05:50Z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1b4a6d7-967f-4d55-9d13-d94940dabb24_Enabled">
    <vt:lpwstr>true</vt:lpwstr>
  </property>
  <property fmtid="{D5CDD505-2E9C-101B-9397-08002B2CF9AE}" pid="3" name="MSIP_Label_e1b4a6d7-967f-4d55-9d13-d94940dabb24_SetDate">
    <vt:lpwstr>2025-04-11T22:55:14Z</vt:lpwstr>
  </property>
  <property fmtid="{D5CDD505-2E9C-101B-9397-08002B2CF9AE}" pid="4" name="MSIP_Label_e1b4a6d7-967f-4d55-9d13-d94940dabb24_Method">
    <vt:lpwstr>Privileged</vt:lpwstr>
  </property>
  <property fmtid="{D5CDD505-2E9C-101B-9397-08002B2CF9AE}" pid="5" name="MSIP_Label_e1b4a6d7-967f-4d55-9d13-d94940dabb24_Name">
    <vt:lpwstr>e1b4a6d7-967f-4d55-9d13-d94940dabb24</vt:lpwstr>
  </property>
  <property fmtid="{D5CDD505-2E9C-101B-9397-08002B2CF9AE}" pid="6" name="MSIP_Label_e1b4a6d7-967f-4d55-9d13-d94940dabb24_SiteId">
    <vt:lpwstr>2567d566-604c-408a-8a60-55d0dc9d9d6b</vt:lpwstr>
  </property>
  <property fmtid="{D5CDD505-2E9C-101B-9397-08002B2CF9AE}" pid="7" name="MSIP_Label_e1b4a6d7-967f-4d55-9d13-d94940dabb24_ActionId">
    <vt:lpwstr>87f42d62-fada-4f12-8e10-49d8f6769d56</vt:lpwstr>
  </property>
  <property fmtid="{D5CDD505-2E9C-101B-9397-08002B2CF9AE}" pid="8" name="MSIP_Label_e1b4a6d7-967f-4d55-9d13-d94940dabb24_ContentBits">
    <vt:lpwstr>0</vt:lpwstr>
  </property>
  <property fmtid="{D5CDD505-2E9C-101B-9397-08002B2CF9AE}" pid="9" name="MSIP_Label_e1b4a6d7-967f-4d55-9d13-d94940dabb24_Tag">
    <vt:lpwstr>10, 0, 1, 1</vt:lpwstr>
  </property>
</Properties>
</file>