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2"/>
  </p:notesMasterIdLst>
  <p:sldIdLst>
    <p:sldId id="2076137151" r:id="rId6"/>
    <p:sldId id="2076137048" r:id="rId7"/>
    <p:sldId id="2076136939" r:id="rId8"/>
    <p:sldId id="2076137148" r:id="rId9"/>
    <p:sldId id="2076137150" r:id="rId10"/>
    <p:sldId id="20761370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>
        <p:scale>
          <a:sx n="90" d="100"/>
          <a:sy n="90" d="100"/>
        </p:scale>
        <p:origin x="120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1337-5AF9-4B3F-9FAE-3F30ED16033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B9D22-A9A0-4FFF-A456-61CE1B3F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B9D22-A9A0-4FFF-A456-61CE1B3F56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5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7810E-4356-48BF-A81E-9018FABF5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816-D488-2D5E-1630-7E3497FD9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5B88E-57B4-9DD3-1AA3-98DB027DA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65BD-B35B-0322-7385-FD11ECFC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C063-59A9-F499-1D84-9CBCBF27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A880-5664-EB64-833F-38CE6A37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12E3-CAB3-4848-F1B5-8CB827EE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27D86-B628-72E8-3662-F94B797AB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8A37C-D644-0D28-9188-B7E288AF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27B03-0E66-55FB-08DE-9BF4968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6BC1-0FE8-832B-E72E-DDC29625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C7251-D711-8AF5-35EC-569001E00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6FB4B-31DF-A50C-DD81-4C3C07998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31148-3C76-CF26-8A89-EC233AE2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6E25-F7BA-A8C1-73BC-EB561B1A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B4E6-8B52-D9DD-8466-A0B2E748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6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5EB0E0-8FB3-284F-BD18-C31FC9E9CC1A}"/>
              </a:ext>
            </a:extLst>
          </p:cNvPr>
          <p:cNvGrpSpPr/>
          <p:nvPr userDrawn="1"/>
        </p:nvGrpSpPr>
        <p:grpSpPr>
          <a:xfrm>
            <a:off x="-1588" y="535"/>
            <a:ext cx="12193588" cy="6857465"/>
            <a:chOff x="0" y="535"/>
            <a:chExt cx="12193588" cy="6857465"/>
          </a:xfrm>
        </p:grpSpPr>
        <p:pic>
          <p:nvPicPr>
            <p:cNvPr id="7" name="Shape 22" descr="blankpage.jpg">
              <a:extLst>
                <a:ext uri="{FF2B5EF4-FFF2-40B4-BE49-F238E27FC236}">
                  <a16:creationId xmlns:a16="http://schemas.microsoft.com/office/drawing/2014/main" id="{ADED9534-98AE-7C40-B9EF-FA6FD0A78D87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535"/>
              <a:ext cx="12193588" cy="6857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4FF6C-1FAB-7940-B9B2-8191A8835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377109" y="6346619"/>
              <a:ext cx="2538523" cy="341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6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>
  <p:cSld name="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4CCCE9-9E57-BBB7-F9CB-0761E4BE8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5521" y="6346619"/>
            <a:ext cx="2538523" cy="3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1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">
  <p:cSld name="Text 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1537967" y="657367"/>
            <a:ext cx="95556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1537967" y="1531610"/>
            <a:ext cx="9555600" cy="428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19;p22" descr="blankpage.jpg">
            <a:extLst>
              <a:ext uri="{FF2B5EF4-FFF2-40B4-BE49-F238E27FC236}">
                <a16:creationId xmlns:a16="http://schemas.microsoft.com/office/drawing/2014/main" id="{B327798A-B97F-139F-16D3-0D904DD0BC6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609F1-C489-AFB0-4C04-9BDD690B6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5521" y="6346619"/>
            <a:ext cx="2538523" cy="3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93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 descr="City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350" y="5806768"/>
            <a:ext cx="3141301" cy="93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68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;p22" descr="blankpage.jpg">
            <a:extLst>
              <a:ext uri="{FF2B5EF4-FFF2-40B4-BE49-F238E27FC236}">
                <a16:creationId xmlns:a16="http://schemas.microsoft.com/office/drawing/2014/main" id="{67FFF982-DDF0-EDAF-0E18-FC7E54617E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4AF03-9FFC-D4CA-FCC2-6E46E412A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5521" y="6346619"/>
            <a:ext cx="2538523" cy="341724"/>
          </a:xfrm>
          <a:prstGeom prst="rect">
            <a:avLst/>
          </a:prstGeom>
        </p:spPr>
      </p:pic>
      <p:pic>
        <p:nvPicPr>
          <p:cNvPr id="52" name="Picture 51" descr="A person using a computer&#10;&#10;AI-generated content may be incorrect.">
            <a:extLst>
              <a:ext uri="{FF2B5EF4-FFF2-40B4-BE49-F238E27FC236}">
                <a16:creationId xmlns:a16="http://schemas.microsoft.com/office/drawing/2014/main" id="{04F5A78C-FE23-527A-172B-4FF4A4C9C1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340" y="583130"/>
            <a:ext cx="4899660" cy="47447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E18990-90CA-8DBE-E78A-9C5B08A3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861" y="5118284"/>
            <a:ext cx="9642517" cy="73871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225B19-A723-5500-707B-057D0307E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501" y="5892706"/>
            <a:ext cx="9600133" cy="77617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E11C75A-46A6-5640-6A29-3A93159957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59" y="366974"/>
            <a:ext cx="2447377" cy="15961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230DE7-9D7D-A177-B496-7AD8E8210E88}"/>
              </a:ext>
            </a:extLst>
          </p:cNvPr>
          <p:cNvSpPr/>
          <p:nvPr userDrawn="1"/>
        </p:nvSpPr>
        <p:spPr>
          <a:xfrm>
            <a:off x="7292340" y="5217718"/>
            <a:ext cx="4898570" cy="861758"/>
          </a:xfrm>
          <a:prstGeom prst="rect">
            <a:avLst/>
          </a:prstGeom>
          <a:solidFill>
            <a:srgbClr val="D8E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ED75CC-92DA-F2A6-A15C-4C003B02FC9B}"/>
              </a:ext>
            </a:extLst>
          </p:cNvPr>
          <p:cNvSpPr/>
          <p:nvPr userDrawn="1"/>
        </p:nvSpPr>
        <p:spPr>
          <a:xfrm>
            <a:off x="7292340" y="-56149"/>
            <a:ext cx="4898570" cy="738713"/>
          </a:xfrm>
          <a:prstGeom prst="rect">
            <a:avLst/>
          </a:prstGeom>
          <a:solidFill>
            <a:srgbClr val="D8E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3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83DB38-8881-DA71-47C2-499EFB52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7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C6E02D0-5202-23B1-ED16-439704E8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347523-09CD-1178-DED5-FF2EC556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7451-F7E5-2CB1-ADD2-D250EE5A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571D-287E-626C-3C4B-544A1766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1AD4-5380-9EE6-9DAE-33841E8E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8788B-5980-FF1E-764E-54A9F7C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1DA1-4596-92A2-8703-D70C3FE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16937D7-A6D9-E47D-3632-FC411F77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007D629-293C-F9FB-BCF2-D9ECF97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0AF56E2-2A67-0B46-918C-BDB0EB16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137" y="6356350"/>
            <a:ext cx="2743200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B2F2-D767-4DA9-DCEF-C20A4E05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2315F-497F-67AE-BBA5-86698FD95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03C1-7249-BE3E-2B05-F48499E7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64D9-6FF9-E543-E1C7-A3BCA80A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8D492-1808-1892-6834-AF61BFA4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07D5-2C22-A213-C3DF-D26CCF88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35C3-8235-77A4-5C14-B317AF9F3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44E9E-B5EA-894E-9DB7-52755046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7E181-65EB-C0C2-C79F-31CC81F9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A16C8-B091-4C5C-1A8D-D60D727B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237C-A499-6FF1-CB26-69EB5F53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39D5-9D88-A2ED-B864-769B89D4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4B7C-ACBD-5CB0-5A2B-9AE35ECD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A23B-2E9A-CDB3-8F15-6A579AEF4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756F0-F88D-C4A5-9CE4-73053315C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FB262-EAF3-6A7F-A939-15F1E18F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FBF93-0968-FF92-216F-AA55B10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BC50C-2177-94F6-0129-A151CC62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E9718-36AB-795E-CB62-E300D46E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8F8B-7336-98CE-9393-84D2C0DF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68265-5E0D-20D7-F77F-20186FE5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BD0A8-EB1D-F412-4856-23F12BDC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80B8-00A7-AB27-61DA-7493383D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EE46B-53AF-89DB-C914-9AE2BBEF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4C9BC-24AC-BFB8-A12B-3CAA565D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9B41-EC41-DE87-C711-240B54B6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9B35-B3B9-4640-E1A4-F08528C3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DB4FA-9F86-E90D-DCA1-4942A062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6C5F5-39F0-A0CD-519F-70CA252D0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A46E7-EABD-807D-94BD-134A3821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7FC17-A671-CD37-25FC-25D97A12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A288F-9360-F859-182D-29524DA5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1504-50E2-94EC-8671-9FCFFF7B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ED3FC-B2F6-295B-3AD9-9D829AF11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6487-F659-63D5-CD98-E41F96015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B6A0-A0D5-88F1-F28E-430F8284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C2E6D-5081-94E3-B8CF-EA9E3B86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E577B-3514-99EC-03D9-3EBEA25E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77037-6553-346F-67D2-6EB6109A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C1288-BEC0-6E68-1399-46367FE0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1B440-7592-8A46-4205-B6E2A88B4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7BC24-5C4F-4733-96C2-B51295D014A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E8CE-D217-08AF-1BC5-29DAB9693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3F3BC-7D6F-B182-81A3-AC3F3F4D3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5B7F9-3E85-41F4-A33C-52DF2F98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03D48B4-7774-2144-8451-790BF7C49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67E8007-3544-D4C9-EFB5-FBAC323638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4145" y="5794408"/>
            <a:ext cx="1330087" cy="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hila.gov/programs/digitalequityphl/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9.jpg"/><Relationship Id="rId5" Type="http://schemas.openxmlformats.org/officeDocument/2006/relationships/image" Target="../media/image12.sv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E664-6470-49BE-B40E-06FF404C6F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75865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City of Philadelphia</a:t>
            </a:r>
            <a:br>
              <a:rPr lang="en-US" sz="5000" b="1" dirty="0">
                <a:solidFill>
                  <a:schemeClr val="bg1"/>
                </a:solidFill>
                <a:ea typeface="Calibri Light"/>
                <a:cs typeface="Calibri Light"/>
              </a:rPr>
            </a:br>
            <a:r>
              <a:rPr lang="en-US" sz="5000" b="1" dirty="0">
                <a:solidFill>
                  <a:schemeClr val="bg1"/>
                </a:solidFill>
              </a:rPr>
              <a:t>Office of Innovation and Technology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Digital Inclusion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40034-335B-491D-A88D-9F206616F6F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77959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61528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66E76AAB-85C7-5A89-FF0F-0C2833232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7441"/>
          <a:stretch/>
        </p:blipFill>
        <p:spPr>
          <a:xfrm>
            <a:off x="0" y="0"/>
            <a:ext cx="3158673" cy="474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0D86B-D07A-8C75-9C67-2B168F37B20F}"/>
              </a:ext>
            </a:extLst>
          </p:cNvPr>
          <p:cNvSpPr/>
          <p:nvPr/>
        </p:nvSpPr>
        <p:spPr>
          <a:xfrm>
            <a:off x="-1892" y="0"/>
            <a:ext cx="3160185" cy="6087533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2DA35-9199-3BAB-7D28-74821340288E}"/>
              </a:ext>
            </a:extLst>
          </p:cNvPr>
          <p:cNvSpPr/>
          <p:nvPr/>
        </p:nvSpPr>
        <p:spPr>
          <a:xfrm>
            <a:off x="3281086" y="767340"/>
            <a:ext cx="1676180" cy="485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20CEC-9F22-9802-83E1-549946AC469B}"/>
              </a:ext>
            </a:extLst>
          </p:cNvPr>
          <p:cNvSpPr/>
          <p:nvPr/>
        </p:nvSpPr>
        <p:spPr>
          <a:xfrm>
            <a:off x="4982579" y="775375"/>
            <a:ext cx="1733308" cy="4844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C7F95-2F74-EC8F-80D2-B7C8947D2F71}"/>
              </a:ext>
            </a:extLst>
          </p:cNvPr>
          <p:cNvSpPr/>
          <p:nvPr/>
        </p:nvSpPr>
        <p:spPr>
          <a:xfrm>
            <a:off x="6776458" y="777924"/>
            <a:ext cx="1665596" cy="4855537"/>
          </a:xfrm>
          <a:prstGeom prst="rect">
            <a:avLst/>
          </a:prstGeom>
          <a:solidFill>
            <a:srgbClr val="35B6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E44A4-A00B-BC00-005E-B3326EAE1999}"/>
              </a:ext>
            </a:extLst>
          </p:cNvPr>
          <p:cNvSpPr/>
          <p:nvPr/>
        </p:nvSpPr>
        <p:spPr>
          <a:xfrm>
            <a:off x="8537291" y="777924"/>
            <a:ext cx="1676179" cy="4855537"/>
          </a:xfrm>
          <a:prstGeom prst="rect">
            <a:avLst/>
          </a:prstGeom>
          <a:solidFill>
            <a:srgbClr val="3CC2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B4F8B-D851-61B3-B39C-1A29A002A58D}"/>
              </a:ext>
            </a:extLst>
          </p:cNvPr>
          <p:cNvSpPr txBox="1"/>
          <p:nvPr/>
        </p:nvSpPr>
        <p:spPr>
          <a:xfrm>
            <a:off x="3276631" y="81441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A0239-15E6-E109-3305-1A786A88455F}"/>
              </a:ext>
            </a:extLst>
          </p:cNvPr>
          <p:cNvSpPr txBox="1"/>
          <p:nvPr/>
        </p:nvSpPr>
        <p:spPr>
          <a:xfrm>
            <a:off x="5162044" y="835579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9692A9-E6EA-BB2A-EFB9-CAD70FAF576F}"/>
              </a:ext>
            </a:extLst>
          </p:cNvPr>
          <p:cNvSpPr txBox="1"/>
          <p:nvPr/>
        </p:nvSpPr>
        <p:spPr>
          <a:xfrm>
            <a:off x="6891361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419C4-AC0E-C668-F5E4-2F2F1EC6C982}"/>
              </a:ext>
            </a:extLst>
          </p:cNvPr>
          <p:cNvSpPr txBox="1"/>
          <p:nvPr/>
        </p:nvSpPr>
        <p:spPr>
          <a:xfrm>
            <a:off x="8713811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06439-FE03-F70B-9FEA-FB33D964E3AD}"/>
              </a:ext>
            </a:extLst>
          </p:cNvPr>
          <p:cNvSpPr txBox="1"/>
          <p:nvPr/>
        </p:nvSpPr>
        <p:spPr>
          <a:xfrm>
            <a:off x="6762328" y="1993683"/>
            <a:ext cx="16760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PHLConnectED</a:t>
            </a:r>
            <a:endParaRPr lang="en-US" b="1" dirty="0">
              <a:solidFill>
                <a:schemeClr val="bg1"/>
              </a:solidFill>
              <a:latin typeface="Gibson" pitchFamily="2" charset="77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Program providing free internet and digital access resources for pre-K-12 families in need.</a:t>
            </a:r>
            <a:endParaRPr 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bson" pitchFamily="2" charset="77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30EBC-28AA-66DE-08CD-4B1996D8E986}"/>
              </a:ext>
            </a:extLst>
          </p:cNvPr>
          <p:cNvSpPr txBox="1"/>
          <p:nvPr/>
        </p:nvSpPr>
        <p:spPr>
          <a:xfrm>
            <a:off x="3256322" y="1960486"/>
            <a:ext cx="172625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Digital Literacy Alliance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Cross-institutional grantmaking group to seed innovation in the digital equity space. </a:t>
            </a:r>
            <a:endParaRPr lang="en-US" sz="1800" dirty="0">
              <a:solidFill>
                <a:schemeClr val="bg1"/>
              </a:solidFill>
              <a:latin typeface="Gibson" pitchFamily="2" charset="77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A4E69-D031-0205-69F6-3514A5D00AA7}"/>
              </a:ext>
            </a:extLst>
          </p:cNvPr>
          <p:cNvSpPr txBox="1"/>
          <p:nvPr/>
        </p:nvSpPr>
        <p:spPr>
          <a:xfrm>
            <a:off x="8623905" y="1962632"/>
            <a:ext cx="1544630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/>
              </a:rPr>
              <a:t>Device </a:t>
            </a:r>
            <a:r>
              <a:rPr lang="en-US" b="1" dirty="0">
                <a:solidFill>
                  <a:schemeClr val="bg1"/>
                </a:solidFill>
                <a:latin typeface="Gibson SemiBold"/>
              </a:rPr>
              <a:t>Distribution</a:t>
            </a:r>
            <a:endParaRPr lang="en-US" sz="1800" b="1" dirty="0">
              <a:solidFill>
                <a:schemeClr val="bg1"/>
              </a:solidFill>
              <a:latin typeface="Gibson SemiBold" pitchFamily="2" charset="77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</a:rPr>
              <a:t>Distributing laptops to residents in need. </a:t>
            </a:r>
          </a:p>
          <a:p>
            <a:pPr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Gibson"/>
              <a:cs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  <a:cs typeface="Calibri"/>
              </a:rPr>
              <a:t>Deploying computers in Rec Centers in every council district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97254-BD4A-CABD-C652-B81C3CC37B73}"/>
              </a:ext>
            </a:extLst>
          </p:cNvPr>
          <p:cNvSpPr txBox="1"/>
          <p:nvPr/>
        </p:nvSpPr>
        <p:spPr>
          <a:xfrm>
            <a:off x="5043910" y="1941465"/>
            <a:ext cx="167197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  <a:cs typeface="Calibri"/>
              </a:rPr>
              <a:t>Digital Navigator Network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  <a:cs typeface="Calibri"/>
              </a:rPr>
              <a:t>1:1 remote or in-person support to households for access and use of technology. 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  <a:cs typeface="Calibri"/>
              </a:rPr>
              <a:t>Dial 2-1-1 to make an appointment with a Digital Navigator.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0253CFF-06AC-B6ED-3DB2-6869E10DEFED}"/>
              </a:ext>
            </a:extLst>
          </p:cNvPr>
          <p:cNvSpPr txBox="1">
            <a:spLocks/>
          </p:cNvSpPr>
          <p:nvPr/>
        </p:nvSpPr>
        <p:spPr>
          <a:xfrm>
            <a:off x="1066270" y="1469980"/>
            <a:ext cx="2089712" cy="137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cs typeface="Segoe UI"/>
              </a:rPr>
              <a:t>Digital </a:t>
            </a:r>
            <a:r>
              <a:rPr kumimoji="0" lang="en-US" sz="2800" b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cs typeface="Segoe UI"/>
              </a:rPr>
              <a:t>EquityPHL</a:t>
            </a:r>
            <a:endParaRPr lang="en-US" sz="28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cs typeface="Segoe UI"/>
            </a:endParaRPr>
          </a:p>
        </p:txBody>
      </p:sp>
      <p:pic>
        <p:nvPicPr>
          <p:cNvPr id="17" name="Picture 16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F2587C42-FADF-170D-D46A-85962183B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9" y="1712984"/>
            <a:ext cx="895350" cy="895350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28069721-35D3-61E6-487B-CB373A888C0D}"/>
              </a:ext>
            </a:extLst>
          </p:cNvPr>
          <p:cNvSpPr txBox="1">
            <a:spLocks/>
          </p:cNvSpPr>
          <p:nvPr/>
        </p:nvSpPr>
        <p:spPr>
          <a:xfrm>
            <a:off x="65440" y="4647957"/>
            <a:ext cx="3150755" cy="148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cs typeface="Segoe UI"/>
              </a:rPr>
              <a:t>Office of Innovation &amp;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BE070-5DFF-1771-E774-3C072103F2CE}"/>
              </a:ext>
            </a:extLst>
          </p:cNvPr>
          <p:cNvSpPr txBox="1"/>
          <p:nvPr/>
        </p:nvSpPr>
        <p:spPr>
          <a:xfrm>
            <a:off x="3155982" y="5713989"/>
            <a:ext cx="8678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Gibson"/>
              </a:rPr>
              <a:t>For More Information: </a:t>
            </a:r>
            <a:r>
              <a:rPr lang="en-US" sz="2000" dirty="0">
                <a:latin typeface="Gibson"/>
                <a:hlinkClick r:id="rId5"/>
              </a:rPr>
              <a:t>https://www.phila.gov/programs/digitalequityphl/</a:t>
            </a:r>
            <a:r>
              <a:rPr lang="en-US" sz="2000" dirty="0">
                <a:latin typeface="Gibson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39024-910F-688C-9557-C7B9FF70811F}"/>
              </a:ext>
            </a:extLst>
          </p:cNvPr>
          <p:cNvSpPr/>
          <p:nvPr/>
        </p:nvSpPr>
        <p:spPr>
          <a:xfrm>
            <a:off x="10302891" y="788507"/>
            <a:ext cx="1676179" cy="4855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9E6DE-1303-27BC-104A-0280C36BEF90}"/>
              </a:ext>
            </a:extLst>
          </p:cNvPr>
          <p:cNvSpPr txBox="1"/>
          <p:nvPr/>
        </p:nvSpPr>
        <p:spPr>
          <a:xfrm>
            <a:off x="10385977" y="846161"/>
            <a:ext cx="132383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/>
              </a:rPr>
              <a:t>05</a:t>
            </a:r>
            <a:endParaRPr lang="en-US" sz="6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1D90A-F1B7-0D5B-8DB2-A615C62198C2}"/>
              </a:ext>
            </a:extLst>
          </p:cNvPr>
          <p:cNvSpPr txBox="1"/>
          <p:nvPr/>
        </p:nvSpPr>
        <p:spPr>
          <a:xfrm>
            <a:off x="10369549" y="1962631"/>
            <a:ext cx="1544630" cy="358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Gibson SemiBold"/>
              </a:rPr>
              <a:t>Philly Free Wi-Fi</a:t>
            </a:r>
            <a:endParaRPr lang="en-US" sz="1800" b="1" dirty="0">
              <a:solidFill>
                <a:schemeClr val="bg1"/>
              </a:solidFill>
              <a:latin typeface="Gibson SemiBold" pitchFamily="2" charset="77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</a:rPr>
              <a:t>Lighting up free public Wi-Fi at over 180 parks and recreation facilities.</a:t>
            </a:r>
          </a:p>
          <a:p>
            <a:pPr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Gibson"/>
              <a:cs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/>
                <a:cs typeface="Calibri"/>
              </a:rPr>
              <a:t>To find a location, go to the Philly Free Wi-Fi Finder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E5CE48-159D-37A4-8EFA-02FCA989DD86}"/>
              </a:ext>
            </a:extLst>
          </p:cNvPr>
          <p:cNvSpPr/>
          <p:nvPr/>
        </p:nvSpPr>
        <p:spPr>
          <a:xfrm>
            <a:off x="3155982" y="0"/>
            <a:ext cx="9036018" cy="66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7E6493-3F56-AD8A-F263-A2ADF57108B6}"/>
              </a:ext>
            </a:extLst>
          </p:cNvPr>
          <p:cNvSpPr/>
          <p:nvPr/>
        </p:nvSpPr>
        <p:spPr>
          <a:xfrm>
            <a:off x="-94036" y="6057596"/>
            <a:ext cx="9376259" cy="85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94E089-F97B-FC8D-36F1-25E3B7094BBB}"/>
              </a:ext>
            </a:extLst>
          </p:cNvPr>
          <p:cNvGrpSpPr/>
          <p:nvPr/>
        </p:nvGrpSpPr>
        <p:grpSpPr>
          <a:xfrm>
            <a:off x="4498113" y="598714"/>
            <a:ext cx="7466315" cy="5329285"/>
            <a:chOff x="5323916" y="1614153"/>
            <a:chExt cx="7106482" cy="449398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C97BB7-A793-4787-B6E1-1B63F39BC943}"/>
                </a:ext>
              </a:extLst>
            </p:cNvPr>
            <p:cNvGrpSpPr/>
            <p:nvPr/>
          </p:nvGrpSpPr>
          <p:grpSpPr>
            <a:xfrm>
              <a:off x="5323916" y="1614153"/>
              <a:ext cx="7106482" cy="901991"/>
              <a:chOff x="5571974" y="1301382"/>
              <a:chExt cx="7866178" cy="1103633"/>
            </a:xfrm>
          </p:grpSpPr>
          <p:sp>
            <p:nvSpPr>
              <p:cNvPr id="28" name="Google Shape;132;p12">
                <a:extLst>
                  <a:ext uri="{FF2B5EF4-FFF2-40B4-BE49-F238E27FC236}">
                    <a16:creationId xmlns:a16="http://schemas.microsoft.com/office/drawing/2014/main" id="{D16F4E8A-C04D-48BD-B73C-2E548D18F981}"/>
                  </a:ext>
                </a:extLst>
              </p:cNvPr>
              <p:cNvSpPr/>
              <p:nvPr/>
            </p:nvSpPr>
            <p:spPr>
              <a:xfrm>
                <a:off x="5571974" y="1301382"/>
                <a:ext cx="1328354" cy="1103633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0" name="Google Shape;135;p12">
                <a:extLst>
                  <a:ext uri="{FF2B5EF4-FFF2-40B4-BE49-F238E27FC236}">
                    <a16:creationId xmlns:a16="http://schemas.microsoft.com/office/drawing/2014/main" id="{91622BD3-6951-430F-8D84-4F499B71CFDB}"/>
                  </a:ext>
                </a:extLst>
              </p:cNvPr>
              <p:cNvSpPr txBox="1"/>
              <p:nvPr/>
            </p:nvSpPr>
            <p:spPr>
              <a:xfrm>
                <a:off x="6912983" y="1301382"/>
                <a:ext cx="6525169" cy="110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25" tIns="130625" rIns="130625" bIns="1306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000"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Free and low-cost internet promotion and enrollment support</a:t>
                </a:r>
                <a:r>
                  <a:rPr lang="en-US" b="1" kern="0" dirty="0">
                    <a:solidFill>
                      <a:srgbClr val="ED7D3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Free T-Mobile Hotspots for eligible Pre-K-12 Households</a:t>
                </a:r>
                <a:endPara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Arial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10D3617-5972-4D01-B7FA-3875693A169C}"/>
                </a:ext>
              </a:extLst>
            </p:cNvPr>
            <p:cNvGrpSpPr/>
            <p:nvPr/>
          </p:nvGrpSpPr>
          <p:grpSpPr>
            <a:xfrm>
              <a:off x="5346837" y="2812068"/>
              <a:ext cx="7081021" cy="912575"/>
              <a:chOff x="5932488" y="3349493"/>
              <a:chExt cx="5450567" cy="912575"/>
            </a:xfrm>
          </p:grpSpPr>
          <p:sp>
            <p:nvSpPr>
              <p:cNvPr id="37" name="Google Shape;140;p12">
                <a:extLst>
                  <a:ext uri="{FF2B5EF4-FFF2-40B4-BE49-F238E27FC236}">
                    <a16:creationId xmlns:a16="http://schemas.microsoft.com/office/drawing/2014/main" id="{93AEC9A8-17FC-48D8-A7D9-2B5C6A08E396}"/>
                  </a:ext>
                </a:extLst>
              </p:cNvPr>
              <p:cNvSpPr/>
              <p:nvPr/>
            </p:nvSpPr>
            <p:spPr>
              <a:xfrm>
                <a:off x="5932488" y="3360077"/>
                <a:ext cx="906099" cy="901991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9" name="Google Shape;142;p12">
                <a:extLst>
                  <a:ext uri="{FF2B5EF4-FFF2-40B4-BE49-F238E27FC236}">
                    <a16:creationId xmlns:a16="http://schemas.microsoft.com/office/drawing/2014/main" id="{91CD5219-97B6-4CE9-8249-A52EE4C58A0A}"/>
                  </a:ext>
                </a:extLst>
              </p:cNvPr>
              <p:cNvSpPr/>
              <p:nvPr/>
            </p:nvSpPr>
            <p:spPr>
              <a:xfrm>
                <a:off x="7038059" y="3360077"/>
                <a:ext cx="4014297" cy="901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0" name="Google Shape;143;p12">
                <a:extLst>
                  <a:ext uri="{FF2B5EF4-FFF2-40B4-BE49-F238E27FC236}">
                    <a16:creationId xmlns:a16="http://schemas.microsoft.com/office/drawing/2014/main" id="{51402352-3BF8-4B69-992A-42113E3CE6F7}"/>
                  </a:ext>
                </a:extLst>
              </p:cNvPr>
              <p:cNvSpPr txBox="1"/>
              <p:nvPr/>
            </p:nvSpPr>
            <p:spPr>
              <a:xfrm>
                <a:off x="6840589" y="3349493"/>
                <a:ext cx="4542466" cy="912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25" tIns="130625" rIns="130625" bIns="1306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Local education agency partnerships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to </a:t>
                </a:r>
                <a:r>
                  <a:rPr lang="en-US" sz="1700" dirty="0">
                    <a:latin typeface="Calibri"/>
                    <a:ea typeface="Calibri"/>
                    <a:cs typeface="Calibri"/>
                    <a:sym typeface="Calibri"/>
                  </a:rPr>
                  <a:t>push communications directly to parents and students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0054CE0-0A29-45E2-AB28-80587C168ECD}"/>
                </a:ext>
              </a:extLst>
            </p:cNvPr>
            <p:cNvGrpSpPr/>
            <p:nvPr/>
          </p:nvGrpSpPr>
          <p:grpSpPr>
            <a:xfrm>
              <a:off x="5346832" y="5195559"/>
              <a:ext cx="7077377" cy="912574"/>
              <a:chOff x="5571973" y="5440007"/>
              <a:chExt cx="8573796" cy="1116582"/>
            </a:xfrm>
          </p:grpSpPr>
          <p:sp>
            <p:nvSpPr>
              <p:cNvPr id="42" name="Google Shape;144;p12">
                <a:extLst>
                  <a:ext uri="{FF2B5EF4-FFF2-40B4-BE49-F238E27FC236}">
                    <a16:creationId xmlns:a16="http://schemas.microsoft.com/office/drawing/2014/main" id="{5BECC813-8A02-4CDC-97F6-6EE9E75F72C8}"/>
                  </a:ext>
                </a:extLst>
              </p:cNvPr>
              <p:cNvSpPr/>
              <p:nvPr/>
            </p:nvSpPr>
            <p:spPr>
              <a:xfrm>
                <a:off x="5571973" y="5440007"/>
                <a:ext cx="1426037" cy="1103633"/>
              </a:xfrm>
              <a:prstGeom prst="roundRect">
                <a:avLst>
                  <a:gd name="adj" fmla="val 10000"/>
                </a:avLst>
              </a:prstGeom>
              <a:solidFill>
                <a:srgbClr val="95CA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3" name="Google Shape;145;p12">
                <a:extLst>
                  <a:ext uri="{FF2B5EF4-FFF2-40B4-BE49-F238E27FC236}">
                    <a16:creationId xmlns:a16="http://schemas.microsoft.com/office/drawing/2014/main" id="{9C6AE582-DB85-4D82-A1AF-22538C5B38B7}"/>
                  </a:ext>
                </a:extLst>
              </p:cNvPr>
              <p:cNvSpPr/>
              <p:nvPr/>
            </p:nvSpPr>
            <p:spPr>
              <a:xfrm>
                <a:off x="5925068" y="5649588"/>
                <a:ext cx="800642" cy="683409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4" name="Google Shape;146;p12">
                <a:extLst>
                  <a:ext uri="{FF2B5EF4-FFF2-40B4-BE49-F238E27FC236}">
                    <a16:creationId xmlns:a16="http://schemas.microsoft.com/office/drawing/2014/main" id="{471BF63F-AC68-4EE2-ACF0-160685464C10}"/>
                  </a:ext>
                </a:extLst>
              </p:cNvPr>
              <p:cNvSpPr/>
              <p:nvPr/>
            </p:nvSpPr>
            <p:spPr>
              <a:xfrm>
                <a:off x="6924698" y="5440007"/>
                <a:ext cx="4911701" cy="110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5" name="Google Shape;147;p12">
                <a:extLst>
                  <a:ext uri="{FF2B5EF4-FFF2-40B4-BE49-F238E27FC236}">
                    <a16:creationId xmlns:a16="http://schemas.microsoft.com/office/drawing/2014/main" id="{E03AB1CE-17F4-4234-AF34-489CB22BF79B}"/>
                  </a:ext>
                </a:extLst>
              </p:cNvPr>
              <p:cNvSpPr txBox="1"/>
              <p:nvPr/>
            </p:nvSpPr>
            <p:spPr>
              <a:xfrm>
                <a:off x="7001164" y="5440007"/>
                <a:ext cx="7144605" cy="1116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0625" tIns="130625" rIns="130625" bIns="1306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lang="en-US" sz="1700" b="1" dirty="0">
                    <a:solidFill>
                      <a:srgbClr val="55A9F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1-on-1 d</a:t>
                </a:r>
                <a:r>
                  <a:rPr kumimoji="0" 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5A9FD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igital navigation services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offered in-person and remotely for households to determine </a:t>
                </a:r>
                <a:r>
                  <a:rPr lang="en-US" sz="17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best </a:t>
                </a:r>
                <a:r>
                  <a:rPr lang="en-US" sz="17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internet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access solutions</a:t>
                </a:r>
                <a:endPara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55A9F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D536DB-F096-4D6A-B172-0887B949DF54}"/>
                </a:ext>
              </a:extLst>
            </p:cNvPr>
            <p:cNvGrpSpPr/>
            <p:nvPr/>
          </p:nvGrpSpPr>
          <p:grpSpPr>
            <a:xfrm>
              <a:off x="5346835" y="3976479"/>
              <a:ext cx="7075580" cy="954907"/>
              <a:chOff x="5932487" y="4513904"/>
              <a:chExt cx="6645352" cy="9549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82F6F38-D785-44C8-BF6F-4004CE9C2591}"/>
                  </a:ext>
                </a:extLst>
              </p:cNvPr>
              <p:cNvGrpSpPr/>
              <p:nvPr/>
            </p:nvGrpSpPr>
            <p:grpSpPr>
              <a:xfrm>
                <a:off x="5932487" y="4513904"/>
                <a:ext cx="6645352" cy="954907"/>
                <a:chOff x="5571974" y="4020544"/>
                <a:chExt cx="8130935" cy="1168378"/>
              </a:xfrm>
            </p:grpSpPr>
            <p:sp>
              <p:nvSpPr>
                <p:cNvPr id="49" name="Google Shape;140;p12">
                  <a:extLst>
                    <a:ext uri="{FF2B5EF4-FFF2-40B4-BE49-F238E27FC236}">
                      <a16:creationId xmlns:a16="http://schemas.microsoft.com/office/drawing/2014/main" id="{FFCEF6D9-F685-4389-BDE7-6902368CCB0A}"/>
                    </a:ext>
                  </a:extLst>
                </p:cNvPr>
                <p:cNvSpPr/>
                <p:nvPr/>
              </p:nvSpPr>
              <p:spPr>
                <a:xfrm>
                  <a:off x="5571974" y="4060466"/>
                  <a:ext cx="1352724" cy="1103633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50" name="Google Shape;142;p12">
                  <a:extLst>
                    <a:ext uri="{FF2B5EF4-FFF2-40B4-BE49-F238E27FC236}">
                      <a16:creationId xmlns:a16="http://schemas.microsoft.com/office/drawing/2014/main" id="{B1CB1876-9063-4ACE-9F76-E6EB972B129E}"/>
                    </a:ext>
                  </a:extLst>
                </p:cNvPr>
                <p:cNvSpPr/>
                <p:nvPr/>
              </p:nvSpPr>
              <p:spPr>
                <a:xfrm>
                  <a:off x="6924698" y="4060466"/>
                  <a:ext cx="4911701" cy="11036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51" name="Google Shape;143;p12">
                  <a:extLst>
                    <a:ext uri="{FF2B5EF4-FFF2-40B4-BE49-F238E27FC236}">
                      <a16:creationId xmlns:a16="http://schemas.microsoft.com/office/drawing/2014/main" id="{313ACB18-84C5-4E8A-A3FD-76A4F63EF25C}"/>
                    </a:ext>
                  </a:extLst>
                </p:cNvPr>
                <p:cNvSpPr txBox="1"/>
                <p:nvPr/>
              </p:nvSpPr>
              <p:spPr>
                <a:xfrm>
                  <a:off x="6927685" y="4020544"/>
                  <a:ext cx="6775224" cy="11683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30625" tIns="130625" rIns="130625" bIns="1306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r>
                    <a:rPr kumimoji="0" lang="en-US" sz="1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211 hotline </a:t>
                  </a: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as a household entry point to access digital resources and schedule a digital navigation appointment</a:t>
                  </a:r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Arial"/>
                  </a:endParaRPr>
                </a:p>
              </p:txBody>
            </p:sp>
          </p:grpSp>
          <p:pic>
            <p:nvPicPr>
              <p:cNvPr id="48" name="Graphic 47" descr="Call center">
                <a:extLst>
                  <a:ext uri="{FF2B5EF4-FFF2-40B4-BE49-F238E27FC236}">
                    <a16:creationId xmlns:a16="http://schemas.microsoft.com/office/drawing/2014/main" id="{6233FA9F-54FF-4DD2-9E51-985161D7F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22042" y="4734294"/>
                <a:ext cx="526462" cy="526462"/>
              </a:xfrm>
              <a:prstGeom prst="rect">
                <a:avLst/>
              </a:prstGeom>
            </p:spPr>
          </p:pic>
        </p:grpSp>
      </p:grpSp>
      <p:pic>
        <p:nvPicPr>
          <p:cNvPr id="2" name="Graphic 1" descr="Wireless with solid fill">
            <a:extLst>
              <a:ext uri="{FF2B5EF4-FFF2-40B4-BE49-F238E27FC236}">
                <a16:creationId xmlns:a16="http://schemas.microsoft.com/office/drawing/2014/main" id="{E02CDB7D-0C9F-5331-8164-EF37F0B3C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5169" y="700351"/>
            <a:ext cx="914400" cy="914400"/>
          </a:xfrm>
          <a:prstGeom prst="rect">
            <a:avLst/>
          </a:prstGeom>
        </p:spPr>
      </p:pic>
      <p:pic>
        <p:nvPicPr>
          <p:cNvPr id="3" name="Graphic 2" descr="Schoolhouse outline">
            <a:extLst>
              <a:ext uri="{FF2B5EF4-FFF2-40B4-BE49-F238E27FC236}">
                <a16:creationId xmlns:a16="http://schemas.microsoft.com/office/drawing/2014/main" id="{576CE847-640C-81E5-786C-E5D394DA70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0558" y="2054795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1FACA7-BA33-4AAF-8789-038E04D69137}"/>
              </a:ext>
            </a:extLst>
          </p:cNvPr>
          <p:cNvSpPr/>
          <p:nvPr/>
        </p:nvSpPr>
        <p:spPr>
          <a:xfrm>
            <a:off x="-12095" y="14514"/>
            <a:ext cx="3996267" cy="61087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6D9282BE-921A-19E8-D2CA-F2B471471F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7441"/>
          <a:stretch/>
        </p:blipFill>
        <p:spPr>
          <a:xfrm>
            <a:off x="-30334" y="14514"/>
            <a:ext cx="3984172" cy="61232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BAB595-177D-99F0-27CA-11D0CF5E9FE7}"/>
              </a:ext>
            </a:extLst>
          </p:cNvPr>
          <p:cNvSpPr/>
          <p:nvPr/>
        </p:nvSpPr>
        <p:spPr>
          <a:xfrm>
            <a:off x="-12252" y="-5014"/>
            <a:ext cx="3966090" cy="6839555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B221BF34-D792-BE08-055D-3067325B33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" y="3517450"/>
            <a:ext cx="768350" cy="76835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BA372EB-2A81-9FA0-DB5B-B374407E7770}"/>
              </a:ext>
            </a:extLst>
          </p:cNvPr>
          <p:cNvSpPr txBox="1">
            <a:spLocks/>
          </p:cNvSpPr>
          <p:nvPr/>
        </p:nvSpPr>
        <p:spPr>
          <a:xfrm>
            <a:off x="724874" y="3027119"/>
            <a:ext cx="3333941" cy="211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PHLConnectED</a:t>
            </a:r>
            <a:endParaRPr lang="en-US" sz="32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Pre-K-12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Internet Access</a:t>
            </a:r>
            <a:endParaRPr lang="en-US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93472-8424-8BE9-8F1C-0E4FBDAA2A3A}"/>
              </a:ext>
            </a:extLst>
          </p:cNvPr>
          <p:cNvSpPr/>
          <p:nvPr/>
        </p:nvSpPr>
        <p:spPr>
          <a:xfrm>
            <a:off x="-19896" y="6007588"/>
            <a:ext cx="9334017" cy="9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1F229-A34B-A1C2-EE60-F35E625E204D}"/>
              </a:ext>
            </a:extLst>
          </p:cNvPr>
          <p:cNvSpPr txBox="1"/>
          <p:nvPr/>
        </p:nvSpPr>
        <p:spPr>
          <a:xfrm>
            <a:off x="8142344" y="2116502"/>
            <a:ext cx="3933350" cy="35086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QUICK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</a:rPr>
              <a:t>6000+ </a:t>
            </a:r>
            <a:r>
              <a:rPr lang="en-US" sz="2000" dirty="0">
                <a:solidFill>
                  <a:schemeClr val="bg1"/>
                </a:solidFill>
              </a:rPr>
              <a:t>unique clients since 2020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</a:rPr>
              <a:t>1330+ </a:t>
            </a:r>
            <a:r>
              <a:rPr lang="en-US" sz="2000" dirty="0">
                <a:solidFill>
                  <a:schemeClr val="bg1"/>
                </a:solidFill>
              </a:rPr>
              <a:t>clients assisted with getting a device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</a:rPr>
              <a:t>650+</a:t>
            </a:r>
            <a:r>
              <a:rPr lang="en-US" sz="2000" dirty="0">
                <a:solidFill>
                  <a:schemeClr val="bg1"/>
                </a:solidFill>
              </a:rPr>
              <a:t> helped with internet access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</a:rPr>
              <a:t>730+</a:t>
            </a:r>
            <a:r>
              <a:rPr lang="en-US" sz="2000" dirty="0">
                <a:solidFill>
                  <a:schemeClr val="bg1"/>
                </a:solidFill>
              </a:rPr>
              <a:t> enrolled in digital skills classes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</a:rPr>
              <a:t>3000+</a:t>
            </a:r>
            <a:r>
              <a:rPr lang="en-US" sz="2000" dirty="0">
                <a:solidFill>
                  <a:schemeClr val="bg1"/>
                </a:solidFill>
              </a:rPr>
              <a:t> unique clients in FY24</a:t>
            </a:r>
          </a:p>
          <a:p>
            <a:endParaRPr lang="en-US" sz="200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EEE887-4A99-DAD4-EC54-F81712B94AF4}"/>
              </a:ext>
            </a:extLst>
          </p:cNvPr>
          <p:cNvSpPr/>
          <p:nvPr/>
        </p:nvSpPr>
        <p:spPr>
          <a:xfrm>
            <a:off x="4323810" y="274621"/>
            <a:ext cx="7751884" cy="16227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spcFirstLastPara="1" wrap="square" lIns="365760" tIns="121900" rIns="365760" bIns="121900" anchor="ctr" anchorCtr="0">
            <a:noAutofit/>
          </a:bodyPr>
          <a:lstStyle/>
          <a:p>
            <a:pPr marL="0" marR="0" lvl="4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“Digital Navigator”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acts as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digital support staff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who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provides remote or in-person one-to-one dedicated support to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households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around accessing and using technology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48B90-4F3C-21F9-B942-953EB78FD5FA}"/>
              </a:ext>
            </a:extLst>
          </p:cNvPr>
          <p:cNvSpPr txBox="1"/>
          <p:nvPr/>
        </p:nvSpPr>
        <p:spPr>
          <a:xfrm>
            <a:off x="3914357" y="2986188"/>
            <a:ext cx="4227987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4000" b="1" dirty="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Open Sans"/>
                <a:cs typeface="Open Sans"/>
              </a:rPr>
              <a:t>Dial 2-1-1</a:t>
            </a:r>
            <a:r>
              <a:rPr lang="en-US" sz="2400" b="1" dirty="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Open Sans"/>
                <a:cs typeface="Open Sans"/>
              </a:rPr>
              <a:t> </a:t>
            </a:r>
            <a:endParaRPr lang="en-US" sz="2400" b="1" dirty="0">
              <a:solidFill>
                <a:schemeClr val="accent2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400" b="1" dirty="0">
                <a:solidFill>
                  <a:schemeClr val="accent1"/>
                </a:solidFill>
                <a:highlight>
                  <a:srgbClr val="FFFFFF"/>
                </a:highlight>
                <a:latin typeface="Calibri"/>
                <a:ea typeface="Open Sans"/>
                <a:cs typeface="Open Sans"/>
              </a:rPr>
              <a:t>to schedule a one-on-one appointment with a Digital Navigator. </a:t>
            </a:r>
            <a:endParaRPr lang="en-US" sz="2400" b="1" dirty="0">
              <a:solidFill>
                <a:schemeClr val="accent1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lvl="1"/>
            <a:endParaRPr lang="en-US" sz="2400" b="1" dirty="0">
              <a:solidFill>
                <a:schemeClr val="accent1"/>
              </a:solidFill>
              <a:highlight>
                <a:srgbClr val="FFFFFF"/>
              </a:highlight>
              <a:latin typeface="Calibri"/>
              <a:ea typeface="Open Sans"/>
              <a:cs typeface="Open Sans"/>
            </a:endParaRPr>
          </a:p>
        </p:txBody>
      </p:sp>
      <p:pic>
        <p:nvPicPr>
          <p:cNvPr id="2" name="Picture 1" descr="C:\Users\clc\Downloads\unnamed (2).jpg">
            <a:extLst>
              <a:ext uri="{FF2B5EF4-FFF2-40B4-BE49-F238E27FC236}">
                <a16:creationId xmlns:a16="http://schemas.microsoft.com/office/drawing/2014/main" id="{2741E393-6EF4-877E-D060-7B833557F3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" y="-1"/>
            <a:ext cx="3933350" cy="3962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A57ECB-AAC1-3FA4-7BA3-01590775313B}"/>
              </a:ext>
            </a:extLst>
          </p:cNvPr>
          <p:cNvSpPr/>
          <p:nvPr/>
        </p:nvSpPr>
        <p:spPr>
          <a:xfrm>
            <a:off x="26160" y="1"/>
            <a:ext cx="3971682" cy="68580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105;p2">
            <a:extLst>
              <a:ext uri="{FF2B5EF4-FFF2-40B4-BE49-F238E27FC236}">
                <a16:creationId xmlns:a16="http://schemas.microsoft.com/office/drawing/2014/main" id="{476D314F-5D3D-5275-8CAE-2A4C0C96B257}"/>
              </a:ext>
            </a:extLst>
          </p:cNvPr>
          <p:cNvSpPr txBox="1"/>
          <p:nvPr/>
        </p:nvSpPr>
        <p:spPr>
          <a:xfrm>
            <a:off x="945888" y="4040372"/>
            <a:ext cx="3263106" cy="295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bg1"/>
                </a:solidFill>
                <a:latin typeface="Montserrat"/>
                <a:ea typeface="Calibri"/>
                <a:cs typeface="Calibri"/>
                <a:sym typeface="Montserrat"/>
              </a:rPr>
              <a:t>The City of Philadelphia </a:t>
            </a:r>
          </a:p>
          <a:p>
            <a:pPr>
              <a:buClr>
                <a:srgbClr val="000000"/>
              </a:buClr>
              <a:defRPr/>
            </a:pPr>
            <a:r>
              <a:rPr lang="en-US" sz="2600" b="1" kern="0" dirty="0">
                <a:solidFill>
                  <a:schemeClr val="bg1"/>
                </a:solidFill>
                <a:latin typeface="Montserrat"/>
                <a:ea typeface="Calibri"/>
                <a:cs typeface="Calibri"/>
                <a:sym typeface="Montserrat"/>
              </a:rPr>
              <a:t>Digital Navigator Network</a:t>
            </a:r>
            <a:endParaRPr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2CB9F-50A7-5626-A8B9-271FAF83EF84}"/>
              </a:ext>
            </a:extLst>
          </p:cNvPr>
          <p:cNvSpPr/>
          <p:nvPr/>
        </p:nvSpPr>
        <p:spPr>
          <a:xfrm>
            <a:off x="-19896" y="6007588"/>
            <a:ext cx="9334017" cy="9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C7C1EB22-2CA9-D6F3-E8FC-799FE6BD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" y="412863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067584-145F-5E3F-9C54-D95C5A843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8" t="13953" r="20221"/>
          <a:stretch/>
        </p:blipFill>
        <p:spPr>
          <a:xfrm>
            <a:off x="-44433" y="0"/>
            <a:ext cx="4016896" cy="3571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3EF27E-680C-48B9-D8A6-166058DA9BE2}"/>
              </a:ext>
            </a:extLst>
          </p:cNvPr>
          <p:cNvSpPr txBox="1"/>
          <p:nvPr/>
        </p:nvSpPr>
        <p:spPr>
          <a:xfrm>
            <a:off x="4078692" y="4014657"/>
            <a:ext cx="792959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  <a:p>
            <a:endParaRPr lang="en-US" dirty="0">
              <a:latin typeface="Aptos Ligh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41EE2-D135-5D7F-8DA3-25B6B1D7343F}"/>
              </a:ext>
            </a:extLst>
          </p:cNvPr>
          <p:cNvSpPr/>
          <p:nvPr/>
        </p:nvSpPr>
        <p:spPr>
          <a:xfrm>
            <a:off x="-35070" y="0"/>
            <a:ext cx="3996267" cy="693242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2C46293-DF84-C1F0-87B6-4A18E7E0190E}"/>
              </a:ext>
            </a:extLst>
          </p:cNvPr>
          <p:cNvSpPr txBox="1">
            <a:spLocks/>
          </p:cNvSpPr>
          <p:nvPr/>
        </p:nvSpPr>
        <p:spPr>
          <a:xfrm>
            <a:off x="908067" y="3427449"/>
            <a:ext cx="2940033" cy="210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400" dirty="0">
                <a:solidFill>
                  <a:schemeClr val="bg1"/>
                </a:solidFill>
                <a:latin typeface="Montserrat"/>
              </a:rPr>
              <a:t>Philly </a:t>
            </a:r>
            <a:endParaRPr lang="en-US" sz="3400" dirty="0">
              <a:solidFill>
                <a:schemeClr val="bg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400" dirty="0">
                <a:solidFill>
                  <a:schemeClr val="bg1"/>
                </a:solidFill>
                <a:latin typeface="Montserrat"/>
              </a:rPr>
              <a:t>Free Wi-Fi</a:t>
            </a:r>
            <a:endParaRPr lang="en-US" sz="340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pic>
        <p:nvPicPr>
          <p:cNvPr id="6" name="Picture 5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3E25F82F-EE74-275C-7D23-39BB53FC5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3967692"/>
            <a:ext cx="895350" cy="89535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82CDDD-D38F-6FB7-A72E-A7E98EDB9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52965"/>
              </p:ext>
            </p:extLst>
          </p:nvPr>
        </p:nvGraphicFramePr>
        <p:xfrm>
          <a:off x="4000749" y="4479720"/>
          <a:ext cx="8210972" cy="154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486">
                  <a:extLst>
                    <a:ext uri="{9D8B030D-6E8A-4147-A177-3AD203B41FA5}">
                      <a16:colId xmlns:a16="http://schemas.microsoft.com/office/drawing/2014/main" val="1540065622"/>
                    </a:ext>
                  </a:extLst>
                </a:gridCol>
                <a:gridCol w="4105486">
                  <a:extLst>
                    <a:ext uri="{9D8B030D-6E8A-4147-A177-3AD203B41FA5}">
                      <a16:colId xmlns:a16="http://schemas.microsoft.com/office/drawing/2014/main" val="3587511339"/>
                    </a:ext>
                  </a:extLst>
                </a:gridCol>
              </a:tblGrid>
              <a:tr h="1545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i="0" u="none" strike="noStrike" noProof="0" dirty="0">
                          <a:solidFill>
                            <a:schemeClr val="bg1"/>
                          </a:solidFill>
                          <a:latin typeface="Aptos Light"/>
                        </a:rPr>
                        <a:t>78 sites 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bg1"/>
                          </a:solidFill>
                          <a:latin typeface="Aptos Light"/>
                        </a:rPr>
                        <a:t>have been activated since Oct. 2024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i="0" u="none" strike="noStrike" noProof="0" dirty="0">
                          <a:solidFill>
                            <a:schemeClr val="bg1"/>
                          </a:solidFill>
                          <a:latin typeface="Aptos Light"/>
                        </a:rPr>
                        <a:t>132 sites 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bg1"/>
                          </a:solidFill>
                          <a:latin typeface="Aptos Light"/>
                        </a:rPr>
                        <a:t>in total now have public Wi-Fi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3474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710A776-697C-0362-A788-A6B62904B5D6}"/>
              </a:ext>
            </a:extLst>
          </p:cNvPr>
          <p:cNvSpPr txBox="1">
            <a:spLocks/>
          </p:cNvSpPr>
          <p:nvPr/>
        </p:nvSpPr>
        <p:spPr>
          <a:xfrm>
            <a:off x="4190262" y="154841"/>
            <a:ext cx="7621797" cy="1096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07000"/>
              </a:lnSpc>
            </a:pPr>
            <a:r>
              <a:rPr lang="en-US" sz="2300" b="1" dirty="0">
                <a:solidFill>
                  <a:schemeClr val="accent1"/>
                </a:solidFill>
                <a:latin typeface="Aptos Light" panose="020B0004020202020204" pitchFamily="34" charset="0"/>
                <a:cs typeface="Calibri" panose="020F0502020204030204" pitchFamily="34" charset="0"/>
                <a:sym typeface="Arial"/>
              </a:rPr>
              <a:t>City enables every Recreation Center to be a “Digital Anchor Institution” with a fiber network and ubiquitous Wi-Fi </a:t>
            </a:r>
            <a:endParaRPr lang="en-US" sz="3000" b="1" dirty="0">
              <a:solidFill>
                <a:srgbClr val="0070C0"/>
              </a:solidFill>
              <a:latin typeface="Aptos Light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16D5F-D78B-EEA5-A386-25D4BB37CE35}"/>
              </a:ext>
            </a:extLst>
          </p:cNvPr>
          <p:cNvSpPr txBox="1"/>
          <p:nvPr/>
        </p:nvSpPr>
        <p:spPr>
          <a:xfrm>
            <a:off x="4156619" y="1145024"/>
            <a:ext cx="7773747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the next 2 years, over PPR locations will be provided with: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1GB symmetrical high-speed internet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Meraki Wi-fi installed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strands of dark fiber for smart city and other internal uses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F3A56E-05C1-F458-3A8B-4038BE075509}"/>
              </a:ext>
            </a:extLst>
          </p:cNvPr>
          <p:cNvSpPr/>
          <p:nvPr/>
        </p:nvSpPr>
        <p:spPr>
          <a:xfrm>
            <a:off x="-19896" y="6007588"/>
            <a:ext cx="9334017" cy="9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B20EE-AB0E-08CA-48CD-CA3C354DA759}"/>
              </a:ext>
            </a:extLst>
          </p:cNvPr>
          <p:cNvSpPr txBox="1"/>
          <p:nvPr/>
        </p:nvSpPr>
        <p:spPr>
          <a:xfrm>
            <a:off x="4156618" y="2541468"/>
            <a:ext cx="7773747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Philly Free Wi-Fi Finder and Dashboard 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 site with public Wi-Fi and computer services near you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which sites have been lit up and which are still coming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by zip or council district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ptos Ligh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Overlay with census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E7F3F2-FA6B-55BA-6D90-BDE85EACDD77}"/>
              </a:ext>
            </a:extLst>
          </p:cNvPr>
          <p:cNvSpPr txBox="1"/>
          <p:nvPr/>
        </p:nvSpPr>
        <p:spPr>
          <a:xfrm>
            <a:off x="-44302" y="4876973"/>
            <a:ext cx="6140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https://www.phila.gov/wifi/</a:t>
            </a:r>
          </a:p>
        </p:txBody>
      </p:sp>
    </p:spTree>
    <p:extLst>
      <p:ext uri="{BB962C8B-B14F-4D97-AF65-F5344CB8AC3E}">
        <p14:creationId xmlns:p14="http://schemas.microsoft.com/office/powerpoint/2010/main" val="372000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908460-E86E-3B9B-A1C6-BC01644C1923}"/>
              </a:ext>
            </a:extLst>
          </p:cNvPr>
          <p:cNvSpPr txBox="1"/>
          <p:nvPr/>
        </p:nvSpPr>
        <p:spPr>
          <a:xfrm>
            <a:off x="372453" y="3574151"/>
            <a:ext cx="654576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cs typeface="Times New Roman"/>
              </a:rPr>
              <a:t>OIT will work with a </a:t>
            </a:r>
            <a:r>
              <a:rPr lang="en-US" b="1" dirty="0">
                <a:solidFill>
                  <a:srgbClr val="002060"/>
                </a:solidFill>
                <a:cs typeface="Times New Roman"/>
              </a:rPr>
              <a:t>community</a:t>
            </a:r>
            <a:r>
              <a:rPr lang="en-US" sz="1800" b="1" dirty="0">
                <a:solidFill>
                  <a:srgbClr val="002060"/>
                </a:solidFill>
                <a:cs typeface="Times New Roman"/>
              </a:rPr>
              <a:t> partner organization 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to host a </a:t>
            </a:r>
            <a:r>
              <a:rPr lang="en-US" sz="1800" b="1" dirty="0">
                <a:solidFill>
                  <a:srgbClr val="002060"/>
                </a:solidFill>
                <a:cs typeface="Times New Roman"/>
              </a:rPr>
              <a:t>one-time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dirty="0">
                <a:solidFill>
                  <a:srgbClr val="002060"/>
                </a:solidFill>
                <a:cs typeface="Times New Roman"/>
              </a:rPr>
              <a:t>laptop giveaway event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 in </a:t>
            </a:r>
            <a:r>
              <a:rPr lang="en-US" sz="1800" b="1" dirty="0">
                <a:solidFill>
                  <a:srgbClr val="002060"/>
                </a:solidFill>
                <a:cs typeface="Times New Roman"/>
              </a:rPr>
              <a:t>every council district</a:t>
            </a:r>
            <a:r>
              <a:rPr lang="en-US" dirty="0">
                <a:solidFill>
                  <a:srgbClr val="002060"/>
                </a:solidFill>
                <a:cs typeface="Times New Roman"/>
              </a:rPr>
              <a:t>. Pre-registered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 residents who meet the low-income eligibility requirements will receive a </a:t>
            </a:r>
            <a:r>
              <a:rPr lang="en-US" sz="1800" b="1" dirty="0">
                <a:solidFill>
                  <a:srgbClr val="002060"/>
                </a:solidFill>
                <a:cs typeface="Times New Roman"/>
              </a:rPr>
              <a:t>laptop and access to digital skills 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to empower them to </a:t>
            </a:r>
            <a:r>
              <a:rPr lang="en-US" sz="1800" b="1" dirty="0">
                <a:solidFill>
                  <a:srgbClr val="002060"/>
                </a:solidFill>
                <a:cs typeface="Times New Roman"/>
              </a:rPr>
              <a:t>Power Up </a:t>
            </a:r>
            <a:r>
              <a:rPr lang="en-US" sz="1800" b="0" dirty="0">
                <a:solidFill>
                  <a:srgbClr val="002060"/>
                </a:solidFill>
                <a:cs typeface="Times New Roman"/>
              </a:rPr>
              <a:t>their lives.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4611B-226C-D45E-152C-6DB9EA7B96D6}"/>
              </a:ext>
            </a:extLst>
          </p:cNvPr>
          <p:cNvSpPr/>
          <p:nvPr/>
        </p:nvSpPr>
        <p:spPr>
          <a:xfrm>
            <a:off x="-24533" y="5277096"/>
            <a:ext cx="7339733" cy="1125250"/>
          </a:xfrm>
          <a:prstGeom prst="rect">
            <a:avLst/>
          </a:prstGeom>
          <a:solidFill>
            <a:srgbClr val="F3CA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CB3A2-46A8-5F9F-2D08-AB5C8C6891F4}"/>
              </a:ext>
            </a:extLst>
          </p:cNvPr>
          <p:cNvSpPr txBox="1"/>
          <p:nvPr/>
        </p:nvSpPr>
        <p:spPr>
          <a:xfrm>
            <a:off x="294469" y="5391889"/>
            <a:ext cx="795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0CBA1-1CCD-D268-0C91-76C370B1D442}"/>
              </a:ext>
            </a:extLst>
          </p:cNvPr>
          <p:cNvSpPr txBox="1"/>
          <p:nvPr/>
        </p:nvSpPr>
        <p:spPr>
          <a:xfrm>
            <a:off x="1409409" y="5361982"/>
            <a:ext cx="108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500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159E-793C-1E00-8C77-6D84872DB4E3}"/>
              </a:ext>
            </a:extLst>
          </p:cNvPr>
          <p:cNvSpPr/>
          <p:nvPr/>
        </p:nvSpPr>
        <p:spPr>
          <a:xfrm>
            <a:off x="2597065" y="5261022"/>
            <a:ext cx="4718133" cy="112525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592B9-D024-81DC-B269-4349BB4B2E91}"/>
              </a:ext>
            </a:extLst>
          </p:cNvPr>
          <p:cNvSpPr txBox="1"/>
          <p:nvPr/>
        </p:nvSpPr>
        <p:spPr>
          <a:xfrm>
            <a:off x="1506667" y="5901124"/>
            <a:ext cx="88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Laptops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30099-B454-0EF7-9A93-66FD7CE4A7FC}"/>
              </a:ext>
            </a:extLst>
          </p:cNvPr>
          <p:cNvSpPr txBox="1"/>
          <p:nvPr/>
        </p:nvSpPr>
        <p:spPr>
          <a:xfrm>
            <a:off x="-70312" y="5919165"/>
            <a:ext cx="175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Council Districts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BAF2C-CD0C-95AA-DF15-9FC5E903F6EF}"/>
              </a:ext>
            </a:extLst>
          </p:cNvPr>
          <p:cNvSpPr txBox="1"/>
          <p:nvPr/>
        </p:nvSpPr>
        <p:spPr>
          <a:xfrm>
            <a:off x="2906440" y="5361982"/>
            <a:ext cx="4559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City Digital Navigator Network on-site</a:t>
            </a:r>
          </a:p>
          <a:p>
            <a:r>
              <a:rPr lang="en-US" dirty="0">
                <a:solidFill>
                  <a:srgbClr val="002060"/>
                </a:solidFill>
              </a:rPr>
              <a:t>Online Safety Workshop</a:t>
            </a:r>
          </a:p>
          <a:p>
            <a:r>
              <a:rPr lang="en-US" dirty="0">
                <a:solidFill>
                  <a:srgbClr val="002060"/>
                </a:solidFill>
              </a:rPr>
              <a:t>Digital Skills Class referrals and enrollments</a:t>
            </a:r>
          </a:p>
        </p:txBody>
      </p:sp>
      <p:pic>
        <p:nvPicPr>
          <p:cNvPr id="16" name="Picture 2" descr="Why is the top of Philadelphia's City Hall tower a different color than the  rest of the building?">
            <a:extLst>
              <a:ext uri="{FF2B5EF4-FFF2-40B4-BE49-F238E27FC236}">
                <a16:creationId xmlns:a16="http://schemas.microsoft.com/office/drawing/2014/main" id="{8F7A4E8C-C2B2-78C8-E8AD-DDCAF7741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" b="54612"/>
          <a:stretch/>
        </p:blipFill>
        <p:spPr bwMode="auto">
          <a:xfrm>
            <a:off x="0" y="1"/>
            <a:ext cx="1219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4ADBC9-3B39-E8F5-FACC-D60C941C7426}"/>
              </a:ext>
            </a:extLst>
          </p:cNvPr>
          <p:cNvSpPr/>
          <p:nvPr/>
        </p:nvSpPr>
        <p:spPr>
          <a:xfrm>
            <a:off x="-19896" y="6368230"/>
            <a:ext cx="9334017" cy="567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CE5386-DAA2-A596-EEFE-DFE67D4A8972}"/>
              </a:ext>
            </a:extLst>
          </p:cNvPr>
          <p:cNvSpPr/>
          <p:nvPr/>
        </p:nvSpPr>
        <p:spPr>
          <a:xfrm>
            <a:off x="7315199" y="6078245"/>
            <a:ext cx="1998921" cy="37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d4df6-299c-4e7d-87f4-9a57b1db65fa" xsi:nil="true"/>
    <lcf76f155ced4ddcb4097134ff3c332f xmlns="5d23b625-662c-4589-8d91-15d00947bb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68F4CB25A044FA72631DB5B41558D" ma:contentTypeVersion="16" ma:contentTypeDescription="Create a new document." ma:contentTypeScope="" ma:versionID="e3ca89c344b0416a0dc521ebcc2308d1">
  <xsd:schema xmlns:xsd="http://www.w3.org/2001/XMLSchema" xmlns:xs="http://www.w3.org/2001/XMLSchema" xmlns:p="http://schemas.microsoft.com/office/2006/metadata/properties" xmlns:ns2="5d23b625-662c-4589-8d91-15d00947bb38" xmlns:ns3="3a0d4df6-299c-4e7d-87f4-9a57b1db65fa" targetNamespace="http://schemas.microsoft.com/office/2006/metadata/properties" ma:root="true" ma:fieldsID="d6bb45faddaf17b6102b23a944f60696" ns2:_="" ns3:_="">
    <xsd:import namespace="5d23b625-662c-4589-8d91-15d00947bb38"/>
    <xsd:import namespace="3a0d4df6-299c-4e7d-87f4-9a57b1db6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b625-662c-4589-8d91-15d00947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eb18d0-8512-43c1-978b-efa5dabb07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4df6-299c-4e7d-87f4-9a57b1db6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cb6bb6-d322-46ab-81ad-a20fb07dc3f2}" ma:internalName="TaxCatchAll" ma:showField="CatchAllData" ma:web="3a0d4df6-299c-4e7d-87f4-9a57b1db6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0D9B3-0091-4C5E-B3DB-21B4E4327B4E}">
  <ds:schemaRefs>
    <ds:schemaRef ds:uri="http://schemas.microsoft.com/office/2006/metadata/properties"/>
    <ds:schemaRef ds:uri="http://schemas.microsoft.com/office/infopath/2007/PartnerControls"/>
    <ds:schemaRef ds:uri="3a0d4df6-299c-4e7d-87f4-9a57b1db65fa"/>
    <ds:schemaRef ds:uri="5d23b625-662c-4589-8d91-15d00947bb38"/>
  </ds:schemaRefs>
</ds:datastoreItem>
</file>

<file path=customXml/itemProps2.xml><?xml version="1.0" encoding="utf-8"?>
<ds:datastoreItem xmlns:ds="http://schemas.openxmlformats.org/officeDocument/2006/customXml" ds:itemID="{0BBBCD5C-27BC-4187-BD37-D5E4EE287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1C0EF-3689-4C09-8676-A9697820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3b625-662c-4589-8d91-15d00947bb38"/>
    <ds:schemaRef ds:uri="3a0d4df6-299c-4e7d-87f4-9a57b1db6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484</Words>
  <Application>Microsoft Office PowerPoint</Application>
  <PresentationFormat>Widescreen</PresentationFormat>
  <Paragraphs>72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2013 - 2022 Theme</vt:lpstr>
      <vt:lpstr>City of Philadelphia Office of Innovation and Technology Digital Inclusion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Juliet Fink-Yates</dc:creator>
  <cp:lastModifiedBy>Juliet Fink-Yates</cp:lastModifiedBy>
  <cp:revision>3</cp:revision>
  <dcterms:created xsi:type="dcterms:W3CDTF">2025-05-22T22:21:08Z</dcterms:created>
  <dcterms:modified xsi:type="dcterms:W3CDTF">2025-05-29T15:03:14Z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0x01010060968F4CB25A044FA72631DB5B41558D</vt:lpwstr>
  </property>
</Properties>
</file>