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42" r:id="rId5"/>
    <p:sldMasterId id="2147483795" r:id="rId6"/>
  </p:sldMasterIdLst>
  <p:notesMasterIdLst>
    <p:notesMasterId r:id="rId24"/>
  </p:notesMasterIdLst>
  <p:handoutMasterIdLst>
    <p:handoutMasterId r:id="rId25"/>
  </p:handoutMasterIdLst>
  <p:sldIdLst>
    <p:sldId id="308" r:id="rId7"/>
    <p:sldId id="302" r:id="rId8"/>
    <p:sldId id="259" r:id="rId9"/>
    <p:sldId id="2024878309" r:id="rId10"/>
    <p:sldId id="2024878310" r:id="rId11"/>
    <p:sldId id="256" r:id="rId12"/>
    <p:sldId id="2024878311" r:id="rId13"/>
    <p:sldId id="2024878312" r:id="rId14"/>
    <p:sldId id="258" r:id="rId15"/>
    <p:sldId id="2024878313" r:id="rId16"/>
    <p:sldId id="260" r:id="rId17"/>
    <p:sldId id="261" r:id="rId18"/>
    <p:sldId id="262" r:id="rId19"/>
    <p:sldId id="263" r:id="rId20"/>
    <p:sldId id="264" r:id="rId21"/>
    <p:sldId id="257" r:id="rId22"/>
    <p:sldId id="43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00FFD5-14A1-4047-9AA4-C24811CEDE9B}">
          <p14:sldIdLst>
            <p14:sldId id="308"/>
            <p14:sldId id="302"/>
            <p14:sldId id="259"/>
            <p14:sldId id="2024878309"/>
            <p14:sldId id="2024878310"/>
            <p14:sldId id="256"/>
            <p14:sldId id="2024878311"/>
            <p14:sldId id="2024878312"/>
            <p14:sldId id="258"/>
            <p14:sldId id="2024878313"/>
            <p14:sldId id="260"/>
            <p14:sldId id="261"/>
            <p14:sldId id="262"/>
            <p14:sldId id="263"/>
            <p14:sldId id="264"/>
          </p14:sldIdLst>
        </p14:section>
        <p14:section name="Guest Slides" id="{12BA105E-C586-4D5A-BD86-B1C3FC9EF104}">
          <p14:sldIdLst/>
        </p14:section>
        <p14:section name="Wrap Up" id="{9D800FED-6D39-4BA7-9F92-0191AD39F938}">
          <p14:sldIdLst>
            <p14:sldId id="257"/>
            <p14:sldId id="4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7E91"/>
    <a:srgbClr val="2098C3"/>
    <a:srgbClr val="E2772A"/>
    <a:srgbClr val="EFF3F5"/>
    <a:srgbClr val="DEE6E9"/>
    <a:srgbClr val="6DA748"/>
    <a:srgbClr val="00B3BC"/>
    <a:srgbClr val="00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692F0-6953-0E56-EEE1-92960DB96109}" v="9" dt="2025-06-11T17:50:40.205"/>
    <p1510:client id="{834529E5-1290-4D75-BE81-6A69675F0795}" v="12" dt="2025-06-10T22:55:08.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B06AC7-C27B-9027-D877-67CB087E90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C0D43D-A4A4-6990-6844-89D3176B2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CB897-2A81-6D47-B809-1B8083E423F1}" type="datetimeFigureOut">
              <a:rPr lang="en-US" smtClean="0"/>
              <a:t>6/11/2025</a:t>
            </a:fld>
            <a:endParaRPr lang="en-US"/>
          </a:p>
        </p:txBody>
      </p:sp>
      <p:sp>
        <p:nvSpPr>
          <p:cNvPr id="4" name="Footer Placeholder 3">
            <a:extLst>
              <a:ext uri="{FF2B5EF4-FFF2-40B4-BE49-F238E27FC236}">
                <a16:creationId xmlns:a16="http://schemas.microsoft.com/office/drawing/2014/main" id="{1A85B44B-B947-FC08-4E93-D081ACDD81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AE988C-4E7C-FEED-74A7-B35998064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836A-0476-854B-A7C9-E0B42625D40C}" type="slidenum">
              <a:rPr lang="en-US" smtClean="0"/>
              <a:t>‹#›</a:t>
            </a:fld>
            <a:endParaRPr lang="en-US"/>
          </a:p>
        </p:txBody>
      </p:sp>
    </p:spTree>
    <p:extLst>
      <p:ext uri="{BB962C8B-B14F-4D97-AF65-F5344CB8AC3E}">
        <p14:creationId xmlns:p14="http://schemas.microsoft.com/office/powerpoint/2010/main" val="21090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F47D9-2BB9-6741-9E74-7DC9FA31381A}"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53E6-9D44-5A45-8D43-4F94C1F85AF5}" type="slidenum">
              <a:rPr lang="en-US" smtClean="0"/>
              <a:t>‹#›</a:t>
            </a:fld>
            <a:endParaRPr lang="en-US"/>
          </a:p>
        </p:txBody>
      </p:sp>
    </p:spTree>
    <p:extLst>
      <p:ext uri="{BB962C8B-B14F-4D97-AF65-F5344CB8AC3E}">
        <p14:creationId xmlns:p14="http://schemas.microsoft.com/office/powerpoint/2010/main" val="219533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berbroadband.org/fiber-for-breakfast-series-registration-opt-in-for-2024-seas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1</a:t>
            </a:fld>
            <a:endParaRPr lang="en-US"/>
          </a:p>
        </p:txBody>
      </p:sp>
    </p:spTree>
    <p:extLst>
      <p:ext uri="{BB962C8B-B14F-4D97-AF65-F5344CB8AC3E}">
        <p14:creationId xmlns:p14="http://schemas.microsoft.com/office/powerpoint/2010/main" val="305458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a5d0b124f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a5d0b124f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a5d0b124f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a5d0b124f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a5d0b12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a5d0b12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cap="all">
                <a:effectLst/>
                <a:latin typeface="Aptos" panose="020B0004020202020204" pitchFamily="34" charset="0"/>
                <a:ea typeface="Aptos" panose="020B0004020202020204" pitchFamily="34" charset="0"/>
              </a:rPr>
              <a:t>Seed Questions: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rPr>
              <a:t>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rPr>
              <a:t>1.</a:t>
            </a:r>
          </a:p>
          <a:p>
            <a:pPr marL="0" marR="0">
              <a:spcBef>
                <a:spcPts val="0"/>
              </a:spcBef>
              <a:spcAft>
                <a:spcPts val="0"/>
              </a:spcAft>
            </a:pPr>
            <a:r>
              <a:rPr lang="en-US" sz="1800">
                <a:effectLst/>
                <a:latin typeface="Aptos" panose="020B0004020202020204" pitchFamily="34" charset="0"/>
                <a:ea typeface="Aptos" panose="020B0004020202020204" pitchFamily="34" charset="0"/>
              </a:rPr>
              <a:t> </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b="1" u="sng" cap="all">
                <a:effectLst/>
                <a:latin typeface="Aptos" panose="020B0004020202020204" pitchFamily="34" charset="0"/>
                <a:ea typeface="Aptos" panose="020B0004020202020204" pitchFamily="34" charset="0"/>
              </a:rPr>
              <a:t>Registrant questions:</a:t>
            </a: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endParaRPr lang="en-US" sz="1800">
              <a:effectLst/>
              <a:latin typeface="Calibri" panose="020F0502020204030204" pitchFamily="34" charset="0"/>
              <a:ea typeface="Aptos" panose="020B0004020202020204" pitchFamily="34" charset="0"/>
            </a:endParaRPr>
          </a:p>
          <a:p>
            <a:pPr marL="0" marR="0">
              <a:spcBef>
                <a:spcPts val="0"/>
              </a:spcBef>
              <a:spcAft>
                <a:spcPts val="0"/>
              </a:spcAft>
            </a:pPr>
            <a:r>
              <a:rPr lang="en-US" sz="1800">
                <a:effectLst/>
                <a:latin typeface="Calibri" panose="020F0502020204030204" pitchFamily="34" charset="0"/>
                <a:ea typeface="Aptos" panose="020B0004020202020204" pitchFamily="34" charset="0"/>
              </a:rPr>
              <a:t>1.</a:t>
            </a:r>
          </a:p>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7</a:t>
            </a:fld>
            <a:endParaRPr lang="en-US"/>
          </a:p>
        </p:txBody>
      </p:sp>
    </p:spTree>
    <p:extLst>
      <p:ext uri="{BB962C8B-B14F-4D97-AF65-F5344CB8AC3E}">
        <p14:creationId xmlns:p14="http://schemas.microsoft.com/office/powerpoint/2010/main" val="195316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u="sng" kern="1200">
                <a:solidFill>
                  <a:srgbClr val="000000"/>
                </a:solidFill>
                <a:effectLst/>
                <a:latin typeface="Calibri" panose="020F0502020204030204" pitchFamily="34" charset="0"/>
                <a:ea typeface="+mn-ea"/>
                <a:cs typeface="+mn-cs"/>
              </a:rPr>
              <a:t>Links for chat:</a:t>
            </a: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r>
              <a:rPr lang="en-US" sz="1800">
                <a:effectLst/>
                <a:latin typeface="Calibri" panose="020F0502020204030204" pitchFamily="34" charset="0"/>
                <a:ea typeface="Aptos" panose="020B0004020202020204" pitchFamily="34" charset="0"/>
              </a:rPr>
              <a:t>Don’t miss out on next week’s Fiber for Breakfast!</a:t>
            </a:r>
          </a:p>
          <a:p>
            <a:pPr marL="0" algn="l" rtl="0" eaLnBrk="1" latinLnBrk="0" hangingPunct="1">
              <a:spcBef>
                <a:spcPts val="0"/>
              </a:spcBef>
              <a:spcAft>
                <a:spcPts val="0"/>
              </a:spcAft>
            </a:pPr>
            <a:r>
              <a:rPr lang="en-US" sz="2800">
                <a:hlinkClick r:id="rId3"/>
              </a:rPr>
              <a:t>Fiber for Breakfast Series Registration: Opt-In for 2024 Season – Fiber Broadband Association</a:t>
            </a:r>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8</a:t>
            </a:fld>
            <a:endParaRPr lang="en-US"/>
          </a:p>
        </p:txBody>
      </p:sp>
    </p:spTree>
    <p:extLst>
      <p:ext uri="{BB962C8B-B14F-4D97-AF65-F5344CB8AC3E}">
        <p14:creationId xmlns:p14="http://schemas.microsoft.com/office/powerpoint/2010/main" val="378866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4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Links for Chat</a:t>
            </a:r>
          </a:p>
          <a:p>
            <a:endParaRPr lang="en-US" b="1" u="sng"/>
          </a:p>
          <a:p>
            <a:r>
              <a:rPr lang="en-US" b="0" u="none"/>
              <a:t>Fiber Connect 2025 – Save the date!</a:t>
            </a:r>
          </a:p>
          <a:p>
            <a:endParaRPr lang="en-US" b="1" u="sng"/>
          </a:p>
          <a:p>
            <a:r>
              <a:rPr lang="en-US"/>
              <a:t>https://fiberbroadband.org/event/fiber-connect-2025/</a:t>
            </a:r>
            <a:endParaRPr lang="en-US"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12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a5d0b124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a5d0b124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600acc0a9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600acc0a9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a5d0b124f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a5d0b124f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a5d0b124f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a5d0b124f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600acc0a9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600acc0a9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18779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1454958"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31994"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31996"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1454958"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6461526" y="3506658"/>
            <a:ext cx="5089245"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6461526" y="2451214"/>
            <a:ext cx="5089245"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420882269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21389667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78591813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5" y="1997954"/>
            <a:ext cx="10478063"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3" y="6221383"/>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55500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522130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5" y="1377108"/>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1"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7"/>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3" y="6221383"/>
            <a:ext cx="2364476" cy="480401"/>
          </a:xfrm>
          <a:prstGeom prst="rect">
            <a:avLst/>
          </a:prstGeom>
        </p:spPr>
      </p:pic>
    </p:spTree>
    <p:extLst>
      <p:ext uri="{BB962C8B-B14F-4D97-AF65-F5344CB8AC3E}">
        <p14:creationId xmlns:p14="http://schemas.microsoft.com/office/powerpoint/2010/main" val="192837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5"/>
            <a:ext cx="9034643"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9034643"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93449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38853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90" y="1922146"/>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42756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2"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6768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3"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904087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2"/>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60"/>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400" y="2598004"/>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7" y="2079627"/>
            <a:ext cx="2468563"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3" y="6221383"/>
            <a:ext cx="2364476" cy="480401"/>
          </a:xfrm>
          <a:prstGeom prst="rect">
            <a:avLst/>
          </a:prstGeom>
        </p:spPr>
      </p:pic>
    </p:spTree>
    <p:extLst>
      <p:ext uri="{BB962C8B-B14F-4D97-AF65-F5344CB8AC3E}">
        <p14:creationId xmlns:p14="http://schemas.microsoft.com/office/powerpoint/2010/main" val="21981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1" cy="1066800"/>
          </a:xfrm>
        </p:spPr>
        <p:txBody>
          <a:bodyPr/>
          <a:lstStyle>
            <a:lvl1pPr>
              <a:defRPr/>
            </a:lvl1pPr>
          </a:lstStyle>
          <a:p>
            <a:r>
              <a:rPr lang="en-US"/>
              <a:t>Guest Logo</a:t>
            </a:r>
          </a:p>
        </p:txBody>
      </p:sp>
    </p:spTree>
    <p:extLst>
      <p:ext uri="{BB962C8B-B14F-4D97-AF65-F5344CB8AC3E}">
        <p14:creationId xmlns:p14="http://schemas.microsoft.com/office/powerpoint/2010/main" val="2182456276"/>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screenshot, table&#10;&#10;Description automatically generated">
            <a:extLst>
              <a:ext uri="{FF2B5EF4-FFF2-40B4-BE49-F238E27FC236}">
                <a16:creationId xmlns:a16="http://schemas.microsoft.com/office/drawing/2014/main" id="{5A838C3C-A03A-6BAC-6A6F-0A8D13E7E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1"/>
            <a:ext cx="12192005" cy="6858001"/>
          </a:xfrm>
          <a:prstGeom prst="rect">
            <a:avLst/>
          </a:prstGeom>
          <a:solidFill>
            <a:schemeClr val="bg1"/>
          </a:solidFill>
        </p:spPr>
      </p:pic>
      <p:sp>
        <p:nvSpPr>
          <p:cNvPr id="4" name="Rectangle 3">
            <a:extLst>
              <a:ext uri="{FF2B5EF4-FFF2-40B4-BE49-F238E27FC236}">
                <a16:creationId xmlns:a16="http://schemas.microsoft.com/office/drawing/2014/main" id="{25A556FB-CE22-B178-5ECB-1C1C7650B7E7}"/>
              </a:ext>
            </a:extLst>
          </p:cNvPr>
          <p:cNvSpPr/>
          <p:nvPr userDrawn="1"/>
        </p:nvSpPr>
        <p:spPr>
          <a:xfrm>
            <a:off x="9586449" y="516786"/>
            <a:ext cx="2296160" cy="1454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009AE962-3ADF-E173-2EA2-515C2A62A09B}"/>
              </a:ext>
            </a:extLst>
          </p:cNvPr>
          <p:cNvPicPr>
            <a:picLocks noChangeAspect="1"/>
          </p:cNvPicPr>
          <p:nvPr userDrawn="1"/>
        </p:nvPicPr>
        <p:blipFill>
          <a:blip r:embed="rId3"/>
          <a:stretch>
            <a:fillRect/>
          </a:stretch>
        </p:blipFill>
        <p:spPr>
          <a:xfrm>
            <a:off x="7491470" y="719986"/>
            <a:ext cx="4081747" cy="633999"/>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378948544"/>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_2">
    <p:bg>
      <p:bgPr>
        <a:solidFill>
          <a:schemeClr val="bg1"/>
        </a:solidFill>
        <a:effectLst/>
      </p:bgPr>
    </p:bg>
    <p:spTree>
      <p:nvGrpSpPr>
        <p:cNvPr id="1" name=""/>
        <p:cNvGrpSpPr/>
        <p:nvPr/>
      </p:nvGrpSpPr>
      <p:grpSpPr>
        <a:xfrm>
          <a:off x="0" y="0"/>
          <a:ext cx="0" cy="0"/>
          <a:chOff x="0" y="0"/>
          <a:chExt cx="0" cy="0"/>
        </a:xfrm>
      </p:grpSpPr>
      <p:pic>
        <p:nvPicPr>
          <p:cNvPr id="65" name="Picture 64" descr="A picture containing graphical user interface&#10;&#10;Description automatically generated">
            <a:extLst>
              <a:ext uri="{FF2B5EF4-FFF2-40B4-BE49-F238E27FC236}">
                <a16:creationId xmlns:a16="http://schemas.microsoft.com/office/drawing/2014/main" id="{4FFCEE66-9DCB-418E-336B-8735CF490C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
            <a:ext cx="12192000" cy="6861429"/>
          </a:xfrm>
          <a:prstGeom prst="rect">
            <a:avLst/>
          </a:prstGeom>
          <a:solidFill>
            <a:schemeClr val="bg1"/>
          </a:solidFill>
        </p:spPr>
      </p:pic>
      <p:sp>
        <p:nvSpPr>
          <p:cNvPr id="5" name="Rectangle 4">
            <a:extLst>
              <a:ext uri="{FF2B5EF4-FFF2-40B4-BE49-F238E27FC236}">
                <a16:creationId xmlns:a16="http://schemas.microsoft.com/office/drawing/2014/main" id="{CD0D44A1-15E1-0C11-7E29-7F39B81C2753}"/>
              </a:ext>
            </a:extLst>
          </p:cNvPr>
          <p:cNvSpPr/>
          <p:nvPr userDrawn="1"/>
        </p:nvSpPr>
        <p:spPr>
          <a:xfrm>
            <a:off x="9586449" y="516786"/>
            <a:ext cx="2296160" cy="1454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73CAE94D-DE15-C840-5826-4016B3F38AF0}"/>
              </a:ext>
            </a:extLst>
          </p:cNvPr>
          <p:cNvPicPr>
            <a:picLocks noChangeAspect="1"/>
          </p:cNvPicPr>
          <p:nvPr userDrawn="1"/>
        </p:nvPicPr>
        <p:blipFill>
          <a:blip r:embed="rId3"/>
          <a:stretch>
            <a:fillRect/>
          </a:stretch>
        </p:blipFill>
        <p:spPr>
          <a:xfrm>
            <a:off x="7491470" y="719986"/>
            <a:ext cx="4081747" cy="633999"/>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486665707"/>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_3">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001AD79-D13D-B886-B726-050F76B582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4" name="Rectangle 3">
            <a:extLst>
              <a:ext uri="{FF2B5EF4-FFF2-40B4-BE49-F238E27FC236}">
                <a16:creationId xmlns:a16="http://schemas.microsoft.com/office/drawing/2014/main" id="{86CAF8A6-E24B-05F1-6B0B-0CD6202DCF69}"/>
              </a:ext>
            </a:extLst>
          </p:cNvPr>
          <p:cNvSpPr/>
          <p:nvPr userDrawn="1"/>
        </p:nvSpPr>
        <p:spPr>
          <a:xfrm>
            <a:off x="9586449" y="516786"/>
            <a:ext cx="2296160" cy="1291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6B4E7D0A-FB86-9B4E-F68E-07AD4D77F75F}"/>
              </a:ext>
            </a:extLst>
          </p:cNvPr>
          <p:cNvPicPr>
            <a:picLocks noChangeAspect="1"/>
          </p:cNvPicPr>
          <p:nvPr userDrawn="1"/>
        </p:nvPicPr>
        <p:blipFill>
          <a:blip r:embed="rId3"/>
          <a:stretch>
            <a:fillRect/>
          </a:stretch>
        </p:blipFill>
        <p:spPr>
          <a:xfrm>
            <a:off x="7491470" y="719986"/>
            <a:ext cx="4081747" cy="633999"/>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2467156690"/>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C31F3ACD-9498-2E7F-AF4E-D86BB4EBB3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1"/>
          </a:xfrm>
          <a:prstGeom prst="rect">
            <a:avLst/>
          </a:prstGeom>
        </p:spPr>
      </p:pic>
      <p:sp>
        <p:nvSpPr>
          <p:cNvPr id="18" name="Graphic 16">
            <a:extLst>
              <a:ext uri="{FF2B5EF4-FFF2-40B4-BE49-F238E27FC236}">
                <a16:creationId xmlns:a16="http://schemas.microsoft.com/office/drawing/2014/main" id="{D97D8594-6EFC-CF50-4534-BAFDFB6C24C4}"/>
              </a:ext>
            </a:extLst>
          </p:cNvPr>
          <p:cNvSpPr/>
          <p:nvPr/>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11" name="Slide Number Placeholder 10">
            <a:extLst>
              <a:ext uri="{FF2B5EF4-FFF2-40B4-BE49-F238E27FC236}">
                <a16:creationId xmlns:a16="http://schemas.microsoft.com/office/drawing/2014/main" id="{60446497-88E7-9B40-AC55-902A73C3EAD6}"/>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2A4BAAC7-B797-AD38-5AD4-AE5FEF8DB0BF}"/>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16101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F3BFF22-2A6B-F9E0-8F94-6FD5929A6A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6" b="529"/>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8" name="Graphic 16">
            <a:extLst>
              <a:ext uri="{FF2B5EF4-FFF2-40B4-BE49-F238E27FC236}">
                <a16:creationId xmlns:a16="http://schemas.microsoft.com/office/drawing/2014/main" id="{2E6A4F05-67DD-4FC8-1A53-74F01B6D13CF}"/>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9" name="Slide Number Placeholder 10">
            <a:extLst>
              <a:ext uri="{FF2B5EF4-FFF2-40B4-BE49-F238E27FC236}">
                <a16:creationId xmlns:a16="http://schemas.microsoft.com/office/drawing/2014/main" id="{25F02DDE-2DC2-F180-628B-C58C2C6B045E}"/>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3E7FECA7-93E9-7E84-E6A0-BD1AFE1684F3}"/>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268839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spTree>
    <p:extLst>
      <p:ext uri="{BB962C8B-B14F-4D97-AF65-F5344CB8AC3E}">
        <p14:creationId xmlns:p14="http://schemas.microsoft.com/office/powerpoint/2010/main" val="91087119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1563911"/>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4488476"/>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858524"/>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1566044"/>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4275497"/>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3220051"/>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sp>
        <p:nvSpPr>
          <p:cNvPr id="4" name="Title 1">
            <a:extLst>
              <a:ext uri="{FF2B5EF4-FFF2-40B4-BE49-F238E27FC236}">
                <a16:creationId xmlns:a16="http://schemas.microsoft.com/office/drawing/2014/main" id="{09F39055-266F-2734-1DEC-66E9EF653698}"/>
              </a:ext>
            </a:extLst>
          </p:cNvPr>
          <p:cNvSpPr txBox="1">
            <a:spLocks/>
          </p:cNvSpPr>
          <p:nvPr userDrawn="1"/>
        </p:nvSpPr>
        <p:spPr>
          <a:xfrm>
            <a:off x="856969" y="271950"/>
            <a:ext cx="104780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kern="1200">
                <a:solidFill>
                  <a:schemeClr val="accent2"/>
                </a:solidFill>
                <a:latin typeface="Calibri" panose="020F0502020204030204" pitchFamily="34" charset="0"/>
                <a:ea typeface="+mj-ea"/>
                <a:cs typeface="Calibri" panose="020F0502020204030204" pitchFamily="34" charset="0"/>
              </a:defRPr>
            </a:lvl1pPr>
          </a:lstStyle>
          <a:p>
            <a:endParaRPr lang="en-US">
              <a:solidFill>
                <a:schemeClr val="bg1"/>
              </a:solidFill>
            </a:endParaRPr>
          </a:p>
        </p:txBody>
      </p:sp>
    </p:spTree>
    <p:extLst>
      <p:ext uri="{BB962C8B-B14F-4D97-AF65-F5344CB8AC3E}">
        <p14:creationId xmlns:p14="http://schemas.microsoft.com/office/powerpoint/2010/main" val="29658224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21780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34081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23049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21758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4779912"/>
            <a:ext cx="5153038"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4322525"/>
            <a:ext cx="5153038"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21780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34081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23049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21758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20769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4779912"/>
            <a:ext cx="5153038"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4322525"/>
            <a:ext cx="5153038"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Tree>
    <p:extLst>
      <p:ext uri="{BB962C8B-B14F-4D97-AF65-F5344CB8AC3E}">
        <p14:creationId xmlns:p14="http://schemas.microsoft.com/office/powerpoint/2010/main" val="204662343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2"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4061144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9764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32065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21033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9742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45783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41209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9764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32065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21033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9742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8753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45783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41209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8753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9764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32065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21033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9742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45783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41209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Tree>
    <p:extLst>
      <p:ext uri="{BB962C8B-B14F-4D97-AF65-F5344CB8AC3E}">
        <p14:creationId xmlns:p14="http://schemas.microsoft.com/office/powerpoint/2010/main" val="117145640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25751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31087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9325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25751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47685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43112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47798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43225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47798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43225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25751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31087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9325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25751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47685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43122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25751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31087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9325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25751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25751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31087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9325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2575181"/>
            <a:ext cx="1599892" cy="1600200"/>
          </a:xfrm>
          <a:prstGeom prst="ellipse">
            <a:avLst/>
          </a:prstGeom>
          <a:noFill/>
        </p:spPr>
        <p:txBody>
          <a:bodyPr wrap="square">
            <a:noAutofit/>
          </a:bodyPr>
          <a:lstStyle>
            <a:lvl1pPr algn="ctr">
              <a:defRPr sz="1600"/>
            </a:lvl1pPr>
          </a:lstStyle>
          <a:p>
            <a:endParaRPr lang="en-US"/>
          </a:p>
        </p:txBody>
      </p:sp>
    </p:spTree>
    <p:extLst>
      <p:ext uri="{BB962C8B-B14F-4D97-AF65-F5344CB8AC3E}">
        <p14:creationId xmlns:p14="http://schemas.microsoft.com/office/powerpoint/2010/main" val="10335123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6">
            <a:extLst>
              <a:ext uri="{FF2B5EF4-FFF2-40B4-BE49-F238E27FC236}">
                <a16:creationId xmlns:a16="http://schemas.microsoft.com/office/drawing/2014/main" id="{D954A0EC-D1C5-2D52-8981-6827196636B9}"/>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21522" y="33903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 name="Slide Number Placeholder 10">
            <a:extLst>
              <a:ext uri="{FF2B5EF4-FFF2-40B4-BE49-F238E27FC236}">
                <a16:creationId xmlns:a16="http://schemas.microsoft.com/office/drawing/2014/main" id="{6AE7C601-A68E-BCEC-3F57-A1BE4179FC6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Picture 9" descr="A picture containing text&#10;&#10;Description automatically generated">
            <a:extLst>
              <a:ext uri="{FF2B5EF4-FFF2-40B4-BE49-F238E27FC236}">
                <a16:creationId xmlns:a16="http://schemas.microsoft.com/office/drawing/2014/main" id="{83FF5338-984A-288F-57C1-249C42D05BD7}"/>
              </a:ext>
            </a:extLst>
          </p:cNvPr>
          <p:cNvPicPr>
            <a:picLocks noChangeAspect="1"/>
          </p:cNvPicPr>
          <p:nvPr userDrawn="1"/>
        </p:nvPicPr>
        <p:blipFill>
          <a:blip r:embed="rId2"/>
          <a:stretch>
            <a:fillRect/>
          </a:stretch>
        </p:blipFill>
        <p:spPr>
          <a:xfrm>
            <a:off x="7911071" y="6210672"/>
            <a:ext cx="3111515" cy="483297"/>
          </a:xfrm>
          <a:prstGeom prst="rect">
            <a:avLst/>
          </a:prstGeom>
        </p:spPr>
      </p:pic>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21522" y="30292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391658" y="53566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391658" y="49955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33903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30292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962820" y="33903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962820" y="30292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1915688" y="53566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1915689" y="49955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12941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8276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33791" y="16514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12941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830501" y="12941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158769" y="18276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8769" y="16514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830121" y="12941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741387" y="12941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10069655" y="18276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69655" y="16514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741007" y="12941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071422" y="32559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399690" y="37895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99690" y="36133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071042" y="32559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550489" y="32559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878757" y="37895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78757" y="36133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550109" y="3255970"/>
            <a:ext cx="1599892" cy="1600200"/>
          </a:xfrm>
          <a:prstGeom prst="ellipse">
            <a:avLst/>
          </a:prstGeom>
          <a:noFill/>
        </p:spPr>
        <p:txBody>
          <a:bodyPr wrap="square">
            <a:noAutofit/>
          </a:bodyPr>
          <a:lstStyle>
            <a:lvl1pPr algn="ctr">
              <a:defRPr sz="1600"/>
            </a:lvl1pPr>
          </a:lstStyle>
          <a:p>
            <a:endParaRPr lang="en-US"/>
          </a:p>
        </p:txBody>
      </p:sp>
    </p:spTree>
    <p:extLst>
      <p:ext uri="{BB962C8B-B14F-4D97-AF65-F5344CB8AC3E}">
        <p14:creationId xmlns:p14="http://schemas.microsoft.com/office/powerpoint/2010/main" val="138554981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6ADDFC-60F8-9D3E-1438-BCF585B039CD}"/>
              </a:ext>
            </a:extLst>
          </p:cNvPr>
          <p:cNvSpPr/>
          <p:nvPr userDrawn="1"/>
        </p:nvSpPr>
        <p:spPr>
          <a:xfrm>
            <a:off x="9144000" y="6149491"/>
            <a:ext cx="2041492" cy="606909"/>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5" name="Slide Number Placeholder 10">
            <a:extLst>
              <a:ext uri="{FF2B5EF4-FFF2-40B4-BE49-F238E27FC236}">
                <a16:creationId xmlns:a16="http://schemas.microsoft.com/office/drawing/2014/main" id="{334FBE85-A73C-1FF8-ACF3-0161BB5B7D7B}"/>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7" name="Picture 6" descr="A picture containing text&#10;&#10;Description automatically generated">
            <a:extLst>
              <a:ext uri="{FF2B5EF4-FFF2-40B4-BE49-F238E27FC236}">
                <a16:creationId xmlns:a16="http://schemas.microsoft.com/office/drawing/2014/main" id="{D1DBCAEE-40C6-2C60-C042-9C9A4A1B4B22}"/>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120676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6ADDFC-60F8-9D3E-1438-BCF585B039CD}"/>
              </a:ext>
            </a:extLst>
          </p:cNvPr>
          <p:cNvSpPr/>
          <p:nvPr userDrawn="1"/>
        </p:nvSpPr>
        <p:spPr>
          <a:xfrm>
            <a:off x="9144000" y="6149491"/>
            <a:ext cx="2041492" cy="606909"/>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5" name="Slide Number Placeholder 10">
            <a:extLst>
              <a:ext uri="{FF2B5EF4-FFF2-40B4-BE49-F238E27FC236}">
                <a16:creationId xmlns:a16="http://schemas.microsoft.com/office/drawing/2014/main" id="{334FBE85-A73C-1FF8-ACF3-0161BB5B7D7B}"/>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7" name="Picture 6" descr="A picture containing text&#10;&#10;Description automatically generated">
            <a:extLst>
              <a:ext uri="{FF2B5EF4-FFF2-40B4-BE49-F238E27FC236}">
                <a16:creationId xmlns:a16="http://schemas.microsoft.com/office/drawing/2014/main" id="{D1DBCAEE-40C6-2C60-C042-9C9A4A1B4B22}"/>
              </a:ext>
            </a:extLst>
          </p:cNvPr>
          <p:cNvPicPr>
            <a:picLocks noChangeAspect="1"/>
          </p:cNvPicPr>
          <p:nvPr userDrawn="1"/>
        </p:nvPicPr>
        <p:blipFill>
          <a:blip r:embed="rId3"/>
          <a:stretch>
            <a:fillRect/>
          </a:stretch>
        </p:blipFill>
        <p:spPr>
          <a:xfrm>
            <a:off x="7911071" y="6210672"/>
            <a:ext cx="3111515" cy="483297"/>
          </a:xfrm>
          <a:prstGeom prst="rect">
            <a:avLst/>
          </a:prstGeom>
        </p:spPr>
      </p:pic>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Tree>
    <p:extLst>
      <p:ext uri="{BB962C8B-B14F-4D97-AF65-F5344CB8AC3E}">
        <p14:creationId xmlns:p14="http://schemas.microsoft.com/office/powerpoint/2010/main" val="1463256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2"/>
          <a:stretch>
            <a:fillRect/>
          </a:stretch>
        </p:blipFill>
        <p:spPr>
          <a:xfrm>
            <a:off x="5400713" y="3145162"/>
            <a:ext cx="698850" cy="848604"/>
          </a:xfrm>
          <a:prstGeom prst="rect">
            <a:avLst/>
          </a:prstGeom>
        </p:spPr>
      </p:pic>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6ADDFC-60F8-9D3E-1438-BCF585B039CD}"/>
              </a:ext>
            </a:extLst>
          </p:cNvPr>
          <p:cNvSpPr/>
          <p:nvPr userDrawn="1"/>
        </p:nvSpPr>
        <p:spPr>
          <a:xfrm>
            <a:off x="9144000" y="6149491"/>
            <a:ext cx="2041492" cy="606909"/>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5" name="Slide Number Placeholder 10">
            <a:extLst>
              <a:ext uri="{FF2B5EF4-FFF2-40B4-BE49-F238E27FC236}">
                <a16:creationId xmlns:a16="http://schemas.microsoft.com/office/drawing/2014/main" id="{334FBE85-A73C-1FF8-ACF3-0161BB5B7D7B}"/>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7" name="Picture 6" descr="A picture containing text&#10;&#10;Description automatically generated">
            <a:extLst>
              <a:ext uri="{FF2B5EF4-FFF2-40B4-BE49-F238E27FC236}">
                <a16:creationId xmlns:a16="http://schemas.microsoft.com/office/drawing/2014/main" id="{D1DBCAEE-40C6-2C60-C042-9C9A4A1B4B22}"/>
              </a:ext>
            </a:extLst>
          </p:cNvPr>
          <p:cNvPicPr>
            <a:picLocks noChangeAspect="1"/>
          </p:cNvPicPr>
          <p:nvPr userDrawn="1"/>
        </p:nvPicPr>
        <p:blipFill>
          <a:blip r:embed="rId4"/>
          <a:stretch>
            <a:fillRect/>
          </a:stretch>
        </p:blipFill>
        <p:spPr>
          <a:xfrm>
            <a:off x="7911071" y="6210672"/>
            <a:ext cx="3111515" cy="483297"/>
          </a:xfrm>
          <a:prstGeom prst="rect">
            <a:avLst/>
          </a:prstGeom>
        </p:spPr>
      </p:pic>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spTree>
    <p:extLst>
      <p:ext uri="{BB962C8B-B14F-4D97-AF65-F5344CB8AC3E}">
        <p14:creationId xmlns:p14="http://schemas.microsoft.com/office/powerpoint/2010/main" val="3263896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sp>
        <p:nvSpPr>
          <p:cNvPr id="4" name="Slide Number Placeholder 10">
            <a:extLst>
              <a:ext uri="{FF2B5EF4-FFF2-40B4-BE49-F238E27FC236}">
                <a16:creationId xmlns:a16="http://schemas.microsoft.com/office/drawing/2014/main" id="{99D6E7DA-4A5C-97EE-4765-A99E7A291D78}"/>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sp>
        <p:nvSpPr>
          <p:cNvPr id="5" name="Rectangle 4">
            <a:extLst>
              <a:ext uri="{FF2B5EF4-FFF2-40B4-BE49-F238E27FC236}">
                <a16:creationId xmlns:a16="http://schemas.microsoft.com/office/drawing/2014/main" id="{26A9A928-53CC-5D39-6980-7FECCA9386DF}"/>
              </a:ext>
            </a:extLst>
          </p:cNvPr>
          <p:cNvSpPr/>
          <p:nvPr userDrawn="1"/>
        </p:nvSpPr>
        <p:spPr>
          <a:xfrm>
            <a:off x="9144000" y="6149491"/>
            <a:ext cx="2041492" cy="606909"/>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886F7AE0-2E4D-90F7-5E1D-C32792DAB9E8}"/>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2661938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DC6DC6AE-55E8-9B59-0667-6A28AA1AFA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sp>
        <p:nvSpPr>
          <p:cNvPr id="4" name="Graphic 16">
            <a:extLst>
              <a:ext uri="{FF2B5EF4-FFF2-40B4-BE49-F238E27FC236}">
                <a16:creationId xmlns:a16="http://schemas.microsoft.com/office/drawing/2014/main" id="{2A8D6E9A-192E-AFC1-1F42-59987F1D4D43}"/>
              </a:ext>
            </a:extLst>
          </p:cNvPr>
          <p:cNvSpPr/>
          <p:nvPr userDrawn="1"/>
        </p:nvSpPr>
        <p:spPr>
          <a:xfrm>
            <a:off x="11293263" y="5871088"/>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5" name="Slide Number Placeholder 10">
            <a:extLst>
              <a:ext uri="{FF2B5EF4-FFF2-40B4-BE49-F238E27FC236}">
                <a16:creationId xmlns:a16="http://schemas.microsoft.com/office/drawing/2014/main" id="{8315AC48-79F4-6466-A457-40FCD22F9657}"/>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663D786A-3A08-6510-BA11-4C6A0FD8A766}"/>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1891353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6" name="Graphic 16">
            <a:extLst>
              <a:ext uri="{FF2B5EF4-FFF2-40B4-BE49-F238E27FC236}">
                <a16:creationId xmlns:a16="http://schemas.microsoft.com/office/drawing/2014/main" id="{71DC9437-39E5-B46E-5ACB-91444C318194}"/>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sp>
        <p:nvSpPr>
          <p:cNvPr id="9" name="Slide Number Placeholder 10">
            <a:extLst>
              <a:ext uri="{FF2B5EF4-FFF2-40B4-BE49-F238E27FC236}">
                <a16:creationId xmlns:a16="http://schemas.microsoft.com/office/drawing/2014/main" id="{32431595-1F45-B53B-1338-2E4FC4D2CD7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9D3AE715-A76E-026D-CE25-2CB4BEEBD9E9}"/>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3984539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07C4823-63AD-CC1A-E49E-3EAD46D243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3" b="780"/>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sp>
        <p:nvSpPr>
          <p:cNvPr id="5" name="Graphic 16">
            <a:extLst>
              <a:ext uri="{FF2B5EF4-FFF2-40B4-BE49-F238E27FC236}">
                <a16:creationId xmlns:a16="http://schemas.microsoft.com/office/drawing/2014/main" id="{67C8EFA7-1130-A2D3-D52F-7AD3748C2790}"/>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6" name="Slide Number Placeholder 10">
            <a:extLst>
              <a:ext uri="{FF2B5EF4-FFF2-40B4-BE49-F238E27FC236}">
                <a16:creationId xmlns:a16="http://schemas.microsoft.com/office/drawing/2014/main" id="{1207FAF4-E278-8BA3-6F4E-F896CE5B6F5A}"/>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B8F7C862-91BB-C72B-AEE6-E21B5756C971}"/>
              </a:ext>
            </a:extLst>
          </p:cNvPr>
          <p:cNvPicPr>
            <a:picLocks noChangeAspect="1"/>
          </p:cNvPicPr>
          <p:nvPr userDrawn="1"/>
        </p:nvPicPr>
        <p:blipFill>
          <a:blip r:embed="rId3"/>
          <a:stretch>
            <a:fillRect/>
          </a:stretch>
        </p:blipFill>
        <p:spPr>
          <a:xfrm>
            <a:off x="7911071" y="6210672"/>
            <a:ext cx="3111515" cy="483297"/>
          </a:xfrm>
          <a:prstGeom prst="rect">
            <a:avLst/>
          </a:prstGeom>
        </p:spPr>
      </p:pic>
    </p:spTree>
    <p:extLst>
      <p:ext uri="{BB962C8B-B14F-4D97-AF65-F5344CB8AC3E}">
        <p14:creationId xmlns:p14="http://schemas.microsoft.com/office/powerpoint/2010/main" val="71406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0"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7" y="4029364"/>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9" y="742117"/>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5"/>
            <a:ext cx="5131811"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2" y="3506660"/>
            <a:ext cx="6621611"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4"/>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49981844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45F141-CEAA-1522-546C-2ECF056615FF}"/>
              </a:ext>
            </a:extLst>
          </p:cNvPr>
          <p:cNvSpPr/>
          <p:nvPr userDrawn="1"/>
        </p:nvSpPr>
        <p:spPr>
          <a:xfrm>
            <a:off x="0" y="6073166"/>
            <a:ext cx="12192000" cy="800876"/>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6">
            <a:extLst>
              <a:ext uri="{FF2B5EF4-FFF2-40B4-BE49-F238E27FC236}">
                <a16:creationId xmlns:a16="http://schemas.microsoft.com/office/drawing/2014/main" id="{06FDB81B-1CEA-3905-01DB-A44B58D0F274}"/>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4"/>
          </a:solidFill>
          <a:ln w="12611" cap="flat">
            <a:noFill/>
            <a:prstDash val="solid"/>
            <a:miter/>
          </a:ln>
        </p:spPr>
        <p:txBody>
          <a:bodyPr rtlCol="0" anchor="ctr"/>
          <a:lstStyle/>
          <a:p>
            <a:endParaRPr lang="en-US"/>
          </a:p>
        </p:txBody>
      </p:sp>
      <p:sp>
        <p:nvSpPr>
          <p:cNvPr id="7" name="Slide Number Placeholder 10">
            <a:extLst>
              <a:ext uri="{FF2B5EF4-FFF2-40B4-BE49-F238E27FC236}">
                <a16:creationId xmlns:a16="http://schemas.microsoft.com/office/drawing/2014/main" id="{F3143B0D-40B6-07FC-D895-92DB73D7FE49}"/>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8" name="Picture 7" descr="A picture containing text&#10;&#10;Description automatically generated">
            <a:extLst>
              <a:ext uri="{FF2B5EF4-FFF2-40B4-BE49-F238E27FC236}">
                <a16:creationId xmlns:a16="http://schemas.microsoft.com/office/drawing/2014/main" id="{EC28E444-113B-5DE3-DB11-83F15F3073F7}"/>
              </a:ext>
            </a:extLst>
          </p:cNvPr>
          <p:cNvPicPr>
            <a:picLocks noChangeAspect="1"/>
          </p:cNvPicPr>
          <p:nvPr userDrawn="1"/>
        </p:nvPicPr>
        <p:blipFill>
          <a:blip r:embed="rId2"/>
          <a:stretch>
            <a:fillRect/>
          </a:stretch>
        </p:blipFill>
        <p:spPr>
          <a:xfrm>
            <a:off x="7911071" y="6210672"/>
            <a:ext cx="3111515" cy="483297"/>
          </a:xfrm>
          <a:prstGeom prst="rect">
            <a:avLst/>
          </a:prstGeom>
        </p:spPr>
      </p:pic>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spTree>
    <p:extLst>
      <p:ext uri="{BB962C8B-B14F-4D97-AF65-F5344CB8AC3E}">
        <p14:creationId xmlns:p14="http://schemas.microsoft.com/office/powerpoint/2010/main" val="333446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26432-E4D9-34F9-C0BC-22BC5CD11E8A}"/>
              </a:ext>
            </a:extLst>
          </p:cNvPr>
          <p:cNvSpPr>
            <a:spLocks noGrp="1"/>
          </p:cNvSpPr>
          <p:nvPr>
            <p:ph type="sldNum" sz="quarter" idx="10"/>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649690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02517C84-FA71-3844-A689-E52217ACFA6A}"/>
              </a:ext>
            </a:extLst>
          </p:cNvPr>
          <p:cNvSpPr>
            <a:spLocks noGrp="1"/>
          </p:cNvSpPr>
          <p:nvPr>
            <p:ph type="ftr" sz="quarter" idx="10"/>
          </p:nvPr>
        </p:nvSpPr>
        <p:spPr>
          <a:xfrm>
            <a:off x="7424436" y="6311240"/>
            <a:ext cx="4114800" cy="365125"/>
          </a:xfrm>
        </p:spPr>
        <p:txBody>
          <a:bodyPr/>
          <a:lstStyle/>
          <a:p>
            <a:r>
              <a:rPr lang="en-US"/>
              <a:t>© Fiber Broadband Association</a:t>
            </a:r>
          </a:p>
        </p:txBody>
      </p:sp>
      <p:sp>
        <p:nvSpPr>
          <p:cNvPr id="10" name="Slide Number Placeholder 9">
            <a:extLst>
              <a:ext uri="{FF2B5EF4-FFF2-40B4-BE49-F238E27FC236}">
                <a16:creationId xmlns:a16="http://schemas.microsoft.com/office/drawing/2014/main" id="{E20FD5E5-D3C2-D744-84E3-B54CE2F41BAC}"/>
              </a:ext>
            </a:extLst>
          </p:cNvPr>
          <p:cNvSpPr>
            <a:spLocks noGrp="1"/>
          </p:cNvSpPr>
          <p:nvPr>
            <p:ph type="sldNum" sz="quarter" idx="11"/>
          </p:nvPr>
        </p:nvSpPr>
        <p:spPr>
          <a:xfrm>
            <a:off x="11539236" y="6299464"/>
            <a:ext cx="447608" cy="376901"/>
          </a:xfrm>
        </p:spPr>
        <p:txBody>
          <a:bodyPr/>
          <a:lstStyle/>
          <a:p>
            <a:fld id="{8AB09259-28F4-462A-96C0-4E312C4A3C54}" type="slidenum">
              <a:rPr lang="en-US" smtClean="0"/>
              <a:pPr/>
              <a:t>‹#›</a:t>
            </a:fld>
            <a:endParaRPr lang="en-US"/>
          </a:p>
        </p:txBody>
      </p:sp>
    </p:spTree>
    <p:extLst>
      <p:ext uri="{BB962C8B-B14F-4D97-AF65-F5344CB8AC3E}">
        <p14:creationId xmlns:p14="http://schemas.microsoft.com/office/powerpoint/2010/main" val="2134807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7C24-E013-49C6-8808-97628EBC2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53761-B75D-47A1-B9EF-222221DB00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EF585-D4B9-4FBA-AAC1-B2C6007EBE70}"/>
              </a:ext>
            </a:extLst>
          </p:cNvPr>
          <p:cNvSpPr>
            <a:spLocks noGrp="1"/>
          </p:cNvSpPr>
          <p:nvPr>
            <p:ph type="dt" sz="half" idx="10"/>
          </p:nvPr>
        </p:nvSpPr>
        <p:spPr/>
        <p:txBody>
          <a:bodyPr/>
          <a:lstStyle/>
          <a:p>
            <a:fld id="{D8B43FC1-3CCC-4DB1-9D3C-96B197F69731}" type="datetime1">
              <a:rPr lang="en-US" smtClean="0">
                <a:solidFill>
                  <a:prstClr val="black">
                    <a:tint val="75000"/>
                  </a:prstClr>
                </a:solidFill>
              </a:rPr>
              <a:t>6/11/2025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5B12A-38EA-4295-8409-F6AFF97E52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FEFF64-7B42-4081-9ECA-15135061A6DE}"/>
              </a:ext>
            </a:extLst>
          </p:cNvPr>
          <p:cNvSpPr>
            <a:spLocks noGrp="1"/>
          </p:cNvSpPr>
          <p:nvPr>
            <p:ph type="sldNum" sz="quarter" idx="12"/>
          </p:nvPr>
        </p:nvSpPr>
        <p:spPr/>
        <p:txBody>
          <a:bodyPr/>
          <a:lstStyle/>
          <a:p>
            <a:fld id="{5ABFFB3D-6698-4431-97F7-0D1C6A854DD3}"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DA3102B3-6B2C-44FF-8725-65D3E3539B31}"/>
              </a:ext>
            </a:extLst>
          </p:cNvPr>
          <p:cNvCxnSpPr/>
          <p:nvPr userDrawn="1"/>
        </p:nvCxnSpPr>
        <p:spPr>
          <a:xfrm>
            <a:off x="533400" y="6148388"/>
            <a:ext cx="11115675"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generated with very high confidence">
            <a:extLst>
              <a:ext uri="{FF2B5EF4-FFF2-40B4-BE49-F238E27FC236}">
                <a16:creationId xmlns:a16="http://schemas.microsoft.com/office/drawing/2014/main" id="{E22F3138-8937-4D71-BC8F-A42E82EBA0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80" y="6410748"/>
            <a:ext cx="1066720" cy="310727"/>
          </a:xfrm>
          <a:prstGeom prst="rect">
            <a:avLst/>
          </a:prstGeom>
        </p:spPr>
      </p:pic>
      <p:sp>
        <p:nvSpPr>
          <p:cNvPr id="10" name="AutoShape 2" descr="Image result for Fiber broadband Association">
            <a:extLst>
              <a:ext uri="{FF2B5EF4-FFF2-40B4-BE49-F238E27FC236}">
                <a16:creationId xmlns:a16="http://schemas.microsoft.com/office/drawing/2014/main" id="{6CD79A83-EAC6-492C-8C33-4F427AF4BC9F}"/>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2" name="Picture 11" descr="Logo&#10;&#10;Description automatically generated">
            <a:extLst>
              <a:ext uri="{FF2B5EF4-FFF2-40B4-BE49-F238E27FC236}">
                <a16:creationId xmlns:a16="http://schemas.microsoft.com/office/drawing/2014/main" id="{31EC5785-E1F4-48A2-9395-A295CC14C3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461" y="6212288"/>
            <a:ext cx="2451339" cy="561174"/>
          </a:xfrm>
          <a:prstGeom prst="rect">
            <a:avLst/>
          </a:prstGeom>
        </p:spPr>
      </p:pic>
      <p:sp>
        <p:nvSpPr>
          <p:cNvPr id="7" name="TextBox 6">
            <a:extLst>
              <a:ext uri="{FF2B5EF4-FFF2-40B4-BE49-F238E27FC236}">
                <a16:creationId xmlns:a16="http://schemas.microsoft.com/office/drawing/2014/main" id="{6020DDA1-8D66-4E66-BFE2-EFEC85679644}"/>
              </a:ext>
            </a:extLst>
          </p:cNvPr>
          <p:cNvSpPr txBox="1"/>
          <p:nvPr userDrawn="1"/>
        </p:nvSpPr>
        <p:spPr>
          <a:xfrm>
            <a:off x="8458280" y="6378275"/>
            <a:ext cx="1053494" cy="307777"/>
          </a:xfrm>
          <a:prstGeom prst="rect">
            <a:avLst/>
          </a:prstGeom>
          <a:noFill/>
        </p:spPr>
        <p:txBody>
          <a:bodyPr wrap="none" rtlCol="0">
            <a:spAutoFit/>
          </a:bodyPr>
          <a:lstStyle/>
          <a:p>
            <a:r>
              <a:rPr lang="en-US" sz="1400">
                <a:solidFill>
                  <a:schemeClr val="bg1">
                    <a:lumMod val="50000"/>
                  </a:schemeClr>
                </a:solidFill>
              </a:rPr>
              <a:t>12/01/2023</a:t>
            </a:r>
          </a:p>
        </p:txBody>
      </p:sp>
    </p:spTree>
    <p:extLst>
      <p:ext uri="{BB962C8B-B14F-4D97-AF65-F5344CB8AC3E}">
        <p14:creationId xmlns:p14="http://schemas.microsoft.com/office/powerpoint/2010/main" val="3532096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with Footer + Logo">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02517C84-FA71-3844-A689-E52217ACFA6A}"/>
              </a:ext>
            </a:extLst>
          </p:cNvPr>
          <p:cNvSpPr>
            <a:spLocks noGrp="1"/>
          </p:cNvSpPr>
          <p:nvPr>
            <p:ph type="ftr" sz="quarter" idx="10"/>
          </p:nvPr>
        </p:nvSpPr>
        <p:spPr/>
        <p:txBody>
          <a:bodyPr/>
          <a:lstStyle/>
          <a:p>
            <a:r>
              <a:rPr lang="en-US"/>
              <a:t>© Fiber Broadband Association</a:t>
            </a:r>
          </a:p>
        </p:txBody>
      </p:sp>
      <p:sp>
        <p:nvSpPr>
          <p:cNvPr id="10" name="Slide Number Placeholder 9">
            <a:extLst>
              <a:ext uri="{FF2B5EF4-FFF2-40B4-BE49-F238E27FC236}">
                <a16:creationId xmlns:a16="http://schemas.microsoft.com/office/drawing/2014/main" id="{E20FD5E5-D3C2-D744-84E3-B54CE2F41BAC}"/>
              </a:ext>
            </a:extLst>
          </p:cNvPr>
          <p:cNvSpPr>
            <a:spLocks noGrp="1"/>
          </p:cNvSpPr>
          <p:nvPr>
            <p:ph type="sldNum" sz="quarter" idx="11"/>
          </p:nvPr>
        </p:nvSpPr>
        <p:spPr/>
        <p:txBody>
          <a:bodyPr/>
          <a:lstStyle/>
          <a:p>
            <a:fld id="{8AB09259-28F4-462A-96C0-4E312C4A3C54}" type="slidenum">
              <a:rPr lang="en-US" smtClean="0"/>
              <a:pPr/>
              <a:t>‹#›</a:t>
            </a:fld>
            <a:endParaRPr lang="en-US"/>
          </a:p>
        </p:txBody>
      </p:sp>
      <p:pic>
        <p:nvPicPr>
          <p:cNvPr id="12" name="Picture 11" descr="Icon&#10;&#10;Description automatically generated">
            <a:extLst>
              <a:ext uri="{FF2B5EF4-FFF2-40B4-BE49-F238E27FC236}">
                <a16:creationId xmlns:a16="http://schemas.microsoft.com/office/drawing/2014/main" id="{B8776392-3A5D-3D43-A58C-B5D2B7BD81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9" y="5606679"/>
            <a:ext cx="786741" cy="764888"/>
          </a:xfrm>
          <a:prstGeom prst="rect">
            <a:avLst/>
          </a:prstGeom>
        </p:spPr>
      </p:pic>
    </p:spTree>
    <p:extLst>
      <p:ext uri="{BB962C8B-B14F-4D97-AF65-F5344CB8AC3E}">
        <p14:creationId xmlns:p14="http://schemas.microsoft.com/office/powerpoint/2010/main" val="2827240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Full-width with Underli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49B93-D1D1-3F44-B33E-2C64F62B676F}"/>
              </a:ext>
            </a:extLst>
          </p:cNvPr>
          <p:cNvSpPr/>
          <p:nvPr userDrawn="1"/>
        </p:nvSpPr>
        <p:spPr>
          <a:xfrm>
            <a:off x="0" y="0"/>
            <a:ext cx="12192000" cy="1045216"/>
          </a:xfrm>
          <a:prstGeom prst="rect">
            <a:avLst/>
          </a:prstGeom>
          <a:gradFill flip="none" rotWithShape="1">
            <a:gsLst>
              <a:gs pos="0">
                <a:schemeClr val="accent3"/>
              </a:gs>
              <a:gs pos="100000">
                <a:schemeClr val="accent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0" name="Content Placeholder 19">
            <a:extLst>
              <a:ext uri="{FF2B5EF4-FFF2-40B4-BE49-F238E27FC236}">
                <a16:creationId xmlns:a16="http://schemas.microsoft.com/office/drawing/2014/main" id="{D49A7AF9-3333-6844-AFC1-112017D3F59D}"/>
              </a:ext>
            </a:extLst>
          </p:cNvPr>
          <p:cNvSpPr>
            <a:spLocks noGrp="1"/>
          </p:cNvSpPr>
          <p:nvPr>
            <p:ph sz="quarter" idx="13"/>
          </p:nvPr>
        </p:nvSpPr>
        <p:spPr>
          <a:xfrm>
            <a:off x="685799" y="1469985"/>
            <a:ext cx="10820400" cy="392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descr="Icon&#10;&#10;Description automatically generated">
            <a:extLst>
              <a:ext uri="{FF2B5EF4-FFF2-40B4-BE49-F238E27FC236}">
                <a16:creationId xmlns:a16="http://schemas.microsoft.com/office/drawing/2014/main" id="{467D79B1-DA24-FC4F-BF66-EB6B5674E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9" y="5606679"/>
            <a:ext cx="786741" cy="764888"/>
          </a:xfrm>
          <a:prstGeom prst="rect">
            <a:avLst/>
          </a:prstGeom>
        </p:spPr>
      </p:pic>
      <p:sp>
        <p:nvSpPr>
          <p:cNvPr id="24" name="Title 23">
            <a:extLst>
              <a:ext uri="{FF2B5EF4-FFF2-40B4-BE49-F238E27FC236}">
                <a16:creationId xmlns:a16="http://schemas.microsoft.com/office/drawing/2014/main" id="{E504A150-69FC-0942-88F1-52931C1C34CF}"/>
              </a:ext>
            </a:extLst>
          </p:cNvPr>
          <p:cNvSpPr>
            <a:spLocks noGrp="1"/>
          </p:cNvSpPr>
          <p:nvPr>
            <p:ph type="title"/>
          </p:nvPr>
        </p:nvSpPr>
        <p:spPr>
          <a:xfrm>
            <a:off x="685800" y="-257152"/>
            <a:ext cx="10820400" cy="1079951"/>
          </a:xfrm>
        </p:spPr>
        <p:txBody>
          <a:bodyPr/>
          <a:lstStyle>
            <a:lvl1pPr>
              <a:defRPr>
                <a:solidFill>
                  <a:schemeClr val="bg1"/>
                </a:solidFill>
              </a:defRPr>
            </a:lvl1pPr>
          </a:lstStyle>
          <a:p>
            <a:r>
              <a:rPr lang="en-US"/>
              <a:t>Click to edit Master title style</a:t>
            </a:r>
          </a:p>
        </p:txBody>
      </p:sp>
      <p:sp>
        <p:nvSpPr>
          <p:cNvPr id="38" name="Footer Placeholder 37">
            <a:extLst>
              <a:ext uri="{FF2B5EF4-FFF2-40B4-BE49-F238E27FC236}">
                <a16:creationId xmlns:a16="http://schemas.microsoft.com/office/drawing/2014/main" id="{55B43FB1-0188-6342-956B-5F692031657C}"/>
              </a:ext>
            </a:extLst>
          </p:cNvPr>
          <p:cNvSpPr>
            <a:spLocks noGrp="1"/>
          </p:cNvSpPr>
          <p:nvPr>
            <p:ph type="ftr" sz="quarter" idx="15"/>
          </p:nvPr>
        </p:nvSpPr>
        <p:spPr/>
        <p:txBody>
          <a:bodyPr/>
          <a:lstStyle/>
          <a:p>
            <a:r>
              <a:rPr lang="en-US"/>
              <a:t>© Fiber Broadband Association</a:t>
            </a:r>
          </a:p>
        </p:txBody>
      </p:sp>
      <p:sp>
        <p:nvSpPr>
          <p:cNvPr id="39" name="Slide Number Placeholder 38">
            <a:extLst>
              <a:ext uri="{FF2B5EF4-FFF2-40B4-BE49-F238E27FC236}">
                <a16:creationId xmlns:a16="http://schemas.microsoft.com/office/drawing/2014/main" id="{59E41BE5-A525-284D-A566-52523B3236A1}"/>
              </a:ext>
            </a:extLst>
          </p:cNvPr>
          <p:cNvSpPr>
            <a:spLocks noGrp="1"/>
          </p:cNvSpPr>
          <p:nvPr>
            <p:ph type="sldNum" sz="quarter" idx="16"/>
          </p:nvPr>
        </p:nvSpPr>
        <p:spPr/>
        <p:txBody>
          <a:bodyPr/>
          <a:lstStyle/>
          <a:p>
            <a:fld id="{8AB09259-28F4-462A-96C0-4E312C4A3C54}" type="slidenum">
              <a:rPr lang="en-US" smtClean="0"/>
              <a:pPr/>
              <a:t>‹#›</a:t>
            </a:fld>
            <a:endParaRPr lang="en-US"/>
          </a:p>
        </p:txBody>
      </p:sp>
    </p:spTree>
    <p:extLst>
      <p:ext uri="{BB962C8B-B14F-4D97-AF65-F5344CB8AC3E}">
        <p14:creationId xmlns:p14="http://schemas.microsoft.com/office/powerpoint/2010/main" val="26126741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32">
          <p15:clr>
            <a:srgbClr val="FBAE40"/>
          </p15:clr>
        </p15:guide>
        <p15:guide id="3" orient="horz" pos="3984">
          <p15:clr>
            <a:srgbClr val="FBAE40"/>
          </p15:clr>
        </p15:guide>
        <p15:guide id="4" pos="3840">
          <p15:clr>
            <a:srgbClr val="FBAE40"/>
          </p15:clr>
        </p15:guide>
        <p15:guide id="5" pos="408">
          <p15:clr>
            <a:srgbClr val="FBAE40"/>
          </p15:clr>
        </p15:guide>
        <p15:guide id="6" pos="73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Full-width with Underlin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849B93-D1D1-3F44-B33E-2C64F62B676F}"/>
              </a:ext>
            </a:extLst>
          </p:cNvPr>
          <p:cNvSpPr/>
          <p:nvPr userDrawn="1"/>
        </p:nvSpPr>
        <p:spPr>
          <a:xfrm>
            <a:off x="0" y="0"/>
            <a:ext cx="12192000" cy="1045216"/>
          </a:xfrm>
          <a:prstGeom prst="rect">
            <a:avLst/>
          </a:prstGeom>
          <a:gradFill flip="none" rotWithShape="1">
            <a:gsLst>
              <a:gs pos="0">
                <a:schemeClr val="accent3"/>
              </a:gs>
              <a:gs pos="100000">
                <a:schemeClr val="accent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0" name="Content Placeholder 19">
            <a:extLst>
              <a:ext uri="{FF2B5EF4-FFF2-40B4-BE49-F238E27FC236}">
                <a16:creationId xmlns:a16="http://schemas.microsoft.com/office/drawing/2014/main" id="{D49A7AF9-3333-6844-AFC1-112017D3F59D}"/>
              </a:ext>
            </a:extLst>
          </p:cNvPr>
          <p:cNvSpPr>
            <a:spLocks noGrp="1"/>
          </p:cNvSpPr>
          <p:nvPr>
            <p:ph sz="quarter" idx="13"/>
          </p:nvPr>
        </p:nvSpPr>
        <p:spPr>
          <a:xfrm>
            <a:off x="685799" y="1469985"/>
            <a:ext cx="10820400" cy="392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23">
            <a:extLst>
              <a:ext uri="{FF2B5EF4-FFF2-40B4-BE49-F238E27FC236}">
                <a16:creationId xmlns:a16="http://schemas.microsoft.com/office/drawing/2014/main" id="{E504A150-69FC-0942-88F1-52931C1C34CF}"/>
              </a:ext>
            </a:extLst>
          </p:cNvPr>
          <p:cNvSpPr>
            <a:spLocks noGrp="1"/>
          </p:cNvSpPr>
          <p:nvPr>
            <p:ph type="title"/>
          </p:nvPr>
        </p:nvSpPr>
        <p:spPr>
          <a:xfrm>
            <a:off x="685800" y="-257152"/>
            <a:ext cx="10820400" cy="1079951"/>
          </a:xfrm>
        </p:spPr>
        <p:txBody>
          <a:bodyPr/>
          <a:lstStyle>
            <a:lvl1pPr>
              <a:defRPr>
                <a:solidFill>
                  <a:schemeClr val="bg1"/>
                </a:solidFill>
              </a:defRPr>
            </a:lvl1pPr>
          </a:lstStyle>
          <a:p>
            <a:r>
              <a:rPr lang="en-US"/>
              <a:t>Click to edit Master title style</a:t>
            </a:r>
          </a:p>
        </p:txBody>
      </p:sp>
      <p:sp>
        <p:nvSpPr>
          <p:cNvPr id="38" name="Footer Placeholder 37">
            <a:extLst>
              <a:ext uri="{FF2B5EF4-FFF2-40B4-BE49-F238E27FC236}">
                <a16:creationId xmlns:a16="http://schemas.microsoft.com/office/drawing/2014/main" id="{55B43FB1-0188-6342-956B-5F692031657C}"/>
              </a:ext>
            </a:extLst>
          </p:cNvPr>
          <p:cNvSpPr>
            <a:spLocks noGrp="1"/>
          </p:cNvSpPr>
          <p:nvPr>
            <p:ph type="ftr" sz="quarter" idx="15"/>
          </p:nvPr>
        </p:nvSpPr>
        <p:spPr/>
        <p:txBody>
          <a:bodyPr/>
          <a:lstStyle/>
          <a:p>
            <a:r>
              <a:rPr lang="en-US"/>
              <a:t>© Fiber Broadband Association</a:t>
            </a:r>
          </a:p>
        </p:txBody>
      </p:sp>
      <p:sp>
        <p:nvSpPr>
          <p:cNvPr id="39" name="Slide Number Placeholder 38">
            <a:extLst>
              <a:ext uri="{FF2B5EF4-FFF2-40B4-BE49-F238E27FC236}">
                <a16:creationId xmlns:a16="http://schemas.microsoft.com/office/drawing/2014/main" id="{59E41BE5-A525-284D-A566-52523B3236A1}"/>
              </a:ext>
            </a:extLst>
          </p:cNvPr>
          <p:cNvSpPr>
            <a:spLocks noGrp="1"/>
          </p:cNvSpPr>
          <p:nvPr>
            <p:ph type="sldNum" sz="quarter" idx="16"/>
          </p:nvPr>
        </p:nvSpPr>
        <p:spPr/>
        <p:txBody>
          <a:bodyPr/>
          <a:lstStyle/>
          <a:p>
            <a:fld id="{8AB09259-28F4-462A-96C0-4E312C4A3C54}" type="slidenum">
              <a:rPr lang="en-US" smtClean="0"/>
              <a:pPr/>
              <a:t>‹#›</a:t>
            </a:fld>
            <a:endParaRPr lang="en-US"/>
          </a:p>
        </p:txBody>
      </p:sp>
    </p:spTree>
    <p:extLst>
      <p:ext uri="{BB962C8B-B14F-4D97-AF65-F5344CB8AC3E}">
        <p14:creationId xmlns:p14="http://schemas.microsoft.com/office/powerpoint/2010/main" val="35801051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32">
          <p15:clr>
            <a:srgbClr val="FBAE40"/>
          </p15:clr>
        </p15:guide>
        <p15:guide id="3" orient="horz" pos="3984">
          <p15:clr>
            <a:srgbClr val="FBAE40"/>
          </p15:clr>
        </p15:guide>
        <p15:guide id="4" pos="3840">
          <p15:clr>
            <a:srgbClr val="FBAE40"/>
          </p15:clr>
        </p15:guide>
        <p15:guide id="5" pos="408">
          <p15:clr>
            <a:srgbClr val="FBAE40"/>
          </p15:clr>
        </p15:guide>
        <p15:guide id="6" pos="73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screenshot, table&#10;&#10;Description automatically generated">
            <a:extLst>
              <a:ext uri="{FF2B5EF4-FFF2-40B4-BE49-F238E27FC236}">
                <a16:creationId xmlns:a16="http://schemas.microsoft.com/office/drawing/2014/main" id="{5A838C3C-A03A-6BAC-6A6F-0A8D13E7E10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72" r="5263" b="13787"/>
          <a:stretch/>
        </p:blipFill>
        <p:spPr>
          <a:xfrm>
            <a:off x="-4" y="-1"/>
            <a:ext cx="12192005" cy="6858001"/>
          </a:xfrm>
          <a:prstGeom prst="rect">
            <a:avLst/>
          </a:prstGeom>
          <a:solidFill>
            <a:schemeClr val="bg1"/>
          </a:solidFill>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297259737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Cover Slide_2">
    <p:bg>
      <p:bgPr>
        <a:solidFill>
          <a:schemeClr val="bg1"/>
        </a:solidFill>
        <a:effectLst/>
      </p:bgPr>
    </p:bg>
    <p:spTree>
      <p:nvGrpSpPr>
        <p:cNvPr id="1" name=""/>
        <p:cNvGrpSpPr/>
        <p:nvPr/>
      </p:nvGrpSpPr>
      <p:grpSpPr>
        <a:xfrm>
          <a:off x="0" y="0"/>
          <a:ext cx="0" cy="0"/>
          <a:chOff x="0" y="0"/>
          <a:chExt cx="0" cy="0"/>
        </a:xfrm>
      </p:grpSpPr>
      <p:pic>
        <p:nvPicPr>
          <p:cNvPr id="65" name="Picture 64" descr="A picture containing graphical user interface&#10;&#10;Description automatically generated">
            <a:extLst>
              <a:ext uri="{FF2B5EF4-FFF2-40B4-BE49-F238E27FC236}">
                <a16:creationId xmlns:a16="http://schemas.microsoft.com/office/drawing/2014/main" id="{4FFCEE66-9DCB-418E-336B-8735CF490C4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23" b="174"/>
          <a:stretch/>
        </p:blipFill>
        <p:spPr>
          <a:xfrm>
            <a:off x="0" y="-3429"/>
            <a:ext cx="12192000" cy="6861429"/>
          </a:xfrm>
          <a:prstGeom prst="rect">
            <a:avLst/>
          </a:prstGeom>
          <a:solidFill>
            <a:schemeClr val="bg1"/>
          </a:solidFill>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504834365"/>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Cover Slide_3">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001AD79-D13D-B886-B726-050F76B582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96" b="196"/>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2" y="719986"/>
            <a:ext cx="7859596" cy="530844"/>
          </a:xfrm>
          <a:prstGeom prst="rect">
            <a:avLst/>
          </a:prstGeom>
        </p:spPr>
        <p:txBody>
          <a:bodyPr anchor="ctr">
            <a:normAutofit/>
          </a:bodyPr>
          <a:lstStyle>
            <a:lvl1pPr algn="l">
              <a:defRPr sz="2600" b="1">
                <a:solidFill>
                  <a:schemeClr val="accent2"/>
                </a:solidFill>
                <a:latin typeface="Calibri" panose="020F0502020204030204" pitchFamily="34" charset="0"/>
                <a:cs typeface="Calibri" panose="020F0502020204030204" pitchFamily="34" charset="0"/>
              </a:defRPr>
            </a:lvl1pPr>
          </a:lstStyle>
          <a:p>
            <a:r>
              <a:rPr lang="en-US"/>
              <a:t>PRESENTATION NAME GOES HERE</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1289281"/>
            <a:ext cx="7859596" cy="1073595"/>
          </a:xfrm>
        </p:spPr>
        <p:txBody>
          <a:bodyPr>
            <a:noAutofit/>
          </a:bodyPr>
          <a:lstStyle>
            <a:lvl1pPr marL="0" indent="0" algn="l">
              <a:spcBef>
                <a:spcPts val="600"/>
              </a:spcBef>
              <a:buNone/>
              <a:defRPr sz="1800"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CREATED BY: Gary Bolton, President &amp; CEO</a:t>
            </a:r>
          </a:p>
          <a:p>
            <a:r>
              <a:rPr lang="en-US"/>
              <a:t>DATE: March 1, 2023</a:t>
            </a:r>
          </a:p>
        </p:txBody>
      </p:sp>
    </p:spTree>
    <p:extLst>
      <p:ext uri="{BB962C8B-B14F-4D97-AF65-F5344CB8AC3E}">
        <p14:creationId xmlns:p14="http://schemas.microsoft.com/office/powerpoint/2010/main" val="4028909487"/>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7"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3"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5"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7"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60"/>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5" y="2451214"/>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79551293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Title Divider_1">
    <p:bg>
      <p:bgPr>
        <a:solidFill>
          <a:schemeClr val="bg1"/>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C31F3ACD-9498-2E7F-AF4E-D86BB4EBB30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12192001" cy="6858001"/>
          </a:xfrm>
          <a:prstGeom prst="rect">
            <a:avLst/>
          </a:prstGeom>
        </p:spPr>
      </p:pic>
      <p:sp>
        <p:nvSpPr>
          <p:cNvPr id="18" name="Graphic 16">
            <a:extLst>
              <a:ext uri="{FF2B5EF4-FFF2-40B4-BE49-F238E27FC236}">
                <a16:creationId xmlns:a16="http://schemas.microsoft.com/office/drawing/2014/main" id="{D97D8594-6EFC-CF50-4534-BAFDFB6C24C4}"/>
              </a:ext>
            </a:extLst>
          </p:cNvPr>
          <p:cNvSpPr/>
          <p:nvPr/>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11" name="Slide Number Placeholder 10">
            <a:extLst>
              <a:ext uri="{FF2B5EF4-FFF2-40B4-BE49-F238E27FC236}">
                <a16:creationId xmlns:a16="http://schemas.microsoft.com/office/drawing/2014/main" id="{60446497-88E7-9B40-AC55-902A73C3EAD6}"/>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D059194-D292-9033-B471-27EC13527A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Tree>
    <p:extLst>
      <p:ext uri="{BB962C8B-B14F-4D97-AF65-F5344CB8AC3E}">
        <p14:creationId xmlns:p14="http://schemas.microsoft.com/office/powerpoint/2010/main" val="2001059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F3BFF22-2A6B-F9E0-8F94-6FD5929A6A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86" b="529"/>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8" name="Graphic 16">
            <a:extLst>
              <a:ext uri="{FF2B5EF4-FFF2-40B4-BE49-F238E27FC236}">
                <a16:creationId xmlns:a16="http://schemas.microsoft.com/office/drawing/2014/main" id="{2E6A4F05-67DD-4FC8-1A53-74F01B6D13CF}"/>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9" name="Slide Number Placeholder 10">
            <a:extLst>
              <a:ext uri="{FF2B5EF4-FFF2-40B4-BE49-F238E27FC236}">
                <a16:creationId xmlns:a16="http://schemas.microsoft.com/office/drawing/2014/main" id="{25F02DDE-2DC2-F180-628B-C58C2C6B045E}"/>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4" name="Graphic 13">
            <a:extLst>
              <a:ext uri="{FF2B5EF4-FFF2-40B4-BE49-F238E27FC236}">
                <a16:creationId xmlns:a16="http://schemas.microsoft.com/office/drawing/2014/main" id="{F8D883B0-ADE2-2AA0-7C01-76EB8B9BFC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Tree>
    <p:extLst>
      <p:ext uri="{BB962C8B-B14F-4D97-AF65-F5344CB8AC3E}">
        <p14:creationId xmlns:p14="http://schemas.microsoft.com/office/powerpoint/2010/main" val="3256628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ody_1 column bullet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Graphic 3">
            <a:extLst>
              <a:ext uri="{FF2B5EF4-FFF2-40B4-BE49-F238E27FC236}">
                <a16:creationId xmlns:a16="http://schemas.microsoft.com/office/drawing/2014/main" id="{242189F2-9027-8152-2330-550E2390EE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
        <p:nvSpPr>
          <p:cNvPr id="5" name="Slide Number Placeholder 10">
            <a:extLst>
              <a:ext uri="{FF2B5EF4-FFF2-40B4-BE49-F238E27FC236}">
                <a16:creationId xmlns:a16="http://schemas.microsoft.com/office/drawing/2014/main" id="{334FBE85-A73C-1FF8-ACF3-0161BB5B7D7B}"/>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1543741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ody_paragraph">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50E78-88FD-7EA1-E4A7-A76126B407A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2" t="977" r="201" b="1058"/>
          <a:stretch/>
        </p:blipFill>
        <p:spPr>
          <a:xfrm>
            <a:off x="0" y="0"/>
            <a:ext cx="12192000" cy="6858000"/>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sp>
        <p:nvSpPr>
          <p:cNvPr id="4" name="Slide Number Placeholder 10">
            <a:extLst>
              <a:ext uri="{FF2B5EF4-FFF2-40B4-BE49-F238E27FC236}">
                <a16:creationId xmlns:a16="http://schemas.microsoft.com/office/drawing/2014/main" id="{99D6E7DA-4A5C-97EE-4765-A99E7A291D78}"/>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494196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ccent 1">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DC6DC6AE-55E8-9B59-0667-6A28AA1AFA8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sp>
        <p:nvSpPr>
          <p:cNvPr id="4" name="Graphic 16">
            <a:extLst>
              <a:ext uri="{FF2B5EF4-FFF2-40B4-BE49-F238E27FC236}">
                <a16:creationId xmlns:a16="http://schemas.microsoft.com/office/drawing/2014/main" id="{2A8D6E9A-192E-AFC1-1F42-59987F1D4D43}"/>
              </a:ext>
            </a:extLst>
          </p:cNvPr>
          <p:cNvSpPr/>
          <p:nvPr userDrawn="1"/>
        </p:nvSpPr>
        <p:spPr>
          <a:xfrm>
            <a:off x="11293263" y="5871088"/>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5" name="Slide Number Placeholder 10">
            <a:extLst>
              <a:ext uri="{FF2B5EF4-FFF2-40B4-BE49-F238E27FC236}">
                <a16:creationId xmlns:a16="http://schemas.microsoft.com/office/drawing/2014/main" id="{8315AC48-79F4-6466-A457-40FCD22F9657}"/>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9" name="Graphic 8">
            <a:extLst>
              <a:ext uri="{FF2B5EF4-FFF2-40B4-BE49-F238E27FC236}">
                <a16:creationId xmlns:a16="http://schemas.microsoft.com/office/drawing/2014/main" id="{E1C382C9-AC28-EAA1-B5D7-BCC32F3D7C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Tree>
    <p:extLst>
      <p:ext uri="{BB962C8B-B14F-4D97-AF65-F5344CB8AC3E}">
        <p14:creationId xmlns:p14="http://schemas.microsoft.com/office/powerpoint/2010/main" val="3096580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6" name="Graphic 16">
            <a:extLst>
              <a:ext uri="{FF2B5EF4-FFF2-40B4-BE49-F238E27FC236}">
                <a16:creationId xmlns:a16="http://schemas.microsoft.com/office/drawing/2014/main" id="{71DC9437-39E5-B46E-5ACB-91444C318194}"/>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sp>
        <p:nvSpPr>
          <p:cNvPr id="9" name="Slide Number Placeholder 10">
            <a:extLst>
              <a:ext uri="{FF2B5EF4-FFF2-40B4-BE49-F238E27FC236}">
                <a16:creationId xmlns:a16="http://schemas.microsoft.com/office/drawing/2014/main" id="{32431595-1F45-B53B-1338-2E4FC4D2CD7F}"/>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10" name="Graphic 9">
            <a:extLst>
              <a:ext uri="{FF2B5EF4-FFF2-40B4-BE49-F238E27FC236}">
                <a16:creationId xmlns:a16="http://schemas.microsoft.com/office/drawing/2014/main" id="{B2CE52C2-7CF7-F2AD-905F-7BED52E5E0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Tree>
    <p:extLst>
      <p:ext uri="{BB962C8B-B14F-4D97-AF65-F5344CB8AC3E}">
        <p14:creationId xmlns:p14="http://schemas.microsoft.com/office/powerpoint/2010/main" val="488797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ccent 3">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07C4823-63AD-CC1A-E49E-3EAD46D2436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53" b="780"/>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sp>
        <p:nvSpPr>
          <p:cNvPr id="5" name="Graphic 16">
            <a:extLst>
              <a:ext uri="{FF2B5EF4-FFF2-40B4-BE49-F238E27FC236}">
                <a16:creationId xmlns:a16="http://schemas.microsoft.com/office/drawing/2014/main" id="{67C8EFA7-1130-A2D3-D52F-7AD3748C2790}"/>
              </a:ext>
            </a:extLst>
          </p:cNvPr>
          <p:cNvSpPr/>
          <p:nvPr userDrawn="1"/>
        </p:nvSpPr>
        <p:spPr>
          <a:xfrm>
            <a:off x="11293263" y="5873219"/>
            <a:ext cx="898737" cy="98691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rgbClr val="DDA827"/>
          </a:solidFill>
          <a:ln w="12611" cap="flat">
            <a:noFill/>
            <a:prstDash val="solid"/>
            <a:miter/>
          </a:ln>
        </p:spPr>
        <p:txBody>
          <a:bodyPr rtlCol="0" anchor="ctr"/>
          <a:lstStyle/>
          <a:p>
            <a:endParaRPr lang="en-US"/>
          </a:p>
        </p:txBody>
      </p:sp>
      <p:sp>
        <p:nvSpPr>
          <p:cNvPr id="6" name="Slide Number Placeholder 10">
            <a:extLst>
              <a:ext uri="{FF2B5EF4-FFF2-40B4-BE49-F238E27FC236}">
                <a16:creationId xmlns:a16="http://schemas.microsoft.com/office/drawing/2014/main" id="{1207FAF4-E278-8BA3-6F4E-F896CE5B6F5A}"/>
              </a:ext>
            </a:extLst>
          </p:cNvPr>
          <p:cNvSpPr>
            <a:spLocks noGrp="1"/>
          </p:cNvSpPr>
          <p:nvPr>
            <p:ph type="sldNum" sz="quarter" idx="10"/>
          </p:nvPr>
        </p:nvSpPr>
        <p:spPr>
          <a:xfrm>
            <a:off x="11561617" y="6298908"/>
            <a:ext cx="458387" cy="365125"/>
          </a:xfrm>
        </p:spPr>
        <p:txBody>
          <a:bodyPr/>
          <a:lstStyle>
            <a:lvl1pPr algn="ctr">
              <a:defRPr sz="1200">
                <a:solidFill>
                  <a:schemeClr val="bg1"/>
                </a:solidFill>
              </a:defRPr>
            </a:lvl1pPr>
          </a:lstStyle>
          <a:p>
            <a:fld id="{A43CF370-9EBF-A64B-A78B-AE9FB5BD142C}" type="slidenum">
              <a:rPr lang="en-US" smtClean="0"/>
              <a:pPr/>
              <a:t>‹#›</a:t>
            </a:fld>
            <a:endParaRPr lang="en-US"/>
          </a:p>
        </p:txBody>
      </p:sp>
      <p:pic>
        <p:nvPicPr>
          <p:cNvPr id="7" name="Graphic 6">
            <a:extLst>
              <a:ext uri="{FF2B5EF4-FFF2-40B4-BE49-F238E27FC236}">
                <a16:creationId xmlns:a16="http://schemas.microsoft.com/office/drawing/2014/main" id="{CD4DFABE-AB01-426E-E83D-6AFF96A3EA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36434" y="6180819"/>
            <a:ext cx="1540038" cy="496235"/>
          </a:xfrm>
          <a:prstGeom prst="rect">
            <a:avLst/>
          </a:prstGeom>
        </p:spPr>
      </p:pic>
    </p:spTree>
    <p:extLst>
      <p:ext uri="{BB962C8B-B14F-4D97-AF65-F5344CB8AC3E}">
        <p14:creationId xmlns:p14="http://schemas.microsoft.com/office/powerpoint/2010/main" val="4016455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837534705"/>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69696014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8156491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9D114538-0867-D0F7-D863-05040AFAB943}"/>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22292934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20589131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55781793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78986934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113273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41945881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3376084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18077638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1689395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86355221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2" y="6221381"/>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11863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09856141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79047946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027802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445698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07114642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8426729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4382074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2323495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283284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62554110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96098976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61"/>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2"/>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4"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2"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2" y="2025361"/>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4"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2"/>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4"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4" y="2025361"/>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6"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6"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6" y="2025361"/>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8"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32720833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461429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2781602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81799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56719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4031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9783067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2501431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46275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3"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3"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9"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9"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90"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4"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4"/>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2"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70"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70" y="960284"/>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2"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8"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4"/>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3"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1"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1"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3"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90"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8"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8"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10"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15228982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theme" Target="../theme/theme3.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39338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3423097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24692838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1" r:id="rId15"/>
    <p:sldLayoutId id="2147483676" r:id="rId16"/>
    <p:sldLayoutId id="2147483703" r:id="rId17"/>
    <p:sldLayoutId id="2147483705" r:id="rId18"/>
    <p:sldLayoutId id="2147483708" r:id="rId19"/>
    <p:sldLayoutId id="2147483710" r:id="rId20"/>
    <p:sldLayoutId id="2147483712" r:id="rId21"/>
    <p:sldLayoutId id="2147483714" r:id="rId22"/>
    <p:sldLayoutId id="2147483715" r:id="rId23"/>
    <p:sldLayoutId id="2147483696" r:id="rId24"/>
    <p:sldLayoutId id="2147483697" r:id="rId25"/>
    <p:sldLayoutId id="2147483679" r:id="rId26"/>
    <p:sldLayoutId id="2147483663" r:id="rId27"/>
    <p:sldLayoutId id="2147483677" r:id="rId28"/>
    <p:sldLayoutId id="2147483678" r:id="rId29"/>
    <p:sldLayoutId id="2147483709" r:id="rId30"/>
    <p:sldLayoutId id="2147483812"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wesco.com/us/en/industries/utility-and-broadband/broadband-and-fttx.html?cid=em:240013_newsletter_fib_forbre_2024_podcast_invite_ubs" TargetMode="Externa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mailto:lgreen@fiberbroadband.org"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C43D-3140-07AD-A14B-293ADDF96E0B}"/>
              </a:ext>
            </a:extLst>
          </p:cNvPr>
          <p:cNvSpPr>
            <a:spLocks noGrp="1"/>
          </p:cNvSpPr>
          <p:nvPr>
            <p:ph type="ctrTitle"/>
          </p:nvPr>
        </p:nvSpPr>
        <p:spPr>
          <a:xfrm>
            <a:off x="1130291" y="1102921"/>
            <a:ext cx="8499484" cy="729430"/>
          </a:xfrm>
        </p:spPr>
        <p:txBody>
          <a:bodyPr/>
          <a:lstStyle/>
          <a:p>
            <a:r>
              <a:rPr lang="en-US" sz="2800" dirty="0">
                <a:effectLst/>
                <a:latin typeface="Aptos" panose="020B0004020202020204" pitchFamily="34" charset="0"/>
                <a:ea typeface="Aptos" panose="020B0004020202020204" pitchFamily="34" charset="0"/>
                <a:cs typeface="Aptos" panose="020B0004020202020204" pitchFamily="34" charset="0"/>
              </a:rPr>
              <a:t>Agentic AI &amp; the Future of Fiber: </a:t>
            </a:r>
            <a:br>
              <a:rPr lang="en-US" sz="2400" dirty="0">
                <a:effectLst/>
                <a:latin typeface="Aptos" panose="020B0004020202020204" pitchFamily="34" charset="0"/>
                <a:ea typeface="Aptos" panose="020B0004020202020204" pitchFamily="34" charset="0"/>
                <a:cs typeface="Aptos" panose="020B0004020202020204" pitchFamily="34" charset="0"/>
              </a:rPr>
            </a:br>
            <a:r>
              <a:rPr lang="en-US" sz="2000" b="0" dirty="0">
                <a:effectLst/>
                <a:latin typeface="Aptos" panose="020B0004020202020204" pitchFamily="34" charset="0"/>
                <a:ea typeface="Aptos" panose="020B0004020202020204" pitchFamily="34" charset="0"/>
                <a:cs typeface="Aptos" panose="020B0004020202020204" pitchFamily="34" charset="0"/>
              </a:rPr>
              <a:t>Powering Scalable, Resilient, &amp; Intelligent Networks</a:t>
            </a:r>
            <a:endParaRPr lang="en-US" sz="1600" b="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Subtitle 2">
            <a:extLst>
              <a:ext uri="{FF2B5EF4-FFF2-40B4-BE49-F238E27FC236}">
                <a16:creationId xmlns:a16="http://schemas.microsoft.com/office/drawing/2014/main" id="{CDA670B2-881C-4987-236D-23AA9A2D069F}"/>
              </a:ext>
            </a:extLst>
          </p:cNvPr>
          <p:cNvSpPr>
            <a:spLocks noGrp="1"/>
          </p:cNvSpPr>
          <p:nvPr>
            <p:ph type="subTitle" idx="1"/>
          </p:nvPr>
        </p:nvSpPr>
        <p:spPr>
          <a:xfrm>
            <a:off x="1130291" y="643960"/>
            <a:ext cx="7859596" cy="379097"/>
          </a:xfrm>
        </p:spPr>
        <p:txBody>
          <a:bodyPr vert="horz" lIns="91440" tIns="45720" rIns="91440" bIns="45720" rtlCol="0" anchor="t">
            <a:noAutofit/>
          </a:bodyPr>
          <a:lstStyle/>
          <a:p>
            <a:r>
              <a:rPr lang="en-US" dirty="0">
                <a:latin typeface="Calibri"/>
                <a:ea typeface="Calibri"/>
                <a:cs typeface="Calibri"/>
              </a:rPr>
              <a:t>Episode 24</a:t>
            </a:r>
            <a:endParaRPr lang="en-US" dirty="0"/>
          </a:p>
        </p:txBody>
      </p:sp>
      <p:pic>
        <p:nvPicPr>
          <p:cNvPr id="5" name="Picture 4" descr="A black and blue logo&#10;&#10;AI-generated content may be incorrect.">
            <a:extLst>
              <a:ext uri="{FF2B5EF4-FFF2-40B4-BE49-F238E27FC236}">
                <a16:creationId xmlns:a16="http://schemas.microsoft.com/office/drawing/2014/main" id="{FA1CD63E-60B1-88F0-42F7-37A1284DDB8C}"/>
              </a:ext>
            </a:extLst>
          </p:cNvPr>
          <p:cNvPicPr>
            <a:picLocks noChangeAspect="1"/>
          </p:cNvPicPr>
          <p:nvPr/>
        </p:nvPicPr>
        <p:blipFill>
          <a:blip r:embed="rId3"/>
          <a:stretch>
            <a:fillRect/>
          </a:stretch>
        </p:blipFill>
        <p:spPr>
          <a:xfrm>
            <a:off x="1206492" y="2362461"/>
            <a:ext cx="3927484" cy="710642"/>
          </a:xfrm>
          <a:prstGeom prst="rect">
            <a:avLst/>
          </a:prstGeom>
        </p:spPr>
      </p:pic>
    </p:spTree>
    <p:extLst>
      <p:ext uri="{BB962C8B-B14F-4D97-AF65-F5344CB8AC3E}">
        <p14:creationId xmlns:p14="http://schemas.microsoft.com/office/powerpoint/2010/main" val="18481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292967"/>
            <a:ext cx="11360800" cy="884904"/>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solidFill>
                  <a:srgbClr val="279CD7"/>
                </a:solidFill>
                <a:latin typeface="Urbanist Medium"/>
                <a:ea typeface="Urbanist Medium"/>
                <a:cs typeface="Urbanist Medium"/>
                <a:sym typeface="Urbanist Medium"/>
              </a:rPr>
              <a:t>Automation Considerations</a:t>
            </a:r>
            <a:endParaRPr dirty="0">
              <a:solidFill>
                <a:srgbClr val="279CD7"/>
              </a:solidFill>
              <a:latin typeface="Urbanist Medium"/>
              <a:ea typeface="Urbanist Medium"/>
              <a:cs typeface="Urbanist Medium"/>
              <a:sym typeface="Urbanist Medium"/>
            </a:endParaRPr>
          </a:p>
        </p:txBody>
      </p:sp>
      <p:sp>
        <p:nvSpPr>
          <p:cNvPr id="81" name="Google Shape;81;p16"/>
          <p:cNvSpPr txBox="1">
            <a:spLocks noGrp="1"/>
          </p:cNvSpPr>
          <p:nvPr>
            <p:ph type="body" idx="1"/>
          </p:nvPr>
        </p:nvSpPr>
        <p:spPr>
          <a:xfrm>
            <a:off x="415600" y="1356967"/>
            <a:ext cx="5391200" cy="5208067"/>
          </a:xfrm>
          <a:prstGeom prst="rect">
            <a:avLst/>
          </a:prstGeom>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31789" algn="l" rtl="0">
              <a:spcBef>
                <a:spcPts val="0"/>
              </a:spcBef>
              <a:spcAft>
                <a:spcPts val="0"/>
              </a:spcAft>
              <a:buClr>
                <a:schemeClr val="dk1"/>
              </a:buClr>
              <a:buSzPts val="1500"/>
              <a:buFont typeface="Urbanist"/>
              <a:buAutoNum type="arabicPeriod"/>
            </a:pPr>
            <a:r>
              <a:rPr lang="en" sz="2000" b="1" dirty="0">
                <a:solidFill>
                  <a:schemeClr val="dk1"/>
                </a:solidFill>
                <a:latin typeface="Urbanist"/>
                <a:ea typeface="Urbanist"/>
                <a:cs typeface="Urbanist"/>
                <a:sym typeface="Urbanist"/>
              </a:rPr>
              <a:t>Automate Complex Network Management Tasks</a:t>
            </a:r>
            <a:endParaRPr sz="2000" b="1" dirty="0">
              <a:solidFill>
                <a:schemeClr val="dk1"/>
              </a:solidFill>
              <a:latin typeface="Urbanist"/>
              <a:ea typeface="Urbanist"/>
              <a:cs typeface="Urbanist"/>
              <a:sym typeface="Urbanist"/>
            </a:endParaRPr>
          </a:p>
          <a:p>
            <a:pPr marL="1219170" lvl="1" indent="-423323" algn="l" rtl="0">
              <a:spcBef>
                <a:spcPts val="0"/>
              </a:spcBef>
              <a:spcAft>
                <a:spcPts val="0"/>
              </a:spcAft>
              <a:buClr>
                <a:schemeClr val="dk1"/>
              </a:buClr>
              <a:buSzPts val="1400"/>
              <a:buFont typeface="Urbanist"/>
              <a:buChar char="○"/>
            </a:pPr>
            <a:r>
              <a:rPr lang="en" dirty="0">
                <a:solidFill>
                  <a:schemeClr val="dk1"/>
                </a:solidFill>
                <a:latin typeface="Urbanist"/>
                <a:ea typeface="Urbanist"/>
                <a:cs typeface="Urbanist"/>
                <a:sym typeface="Urbanist"/>
              </a:rPr>
              <a:t>Real-time traffic optimization </a:t>
            </a:r>
            <a:endParaRPr dirty="0">
              <a:solidFill>
                <a:schemeClr val="dk1"/>
              </a:solidFill>
              <a:latin typeface="Urbanist"/>
              <a:ea typeface="Urbanist"/>
              <a:cs typeface="Urbanist"/>
              <a:sym typeface="Urbanist"/>
            </a:endParaRPr>
          </a:p>
          <a:p>
            <a:pPr marL="1219170" lvl="1" indent="-423323" algn="l" rtl="0">
              <a:spcBef>
                <a:spcPts val="0"/>
              </a:spcBef>
              <a:spcAft>
                <a:spcPts val="0"/>
              </a:spcAft>
              <a:buClr>
                <a:schemeClr val="dk1"/>
              </a:buClr>
              <a:buSzPts val="1400"/>
              <a:buFont typeface="Urbanist"/>
              <a:buChar char="○"/>
            </a:pPr>
            <a:r>
              <a:rPr lang="en" dirty="0">
                <a:solidFill>
                  <a:schemeClr val="dk1"/>
                </a:solidFill>
                <a:latin typeface="Urbanist"/>
                <a:ea typeface="Urbanist"/>
                <a:cs typeface="Urbanist"/>
                <a:sym typeface="Urbanist"/>
              </a:rPr>
              <a:t>Fault Detection</a:t>
            </a:r>
            <a:endParaRPr dirty="0">
              <a:solidFill>
                <a:schemeClr val="dk1"/>
              </a:solidFill>
              <a:latin typeface="Urbanist"/>
              <a:ea typeface="Urbanist"/>
              <a:cs typeface="Urbanist"/>
              <a:sym typeface="Urbanist"/>
            </a:endParaRPr>
          </a:p>
          <a:p>
            <a:pPr marL="1219170" lvl="1" indent="-414856" algn="l" rtl="0">
              <a:spcBef>
                <a:spcPts val="0"/>
              </a:spcBef>
              <a:spcAft>
                <a:spcPts val="0"/>
              </a:spcAft>
              <a:buClr>
                <a:schemeClr val="dk1"/>
              </a:buClr>
              <a:buSzPts val="1300"/>
              <a:buFont typeface="Urbanist"/>
              <a:buChar char="○"/>
            </a:pPr>
            <a:r>
              <a:rPr lang="en" dirty="0">
                <a:solidFill>
                  <a:schemeClr val="dk1"/>
                </a:solidFill>
                <a:latin typeface="Urbanist"/>
                <a:ea typeface="Urbanist"/>
                <a:cs typeface="Urbanist"/>
                <a:sym typeface="Urbanist"/>
              </a:rPr>
              <a:t>Predictive Maintenance</a:t>
            </a:r>
            <a:endParaRPr sz="1600" dirty="0">
              <a:solidFill>
                <a:schemeClr val="dk1"/>
              </a:solidFill>
            </a:endParaRPr>
          </a:p>
          <a:p>
            <a:pPr marL="1219170" lvl="0" indent="0" algn="l" rtl="0">
              <a:spcBef>
                <a:spcPts val="0"/>
              </a:spcBef>
              <a:spcAft>
                <a:spcPts val="0"/>
              </a:spcAft>
              <a:buNone/>
            </a:pPr>
            <a:endParaRPr sz="1600" dirty="0">
              <a:solidFill>
                <a:schemeClr val="dk1"/>
              </a:solidFill>
            </a:endParaRPr>
          </a:p>
          <a:p>
            <a:pPr marL="609585" lvl="0" indent="-431789" algn="l" rtl="0">
              <a:spcBef>
                <a:spcPts val="0"/>
              </a:spcBef>
              <a:spcAft>
                <a:spcPts val="0"/>
              </a:spcAft>
              <a:buClr>
                <a:schemeClr val="dk1"/>
              </a:buClr>
              <a:buSzPts val="1500"/>
              <a:buFont typeface="Urbanist"/>
              <a:buAutoNum type="arabicPeriod"/>
            </a:pPr>
            <a:r>
              <a:rPr lang="en" sz="2000" b="1" dirty="0">
                <a:solidFill>
                  <a:schemeClr val="dk1"/>
                </a:solidFill>
                <a:latin typeface="Urbanist"/>
                <a:ea typeface="Urbanist"/>
                <a:cs typeface="Urbanist"/>
                <a:sym typeface="Urbanist"/>
              </a:rPr>
              <a:t>AI-driven Orchestration</a:t>
            </a:r>
            <a:endParaRPr sz="2000" b="1"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Reduce manual interventions</a:t>
            </a:r>
            <a:endParaRPr sz="2000"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Improve operational efficiency</a:t>
            </a:r>
            <a:endParaRPr sz="2000"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Minimize downtime</a:t>
            </a:r>
            <a:br>
              <a:rPr lang="en" sz="2000" dirty="0">
                <a:solidFill>
                  <a:schemeClr val="dk1"/>
                </a:solidFill>
                <a:latin typeface="Urbanist"/>
                <a:ea typeface="Urbanist"/>
                <a:cs typeface="Urbanist"/>
                <a:sym typeface="Urbanist"/>
              </a:rPr>
            </a:br>
            <a:endParaRPr sz="2000" dirty="0">
              <a:solidFill>
                <a:schemeClr val="dk1"/>
              </a:solidFill>
              <a:latin typeface="Urbanist"/>
              <a:ea typeface="Urbanist"/>
              <a:cs typeface="Urbanist"/>
              <a:sym typeface="Urbanist"/>
            </a:endParaRPr>
          </a:p>
          <a:p>
            <a:pPr marL="609585" lvl="0" indent="-431789" algn="l" rtl="0">
              <a:spcBef>
                <a:spcPts val="0"/>
              </a:spcBef>
              <a:spcAft>
                <a:spcPts val="0"/>
              </a:spcAft>
              <a:buClr>
                <a:schemeClr val="dk1"/>
              </a:buClr>
              <a:buSzPts val="1500"/>
              <a:buFont typeface="Urbanist"/>
              <a:buAutoNum type="arabicPeriod"/>
            </a:pPr>
            <a:r>
              <a:rPr lang="en" sz="2000" b="1" dirty="0">
                <a:solidFill>
                  <a:schemeClr val="dk1"/>
                </a:solidFill>
                <a:latin typeface="Urbanist"/>
                <a:ea typeface="Urbanist"/>
                <a:cs typeface="Urbanist"/>
                <a:sym typeface="Urbanist"/>
              </a:rPr>
              <a:t>Meets Topmost Fiber Needs</a:t>
            </a:r>
            <a:endParaRPr sz="2000" b="1"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Assure high reliability </a:t>
            </a:r>
            <a:endParaRPr sz="2000"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Fulfill workload optimization goals</a:t>
            </a:r>
            <a:endParaRPr sz="2000" dirty="0">
              <a:solidFill>
                <a:schemeClr val="dk1"/>
              </a:solidFill>
              <a:latin typeface="Urbanist"/>
              <a:ea typeface="Urbanist"/>
              <a:cs typeface="Urbanist"/>
              <a:sym typeface="Urbanist"/>
            </a:endParaRPr>
          </a:p>
          <a:p>
            <a:pPr marL="1219170" lvl="1" indent="-431789" algn="l" rtl="0">
              <a:spcBef>
                <a:spcPts val="0"/>
              </a:spcBef>
              <a:spcAft>
                <a:spcPts val="0"/>
              </a:spcAft>
              <a:buClr>
                <a:schemeClr val="dk1"/>
              </a:buClr>
              <a:buSzPts val="1500"/>
              <a:buFont typeface="Urbanist"/>
              <a:buChar char="○"/>
            </a:pPr>
            <a:r>
              <a:rPr lang="en" sz="2000" dirty="0">
                <a:solidFill>
                  <a:schemeClr val="dk1"/>
                </a:solidFill>
                <a:latin typeface="Urbanist"/>
                <a:ea typeface="Urbanist"/>
                <a:cs typeface="Urbanist"/>
                <a:sym typeface="Urbanist"/>
              </a:rPr>
              <a:t>Scale escalating bandwidth demands</a:t>
            </a:r>
            <a:endParaRPr sz="2000" dirty="0">
              <a:solidFill>
                <a:schemeClr val="dk1"/>
              </a:solidFill>
              <a:latin typeface="Urbanist"/>
              <a:ea typeface="Urbanist"/>
              <a:cs typeface="Urbanist"/>
              <a:sym typeface="Urbanist"/>
            </a:endParaRPr>
          </a:p>
        </p:txBody>
      </p:sp>
      <p:pic>
        <p:nvPicPr>
          <p:cNvPr id="82" name="Google Shape;82;p16"/>
          <p:cNvPicPr preferRelativeResize="0"/>
          <p:nvPr/>
        </p:nvPicPr>
        <p:blipFill>
          <a:blip r:embed="rId3">
            <a:alphaModFix/>
          </a:blip>
          <a:stretch>
            <a:fillRect/>
          </a:stretch>
        </p:blipFill>
        <p:spPr>
          <a:xfrm>
            <a:off x="7807369" y="0"/>
            <a:ext cx="4384636" cy="6858000"/>
          </a:xfrm>
          <a:prstGeom prst="rect">
            <a:avLst/>
          </a:prstGeom>
          <a:noFill/>
          <a:ln>
            <a:noFill/>
          </a:ln>
        </p:spPr>
      </p:pic>
    </p:spTree>
    <p:extLst>
      <p:ext uri="{BB962C8B-B14F-4D97-AF65-F5344CB8AC3E}">
        <p14:creationId xmlns:p14="http://schemas.microsoft.com/office/powerpoint/2010/main" val="5839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15600" y="392625"/>
            <a:ext cx="11360800" cy="964343"/>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dirty="0">
                <a:solidFill>
                  <a:srgbClr val="279CD7"/>
                </a:solidFill>
                <a:latin typeface="Urbanist Medium"/>
                <a:ea typeface="Urbanist Medium"/>
                <a:cs typeface="Urbanist Medium"/>
                <a:sym typeface="Urbanist Medium"/>
              </a:rPr>
              <a:t>Why Fiber Networks Gain Advantages</a:t>
            </a:r>
            <a:endParaRPr sz="3200" dirty="0">
              <a:solidFill>
                <a:srgbClr val="279CD7"/>
              </a:solidFill>
              <a:latin typeface="Urbanist Medium"/>
              <a:ea typeface="Urbanist Medium"/>
              <a:cs typeface="Urbanist Medium"/>
              <a:sym typeface="Urbanist Medium"/>
            </a:endParaRPr>
          </a:p>
        </p:txBody>
      </p:sp>
      <p:sp>
        <p:nvSpPr>
          <p:cNvPr id="88" name="Google Shape;88;p17"/>
          <p:cNvSpPr txBox="1">
            <a:spLocks noGrp="1"/>
          </p:cNvSpPr>
          <p:nvPr>
            <p:ph type="body" idx="1"/>
          </p:nvPr>
        </p:nvSpPr>
        <p:spPr>
          <a:xfrm>
            <a:off x="415600" y="1136543"/>
            <a:ext cx="8418433" cy="4955291"/>
          </a:xfrm>
          <a:prstGeom prst="rect">
            <a:avLst/>
          </a:prstGeom>
          <a:ln w="9525" cap="flat" cmpd="sng">
            <a:solidFill>
              <a:srgbClr val="FFFF00"/>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Addresses resource-intensive nature of fiber network deployments</a:t>
            </a:r>
            <a:r>
              <a:rPr lang="en" sz="1600" dirty="0">
                <a:solidFill>
                  <a:schemeClr val="dk1"/>
                </a:solidFill>
              </a:rPr>
              <a:t> </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Streamlines intricate processes through AFND, GIS data, customer demand &amp; regulations</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Optimize routes and minimize cable lengths</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Uses AI agents bots embedded in fiber management dashboards</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Conversational interfaces can accelerate real-time insights and troubleshooting</a:t>
            </a:r>
          </a:p>
          <a:p>
            <a:pPr>
              <a:buClr>
                <a:schemeClr val="dk1"/>
              </a:buClr>
              <a:buFont typeface="Urbanist"/>
              <a:buChar char="●"/>
            </a:pPr>
            <a:r>
              <a:rPr lang="en" dirty="0">
                <a:solidFill>
                  <a:schemeClr val="dk1"/>
                </a:solidFill>
                <a:latin typeface="Urbanist"/>
                <a:ea typeface="Urbanist"/>
                <a:cs typeface="Urbanist"/>
                <a:sym typeface="Urbanist"/>
              </a:rPr>
              <a:t>Real-world solutions: Nokia Digital Ops Center uses Agentic AI; ADTRAN’s AI Network Cloud; Cisco AgenticOps</a:t>
            </a:r>
            <a:endParaRPr lang="en-US" dirty="0"/>
          </a:p>
          <a:p>
            <a:pPr marL="609585" lvl="0" indent="-457189" algn="l" rtl="0">
              <a:spcBef>
                <a:spcPts val="0"/>
              </a:spcBef>
              <a:spcAft>
                <a:spcPts val="0"/>
              </a:spcAft>
              <a:buClr>
                <a:schemeClr val="dk1"/>
              </a:buClr>
              <a:buSzPts val="1800"/>
              <a:buFont typeface="Urbanist"/>
              <a:buChar char="●"/>
            </a:pPr>
            <a:endParaRPr dirty="0">
              <a:solidFill>
                <a:schemeClr val="dk1"/>
              </a:solidFill>
              <a:latin typeface="Urbanist"/>
              <a:ea typeface="Urbanist"/>
              <a:cs typeface="Urbanist"/>
              <a:sym typeface="Urbanist"/>
            </a:endParaRPr>
          </a:p>
          <a:p>
            <a:pPr marL="609585" lvl="0" indent="0" algn="l" rtl="0">
              <a:spcBef>
                <a:spcPts val="0"/>
              </a:spcBef>
              <a:spcAft>
                <a:spcPts val="0"/>
              </a:spcAft>
              <a:buNone/>
            </a:pPr>
            <a:endParaRPr dirty="0">
              <a:latin typeface="Urbanist"/>
              <a:ea typeface="Urbanist"/>
              <a:cs typeface="Urbanist"/>
              <a:sym typeface="Urbanist"/>
            </a:endParaRPr>
          </a:p>
        </p:txBody>
      </p:sp>
      <p:pic>
        <p:nvPicPr>
          <p:cNvPr id="89" name="Google Shape;89;p17"/>
          <p:cNvPicPr preferRelativeResize="0"/>
          <p:nvPr/>
        </p:nvPicPr>
        <p:blipFill>
          <a:blip r:embed="rId3">
            <a:alphaModFix/>
          </a:blip>
          <a:stretch>
            <a:fillRect/>
          </a:stretch>
        </p:blipFill>
        <p:spPr>
          <a:xfrm>
            <a:off x="8751376" y="1"/>
            <a:ext cx="3673349" cy="6858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15600" y="330631"/>
            <a:ext cx="11360800" cy="805912"/>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solidFill>
                  <a:srgbClr val="279CD7"/>
                </a:solidFill>
                <a:latin typeface="Urbanist Medium"/>
                <a:ea typeface="Urbanist Medium"/>
                <a:cs typeface="Urbanist Medium"/>
                <a:sym typeface="Urbanist Medium"/>
              </a:rPr>
              <a:t>Scalability and Sustainability</a:t>
            </a:r>
            <a:endParaRPr dirty="0">
              <a:solidFill>
                <a:srgbClr val="279CD7"/>
              </a:solidFill>
              <a:latin typeface="Urbanist Medium"/>
              <a:ea typeface="Urbanist Medium"/>
              <a:cs typeface="Urbanist Medium"/>
              <a:sym typeface="Urbanist Medium"/>
            </a:endParaRPr>
          </a:p>
        </p:txBody>
      </p:sp>
      <p:sp>
        <p:nvSpPr>
          <p:cNvPr id="95" name="Google Shape;95;p18"/>
          <p:cNvSpPr txBox="1">
            <a:spLocks noGrp="1"/>
          </p:cNvSpPr>
          <p:nvPr>
            <p:ph type="body" idx="1"/>
          </p:nvPr>
        </p:nvSpPr>
        <p:spPr>
          <a:xfrm>
            <a:off x="415600" y="1064217"/>
            <a:ext cx="6833600" cy="5027616"/>
          </a:xfrm>
          <a:prstGeom prst="rect">
            <a:avLst/>
          </a:prstGeom>
          <a:ln w="9525" cap="flat" cmpd="sng">
            <a:solidFill>
              <a:srgbClr val="FFFF00"/>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Enables scalable </a:t>
            </a:r>
            <a:r>
              <a:rPr lang="en">
                <a:solidFill>
                  <a:schemeClr val="dk1"/>
                </a:solidFill>
                <a:latin typeface="Urbanist"/>
                <a:ea typeface="Urbanist"/>
                <a:cs typeface="Urbanist"/>
                <a:sym typeface="Urbanist"/>
              </a:rPr>
              <a:t>infrastructure - </a:t>
            </a:r>
            <a:r>
              <a:rPr lang="en" dirty="0">
                <a:solidFill>
                  <a:schemeClr val="dk1"/>
                </a:solidFill>
                <a:latin typeface="Urbanist"/>
                <a:ea typeface="Urbanist"/>
                <a:cs typeface="Urbanist"/>
                <a:sym typeface="Urbanist"/>
              </a:rPr>
              <a:t>intelligent automation &amp; dynamic resource allocation</a:t>
            </a:r>
            <a:r>
              <a:rPr lang="en" sz="1600" dirty="0">
                <a:solidFill>
                  <a:schemeClr val="dk1"/>
                </a:solidFill>
              </a:rPr>
              <a:t> </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Optimize long-haul fiber connectivity between DCs</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Expand capability w/o geo constraints</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Improve energy usage</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Predict environmental impacts and adapting strategies in real-time </a:t>
            </a:r>
            <a:endParaRPr dirty="0">
              <a:solidFill>
                <a:schemeClr val="dk1"/>
              </a:solidFill>
              <a:latin typeface="Urbanist"/>
              <a:ea typeface="Urbanist"/>
              <a:cs typeface="Urbanist"/>
              <a:sym typeface="Urbanist"/>
            </a:endParaRPr>
          </a:p>
          <a:p>
            <a:pPr marL="609585" lvl="0" indent="-457189" algn="l" rtl="0">
              <a:spcBef>
                <a:spcPts val="0"/>
              </a:spcBef>
              <a:spcAft>
                <a:spcPts val="0"/>
              </a:spcAft>
              <a:buClr>
                <a:schemeClr val="dk1"/>
              </a:buClr>
              <a:buSzPts val="1800"/>
              <a:buFont typeface="Urbanist"/>
              <a:buChar char="●"/>
            </a:pPr>
            <a:r>
              <a:rPr lang="en" dirty="0">
                <a:solidFill>
                  <a:schemeClr val="dk1"/>
                </a:solidFill>
                <a:latin typeface="Urbanist"/>
                <a:ea typeface="Urbanist"/>
                <a:cs typeface="Urbanist"/>
                <a:sym typeface="Urbanist"/>
              </a:rPr>
              <a:t>Supports sustainable decision-making &amp; accelerates net-zero goal fulfillment</a:t>
            </a:r>
          </a:p>
          <a:p>
            <a:r>
              <a:rPr lang="en" dirty="0">
                <a:solidFill>
                  <a:schemeClr val="dk1"/>
                </a:solidFill>
                <a:latin typeface="Urbanist"/>
                <a:ea typeface="Urbanist"/>
                <a:cs typeface="Urbanist"/>
                <a:sym typeface="Urbanist"/>
              </a:rPr>
              <a:t>UPS saved $300M annually by eliminating 100 miles of driving, reducing </a:t>
            </a:r>
            <a:r>
              <a:rPr lang="en-US" dirty="0">
                <a:solidFill>
                  <a:schemeClr val="tx1"/>
                </a:solidFill>
              </a:rPr>
              <a:t>CO₂</a:t>
            </a:r>
          </a:p>
          <a:p>
            <a:pPr marL="609585" lvl="0" indent="0" algn="l" rtl="0">
              <a:spcBef>
                <a:spcPts val="0"/>
              </a:spcBef>
              <a:spcAft>
                <a:spcPts val="0"/>
              </a:spcAft>
              <a:buNone/>
            </a:pPr>
            <a:endParaRPr dirty="0">
              <a:solidFill>
                <a:schemeClr val="dk1"/>
              </a:solidFill>
              <a:latin typeface="Urbanist"/>
              <a:ea typeface="Urbanist"/>
              <a:cs typeface="Urbanist"/>
              <a:sym typeface="Urbanist"/>
            </a:endParaRPr>
          </a:p>
          <a:p>
            <a:pPr marL="609585" lvl="0" indent="0" algn="l" rtl="0">
              <a:spcBef>
                <a:spcPts val="0"/>
              </a:spcBef>
              <a:spcAft>
                <a:spcPts val="0"/>
              </a:spcAft>
              <a:buNone/>
            </a:pPr>
            <a:endParaRPr dirty="0">
              <a:solidFill>
                <a:schemeClr val="dk1"/>
              </a:solidFill>
              <a:latin typeface="Urbanist"/>
              <a:ea typeface="Urbanist"/>
              <a:cs typeface="Urbanist"/>
              <a:sym typeface="Urbanist"/>
            </a:endParaRPr>
          </a:p>
          <a:p>
            <a:pPr marL="609585" lvl="0" indent="0" algn="l" rtl="0">
              <a:spcBef>
                <a:spcPts val="0"/>
              </a:spcBef>
              <a:spcAft>
                <a:spcPts val="0"/>
              </a:spcAft>
              <a:buNone/>
            </a:pPr>
            <a:endParaRPr dirty="0">
              <a:latin typeface="Urbanist"/>
              <a:ea typeface="Urbanist"/>
              <a:cs typeface="Urbanist"/>
              <a:sym typeface="Urbanist"/>
            </a:endParaRPr>
          </a:p>
        </p:txBody>
      </p:sp>
      <p:pic>
        <p:nvPicPr>
          <p:cNvPr id="96" name="Google Shape;96;p18"/>
          <p:cNvPicPr preferRelativeResize="0"/>
          <p:nvPr/>
        </p:nvPicPr>
        <p:blipFill>
          <a:blip r:embed="rId3">
            <a:alphaModFix/>
          </a:blip>
          <a:stretch>
            <a:fillRect/>
          </a:stretch>
        </p:blipFill>
        <p:spPr>
          <a:xfrm>
            <a:off x="7796741" y="1"/>
            <a:ext cx="4627984" cy="6858001"/>
          </a:xfrm>
          <a:prstGeom prst="rect">
            <a:avLst/>
          </a:prstGeom>
          <a:noFill/>
          <a:ln>
            <a:noFill/>
          </a:ln>
        </p:spPr>
      </p:pic>
      <p:sp>
        <p:nvSpPr>
          <p:cNvPr id="97" name="Google Shape;97;p18"/>
          <p:cNvSpPr txBox="1"/>
          <p:nvPr/>
        </p:nvSpPr>
        <p:spPr>
          <a:xfrm>
            <a:off x="8110367" y="0"/>
            <a:ext cx="4150800" cy="533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3944"/>
        </a:solid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solidFill>
                  <a:srgbClr val="279CD7"/>
                </a:solidFill>
                <a:latin typeface="Urbanist Medium"/>
                <a:ea typeface="Urbanist Medium"/>
                <a:cs typeface="Urbanist Medium"/>
                <a:sym typeface="Urbanist Medium"/>
              </a:rPr>
              <a:t>Proactive Maintenance and Resilience</a:t>
            </a:r>
            <a:endParaRPr>
              <a:solidFill>
                <a:srgbClr val="279CD7"/>
              </a:solidFill>
              <a:latin typeface="Urbanist Medium"/>
              <a:ea typeface="Urbanist Medium"/>
              <a:cs typeface="Urbanist Medium"/>
              <a:sym typeface="Urbanist Medium"/>
            </a:endParaRPr>
          </a:p>
        </p:txBody>
      </p:sp>
      <p:sp>
        <p:nvSpPr>
          <p:cNvPr id="103" name="Google Shape;103;p19"/>
          <p:cNvSpPr txBox="1">
            <a:spLocks noGrp="1"/>
          </p:cNvSpPr>
          <p:nvPr>
            <p:ph type="body" idx="1"/>
          </p:nvPr>
        </p:nvSpPr>
        <p:spPr>
          <a:xfrm>
            <a:off x="474700" y="1962300"/>
            <a:ext cx="5568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0256" algn="l" rtl="0">
              <a:spcBef>
                <a:spcPts val="0"/>
              </a:spcBef>
              <a:spcAft>
                <a:spcPts val="0"/>
              </a:spcAft>
              <a:buClr>
                <a:schemeClr val="lt1"/>
              </a:buClr>
              <a:buSzPts val="1600"/>
              <a:buFont typeface="Urbanist"/>
              <a:buChar char="●"/>
            </a:pPr>
            <a:r>
              <a:rPr lang="en" sz="2133" b="1">
                <a:solidFill>
                  <a:schemeClr val="lt1"/>
                </a:solidFill>
                <a:latin typeface="Urbanist"/>
                <a:ea typeface="Urbanist"/>
                <a:cs typeface="Urbanist"/>
                <a:sym typeface="Urbanist"/>
              </a:rPr>
              <a:t>Proactive detection of anomalies and potential failures</a:t>
            </a:r>
            <a:endParaRPr sz="2133" b="1">
              <a:solidFill>
                <a:schemeClr val="lt1"/>
              </a:solidFill>
              <a:latin typeface="Urbanist"/>
              <a:ea typeface="Urbanist"/>
              <a:cs typeface="Urbanist"/>
              <a:sym typeface="Urbanist"/>
            </a:endParaRPr>
          </a:p>
          <a:p>
            <a:pPr marL="1219170" lvl="1" indent="-423323" algn="l" rtl="0">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Fiber cuts</a:t>
            </a:r>
            <a:endParaRPr>
              <a:solidFill>
                <a:schemeClr val="lt1"/>
              </a:solidFill>
              <a:latin typeface="Urbanist"/>
              <a:ea typeface="Urbanist"/>
              <a:cs typeface="Urbanist"/>
              <a:sym typeface="Urbanist"/>
            </a:endParaRPr>
          </a:p>
          <a:p>
            <a:pPr marL="1219170" lvl="1" indent="-423323" algn="l" rtl="0">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Environmental factors</a:t>
            </a:r>
            <a:br>
              <a:rPr lang="en">
                <a:solidFill>
                  <a:schemeClr val="lt1"/>
                </a:solidFill>
                <a:latin typeface="Urbanist"/>
                <a:ea typeface="Urbanist"/>
                <a:cs typeface="Urbanist"/>
                <a:sym typeface="Urbanist"/>
              </a:rPr>
            </a:br>
            <a:endParaRPr>
              <a:solidFill>
                <a:schemeClr val="lt1"/>
              </a:solidFill>
              <a:latin typeface="Urbanist"/>
              <a:ea typeface="Urbanist"/>
              <a:cs typeface="Urbanist"/>
              <a:sym typeface="Urbanist"/>
            </a:endParaRPr>
          </a:p>
          <a:p>
            <a:pPr marL="609585" lvl="0" indent="-440256" algn="l" rtl="0">
              <a:spcBef>
                <a:spcPts val="0"/>
              </a:spcBef>
              <a:spcAft>
                <a:spcPts val="0"/>
              </a:spcAft>
              <a:buClr>
                <a:schemeClr val="lt1"/>
              </a:buClr>
              <a:buSzPts val="1600"/>
              <a:buFont typeface="Urbanist"/>
              <a:buChar char="●"/>
            </a:pPr>
            <a:r>
              <a:rPr lang="en" sz="2133" b="1">
                <a:solidFill>
                  <a:schemeClr val="lt1"/>
                </a:solidFill>
                <a:latin typeface="Urbanist"/>
                <a:ea typeface="Urbanist"/>
                <a:cs typeface="Urbanist"/>
                <a:sym typeface="Urbanist"/>
              </a:rPr>
              <a:t>Assess data readiness and infrastructure</a:t>
            </a:r>
            <a:endParaRPr sz="2133" b="1">
              <a:solidFill>
                <a:schemeClr val="lt1"/>
              </a:solidFill>
              <a:latin typeface="Urbanist"/>
              <a:ea typeface="Urbanist"/>
              <a:cs typeface="Urbanist"/>
              <a:sym typeface="Urbanist"/>
            </a:endParaRPr>
          </a:p>
          <a:p>
            <a:pPr marL="1219170" lvl="1" indent="-423323" algn="l" rtl="0">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Evaluate data quality</a:t>
            </a:r>
            <a:endParaRPr>
              <a:solidFill>
                <a:schemeClr val="lt1"/>
              </a:solidFill>
              <a:latin typeface="Urbanist"/>
              <a:ea typeface="Urbanist"/>
              <a:cs typeface="Urbanist"/>
              <a:sym typeface="Urbanist"/>
            </a:endParaRPr>
          </a:p>
          <a:p>
            <a:pPr marL="1219170" lvl="1" indent="-423323" algn="l" rtl="0">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Invest in infrastructure</a:t>
            </a:r>
            <a:endParaRPr sz="2267">
              <a:solidFill>
                <a:schemeClr val="lt1"/>
              </a:solidFill>
              <a:latin typeface="Urbanist"/>
              <a:ea typeface="Urbanist"/>
              <a:cs typeface="Urbanist"/>
              <a:sym typeface="Urbanist"/>
            </a:endParaRPr>
          </a:p>
        </p:txBody>
      </p:sp>
      <p:sp>
        <p:nvSpPr>
          <p:cNvPr id="104" name="Google Shape;104;p19"/>
          <p:cNvSpPr txBox="1"/>
          <p:nvPr/>
        </p:nvSpPr>
        <p:spPr>
          <a:xfrm>
            <a:off x="6422033" y="1962300"/>
            <a:ext cx="5568800" cy="452517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0256" algn="l" rtl="0">
              <a:lnSpc>
                <a:spcPct val="115000"/>
              </a:lnSpc>
              <a:spcBef>
                <a:spcPts val="0"/>
              </a:spcBef>
              <a:spcAft>
                <a:spcPts val="0"/>
              </a:spcAft>
              <a:buClr>
                <a:schemeClr val="lt1"/>
              </a:buClr>
              <a:buSzPts val="1600"/>
              <a:buFont typeface="Urbanist"/>
              <a:buChar char="●"/>
            </a:pPr>
            <a:r>
              <a:rPr lang="en" sz="2133" b="1">
                <a:solidFill>
                  <a:schemeClr val="lt1"/>
                </a:solidFill>
                <a:latin typeface="Urbanist"/>
                <a:ea typeface="Urbanist"/>
                <a:cs typeface="Urbanist"/>
                <a:sym typeface="Urbanist"/>
              </a:rPr>
              <a:t>Real-time data analysis</a:t>
            </a:r>
            <a:endParaRPr sz="2133" b="1">
              <a:solidFill>
                <a:schemeClr val="lt1"/>
              </a:solidFill>
              <a:latin typeface="Urbanist"/>
              <a:ea typeface="Urbanist"/>
              <a:cs typeface="Urbanist"/>
              <a:sym typeface="Urbanist"/>
            </a:endParaRPr>
          </a:p>
          <a:p>
            <a:pPr marL="1219170" lvl="1" indent="-423323" algn="l" rtl="0">
              <a:lnSpc>
                <a:spcPct val="115000"/>
              </a:lnSpc>
              <a:spcBef>
                <a:spcPts val="0"/>
              </a:spcBef>
              <a:spcAft>
                <a:spcPts val="0"/>
              </a:spcAft>
              <a:buClr>
                <a:schemeClr val="lt1"/>
              </a:buClr>
              <a:buSzPts val="1400"/>
              <a:buFont typeface="Urbanist"/>
              <a:buChar char="○"/>
            </a:pPr>
            <a:r>
              <a:rPr lang="en" sz="2489">
                <a:solidFill>
                  <a:schemeClr val="lt1"/>
                </a:solidFill>
                <a:latin typeface="Urbanist"/>
                <a:ea typeface="Urbanist"/>
                <a:cs typeface="Urbanist"/>
                <a:sym typeface="Urbanist"/>
              </a:rPr>
              <a:t>Implement robust security measures</a:t>
            </a:r>
            <a:endParaRPr sz="2489">
              <a:solidFill>
                <a:schemeClr val="lt1"/>
              </a:solidFill>
              <a:latin typeface="Urbanist"/>
              <a:ea typeface="Urbanist"/>
              <a:cs typeface="Urbanist"/>
              <a:sym typeface="Urbanist"/>
            </a:endParaRPr>
          </a:p>
          <a:p>
            <a:pPr marL="1219170" lvl="1" indent="-423323" algn="l" rtl="0">
              <a:lnSpc>
                <a:spcPct val="115000"/>
              </a:lnSpc>
              <a:spcBef>
                <a:spcPts val="0"/>
              </a:spcBef>
              <a:spcAft>
                <a:spcPts val="0"/>
              </a:spcAft>
              <a:buClr>
                <a:schemeClr val="lt1"/>
              </a:buClr>
              <a:buSzPts val="1400"/>
              <a:buFont typeface="Urbanist"/>
              <a:buChar char="○"/>
            </a:pPr>
            <a:r>
              <a:rPr lang="en" sz="2489">
                <a:solidFill>
                  <a:schemeClr val="lt1"/>
                </a:solidFill>
                <a:latin typeface="Urbanist"/>
                <a:ea typeface="Urbanist"/>
                <a:cs typeface="Urbanist"/>
                <a:sym typeface="Urbanist"/>
              </a:rPr>
              <a:t>Trigger restoration processes, pre-empt issue escalation</a:t>
            </a:r>
            <a:endParaRPr sz="2489">
              <a:solidFill>
                <a:schemeClr val="lt1"/>
              </a:solidFill>
              <a:latin typeface="Urbanist"/>
              <a:ea typeface="Urbanist"/>
              <a:cs typeface="Urbanist"/>
              <a:sym typeface="Urbanist"/>
            </a:endParaRPr>
          </a:p>
          <a:p>
            <a:pPr marL="1219170" lvl="1" indent="-423323" algn="l" rtl="0">
              <a:lnSpc>
                <a:spcPct val="115000"/>
              </a:lnSpc>
              <a:spcBef>
                <a:spcPts val="0"/>
              </a:spcBef>
              <a:spcAft>
                <a:spcPts val="0"/>
              </a:spcAft>
              <a:buClr>
                <a:schemeClr val="lt1"/>
              </a:buClr>
              <a:buSzPts val="1400"/>
              <a:buFont typeface="Urbanist"/>
              <a:buChar char="○"/>
            </a:pPr>
            <a:r>
              <a:rPr lang="en" sz="2489">
                <a:solidFill>
                  <a:schemeClr val="lt1"/>
                </a:solidFill>
                <a:latin typeface="Urbanist"/>
                <a:ea typeface="Urbanist"/>
                <a:cs typeface="Urbanist"/>
                <a:sym typeface="Urbanist"/>
              </a:rPr>
              <a:t>Ensure uninterrupted service</a:t>
            </a:r>
            <a:br>
              <a:rPr lang="en" sz="2489">
                <a:solidFill>
                  <a:schemeClr val="lt1"/>
                </a:solidFill>
                <a:latin typeface="Urbanist"/>
                <a:ea typeface="Urbanist"/>
                <a:cs typeface="Urbanist"/>
                <a:sym typeface="Urbanist"/>
              </a:rPr>
            </a:br>
            <a:endParaRPr sz="2489">
              <a:solidFill>
                <a:schemeClr val="lt1"/>
              </a:solidFill>
              <a:latin typeface="Urbanist"/>
              <a:ea typeface="Urbanist"/>
              <a:cs typeface="Urbanist"/>
              <a:sym typeface="Urbanist"/>
            </a:endParaRPr>
          </a:p>
          <a:p>
            <a:pPr marL="609585" lvl="0" indent="-440256" algn="l" rtl="0">
              <a:lnSpc>
                <a:spcPct val="115000"/>
              </a:lnSpc>
              <a:spcBef>
                <a:spcPts val="0"/>
              </a:spcBef>
              <a:spcAft>
                <a:spcPts val="0"/>
              </a:spcAft>
              <a:buClr>
                <a:schemeClr val="lt1"/>
              </a:buClr>
              <a:buSzPts val="1600"/>
              <a:buFont typeface="Urbanist"/>
              <a:buChar char="●"/>
            </a:pPr>
            <a:r>
              <a:rPr lang="en" sz="2133" b="1">
                <a:solidFill>
                  <a:schemeClr val="lt1"/>
                </a:solidFill>
                <a:latin typeface="Urbanist"/>
                <a:ea typeface="Urbanist"/>
                <a:cs typeface="Urbanist"/>
                <a:sym typeface="Urbanist"/>
              </a:rPr>
              <a:t>Monitor and evaluate AI performance</a:t>
            </a:r>
            <a:endParaRPr sz="2133" b="1">
              <a:solidFill>
                <a:schemeClr val="lt1"/>
              </a:solidFill>
              <a:latin typeface="Urbanist"/>
              <a:ea typeface="Urbanist"/>
              <a:cs typeface="Urbanist"/>
              <a:sym typeface="Urbanist"/>
            </a:endParaRPr>
          </a:p>
          <a:p>
            <a:pPr marL="1219170" lvl="1" indent="-423323" algn="l" rtl="0">
              <a:lnSpc>
                <a:spcPct val="115000"/>
              </a:lnSpc>
              <a:spcBef>
                <a:spcPts val="0"/>
              </a:spcBef>
              <a:spcAft>
                <a:spcPts val="0"/>
              </a:spcAft>
              <a:buClr>
                <a:schemeClr val="lt1"/>
              </a:buClr>
              <a:buSzPts val="1400"/>
              <a:buFont typeface="Urbanist"/>
              <a:buChar char="○"/>
            </a:pPr>
            <a:r>
              <a:rPr lang="en" sz="2489">
                <a:solidFill>
                  <a:schemeClr val="lt1"/>
                </a:solidFill>
                <a:latin typeface="Urbanist"/>
                <a:ea typeface="Urbanist"/>
                <a:cs typeface="Urbanist"/>
                <a:sym typeface="Urbanist"/>
              </a:rPr>
              <a:t>Set KPIs to assess effectiveness</a:t>
            </a:r>
            <a:endParaRPr sz="2489">
              <a:solidFill>
                <a:schemeClr val="lt1"/>
              </a:solidFill>
              <a:latin typeface="Urbanist"/>
              <a:ea typeface="Urbanist"/>
              <a:cs typeface="Urbanist"/>
              <a:sym typeface="Urbanist"/>
            </a:endParaRPr>
          </a:p>
          <a:p>
            <a:pPr marL="1219170" lvl="1" indent="-423323" algn="l" rtl="0">
              <a:lnSpc>
                <a:spcPct val="115000"/>
              </a:lnSpc>
              <a:spcBef>
                <a:spcPts val="0"/>
              </a:spcBef>
              <a:spcAft>
                <a:spcPts val="0"/>
              </a:spcAft>
              <a:buClr>
                <a:schemeClr val="lt1"/>
              </a:buClr>
              <a:buSzPts val="1400"/>
              <a:buFont typeface="Urbanist"/>
              <a:buChar char="○"/>
            </a:pPr>
            <a:r>
              <a:rPr lang="en" sz="2489">
                <a:solidFill>
                  <a:schemeClr val="lt1"/>
                </a:solidFill>
                <a:latin typeface="Urbanist"/>
                <a:ea typeface="Urbanist"/>
                <a:cs typeface="Urbanist"/>
                <a:sym typeface="Urbanist"/>
              </a:rPr>
              <a:t>Continuous improvement</a:t>
            </a:r>
            <a:endParaRPr sz="2489"/>
          </a:p>
        </p:txBody>
      </p:sp>
      <p:pic>
        <p:nvPicPr>
          <p:cNvPr id="105" name="Google Shape;105;p19"/>
          <p:cNvPicPr preferRelativeResize="0"/>
          <p:nvPr/>
        </p:nvPicPr>
        <p:blipFill>
          <a:blip r:embed="rId3">
            <a:alphaModFix/>
          </a:blip>
          <a:stretch>
            <a:fillRect/>
          </a:stretch>
        </p:blipFill>
        <p:spPr>
          <a:xfrm>
            <a:off x="10262933" y="6211100"/>
            <a:ext cx="1513467" cy="30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solidFill>
                  <a:srgbClr val="279CD7"/>
                </a:solidFill>
                <a:latin typeface="Urbanist Medium"/>
                <a:ea typeface="Urbanist Medium"/>
                <a:cs typeface="Urbanist Medium"/>
                <a:sym typeface="Urbanist Medium"/>
              </a:rPr>
              <a:t>Top Takeaways</a:t>
            </a:r>
            <a:endParaRPr>
              <a:solidFill>
                <a:srgbClr val="279CD7"/>
              </a:solidFill>
              <a:latin typeface="Urbanist Medium"/>
              <a:ea typeface="Urbanist Medium"/>
              <a:cs typeface="Urbanist Medium"/>
              <a:sym typeface="Urbanist Medium"/>
            </a:endParaRPr>
          </a:p>
        </p:txBody>
      </p:sp>
      <p:sp>
        <p:nvSpPr>
          <p:cNvPr id="111" name="Google Shape;111;p20"/>
          <p:cNvSpPr txBox="1">
            <a:spLocks noGrp="1"/>
          </p:cNvSpPr>
          <p:nvPr>
            <p:ph type="body" idx="1"/>
          </p:nvPr>
        </p:nvSpPr>
        <p:spPr>
          <a:xfrm>
            <a:off x="415600" y="2080533"/>
            <a:ext cx="6810000" cy="2273200"/>
          </a:xfrm>
          <a:prstGeom prst="rect">
            <a:avLst/>
          </a:prstGeom>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3590" algn="l" rtl="0">
              <a:spcBef>
                <a:spcPts val="0"/>
              </a:spcBef>
              <a:spcAft>
                <a:spcPts val="0"/>
              </a:spcAft>
              <a:buClr>
                <a:schemeClr val="dk1"/>
              </a:buClr>
              <a:buSzPct val="100000"/>
              <a:buFont typeface="Urbanist"/>
              <a:buAutoNum type="arabicPeriod"/>
            </a:pPr>
            <a:r>
              <a:rPr lang="en" sz="2533">
                <a:solidFill>
                  <a:schemeClr val="dk1"/>
                </a:solidFill>
                <a:latin typeface="Urbanist"/>
                <a:ea typeface="Urbanist"/>
                <a:cs typeface="Urbanist"/>
                <a:sym typeface="Urbanist"/>
              </a:rPr>
              <a:t>Agentic AI boosts automation and deployment optimization</a:t>
            </a:r>
            <a:endParaRPr sz="2533">
              <a:solidFill>
                <a:schemeClr val="dk1"/>
              </a:solidFill>
              <a:latin typeface="Urbanist"/>
              <a:ea typeface="Urbanist"/>
              <a:cs typeface="Urbanist"/>
              <a:sym typeface="Urbanist"/>
            </a:endParaRPr>
          </a:p>
          <a:p>
            <a:pPr marL="609585" lvl="0" indent="-453590" algn="l" rtl="0">
              <a:spcBef>
                <a:spcPts val="0"/>
              </a:spcBef>
              <a:spcAft>
                <a:spcPts val="0"/>
              </a:spcAft>
              <a:buClr>
                <a:schemeClr val="dk1"/>
              </a:buClr>
              <a:buSzPct val="100000"/>
              <a:buFont typeface="Urbanist"/>
              <a:buAutoNum type="arabicPeriod"/>
            </a:pPr>
            <a:r>
              <a:rPr lang="en" sz="2533">
                <a:solidFill>
                  <a:schemeClr val="dk1"/>
                </a:solidFill>
                <a:latin typeface="Urbanist"/>
                <a:ea typeface="Urbanist"/>
                <a:cs typeface="Urbanist"/>
                <a:sym typeface="Urbanist"/>
              </a:rPr>
              <a:t>Improves reliability and supports sustainability</a:t>
            </a:r>
            <a:endParaRPr sz="2533">
              <a:solidFill>
                <a:schemeClr val="dk1"/>
              </a:solidFill>
              <a:latin typeface="Urbanist"/>
              <a:ea typeface="Urbanist"/>
              <a:cs typeface="Urbanist"/>
              <a:sym typeface="Urbanist"/>
            </a:endParaRPr>
          </a:p>
          <a:p>
            <a:pPr marL="609585" lvl="0" indent="-453590" algn="l" rtl="0">
              <a:spcBef>
                <a:spcPts val="0"/>
              </a:spcBef>
              <a:spcAft>
                <a:spcPts val="0"/>
              </a:spcAft>
              <a:buClr>
                <a:schemeClr val="dk1"/>
              </a:buClr>
              <a:buSzPct val="100000"/>
              <a:buFont typeface="Urbanist"/>
              <a:buAutoNum type="arabicPeriod"/>
            </a:pPr>
            <a:r>
              <a:rPr lang="en" sz="2533">
                <a:solidFill>
                  <a:schemeClr val="dk1"/>
                </a:solidFill>
                <a:latin typeface="Urbanist"/>
                <a:ea typeface="Urbanist"/>
                <a:cs typeface="Urbanist"/>
                <a:sym typeface="Urbanist"/>
              </a:rPr>
              <a:t>Strategic alignment is key to AI success</a:t>
            </a:r>
            <a:endParaRPr sz="2533">
              <a:solidFill>
                <a:schemeClr val="dk1"/>
              </a:solidFill>
              <a:latin typeface="Urbanist"/>
              <a:ea typeface="Urbanist"/>
              <a:cs typeface="Urbanist"/>
              <a:sym typeface="Urbanist"/>
            </a:endParaRPr>
          </a:p>
          <a:p>
            <a:pPr marL="0" lvl="0" indent="0" algn="l" rtl="0">
              <a:spcBef>
                <a:spcPts val="0"/>
              </a:spcBef>
              <a:spcAft>
                <a:spcPts val="0"/>
              </a:spcAft>
              <a:buNone/>
            </a:pPr>
            <a:endParaRPr sz="2533">
              <a:solidFill>
                <a:schemeClr val="dk1"/>
              </a:solidFill>
              <a:latin typeface="Urbanist"/>
              <a:ea typeface="Urbanist"/>
              <a:cs typeface="Urbanist"/>
              <a:sym typeface="Urbanist"/>
            </a:endParaRPr>
          </a:p>
        </p:txBody>
      </p:sp>
      <p:pic>
        <p:nvPicPr>
          <p:cNvPr id="112" name="Google Shape;112;p20"/>
          <p:cNvPicPr preferRelativeResize="0"/>
          <p:nvPr/>
        </p:nvPicPr>
        <p:blipFill>
          <a:blip r:embed="rId3">
            <a:alphaModFix/>
          </a:blip>
          <a:stretch>
            <a:fillRect/>
          </a:stretch>
        </p:blipFill>
        <p:spPr>
          <a:xfrm>
            <a:off x="7564008" y="1"/>
            <a:ext cx="4627984" cy="6858001"/>
          </a:xfrm>
          <a:prstGeom prst="rect">
            <a:avLst/>
          </a:prstGeom>
          <a:noFill/>
          <a:ln>
            <a:noFill/>
          </a:ln>
        </p:spPr>
      </p:pic>
      <p:pic>
        <p:nvPicPr>
          <p:cNvPr id="113" name="Google Shape;113;p20"/>
          <p:cNvPicPr preferRelativeResize="0"/>
          <p:nvPr/>
        </p:nvPicPr>
        <p:blipFill>
          <a:blip r:embed="rId4">
            <a:alphaModFix/>
          </a:blip>
          <a:stretch>
            <a:fillRect/>
          </a:stretch>
        </p:blipFill>
        <p:spPr>
          <a:xfrm>
            <a:off x="10243101" y="6198700"/>
            <a:ext cx="1533300" cy="3232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3944"/>
        </a:solidFill>
        <a:effectLst/>
      </p:bgPr>
    </p:bg>
    <p:spTree>
      <p:nvGrpSpPr>
        <p:cNvPr id="1"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1909100" y="203201"/>
            <a:ext cx="8373784" cy="64515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54B4DA-1F8E-134E-A479-9548337EDF2A}"/>
              </a:ext>
            </a:extLst>
          </p:cNvPr>
          <p:cNvSpPr>
            <a:spLocks noGrp="1"/>
          </p:cNvSpPr>
          <p:nvPr>
            <p:ph type="ctrTitle"/>
          </p:nvPr>
        </p:nvSpPr>
        <p:spPr/>
        <p:txBody>
          <a:bodyPr>
            <a:normAutofit fontScale="90000"/>
          </a:bodyPr>
          <a:lstStyle/>
          <a:p>
            <a:r>
              <a:rPr lang="en-US" sz="5400"/>
              <a:t>QUESTIONS?</a:t>
            </a:r>
          </a:p>
        </p:txBody>
      </p:sp>
    </p:spTree>
    <p:extLst>
      <p:ext uri="{BB962C8B-B14F-4D97-AF65-F5344CB8AC3E}">
        <p14:creationId xmlns:p14="http://schemas.microsoft.com/office/powerpoint/2010/main" val="340918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9DD3EF7-2B35-3A97-40EA-CF31C48FC311}"/>
              </a:ext>
            </a:extLst>
          </p:cNvPr>
          <p:cNvSpPr txBox="1">
            <a:spLocks/>
          </p:cNvSpPr>
          <p:nvPr/>
        </p:nvSpPr>
        <p:spPr>
          <a:xfrm>
            <a:off x="1787857" y="4432300"/>
            <a:ext cx="10060500" cy="1066800"/>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SzPct val="75000"/>
            </a:pPr>
            <a:r>
              <a:rPr lang="en-US" sz="2000">
                <a:latin typeface="+mn-lt"/>
              </a:rPr>
              <a:t>Register for upcoming episodes and view recordings (FBA members only) on the Fiber for Breakfast page on the Events tab of the FBA website. </a:t>
            </a:r>
          </a:p>
        </p:txBody>
      </p:sp>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432880" y="1762918"/>
            <a:ext cx="2007843" cy="1325563"/>
          </a:xfrm>
        </p:spPr>
        <p:txBody>
          <a:bodyPr>
            <a:noAutofit/>
          </a:bodyPr>
          <a:lstStyle/>
          <a:p>
            <a:pPr algn="r"/>
            <a:r>
              <a:rPr lang="en-US" sz="5400" b="1"/>
              <a:t>UP NEXT</a:t>
            </a:r>
          </a:p>
        </p:txBody>
      </p:sp>
      <p:sp>
        <p:nvSpPr>
          <p:cNvPr id="3" name="TextBox 2">
            <a:extLst>
              <a:ext uri="{FF2B5EF4-FFF2-40B4-BE49-F238E27FC236}">
                <a16:creationId xmlns:a16="http://schemas.microsoft.com/office/drawing/2014/main" id="{074725B2-8980-BFE9-0628-FE4B34861C73}"/>
              </a:ext>
            </a:extLst>
          </p:cNvPr>
          <p:cNvSpPr txBox="1"/>
          <p:nvPr/>
        </p:nvSpPr>
        <p:spPr>
          <a:xfrm>
            <a:off x="1937981" y="5499100"/>
            <a:ext cx="9910376" cy="369332"/>
          </a:xfrm>
          <a:prstGeom prst="rect">
            <a:avLst/>
          </a:prstGeom>
          <a:noFill/>
        </p:spPr>
        <p:txBody>
          <a:bodyPr wrap="square">
            <a:spAutoFit/>
          </a:bodyPr>
          <a:lstStyle/>
          <a:p>
            <a:pPr algn="ctr">
              <a:lnSpc>
                <a:spcPct val="100000"/>
              </a:lnSpc>
              <a:buSzPct val="75000"/>
            </a:pPr>
            <a:r>
              <a:rPr lang="en-US" sz="1800"/>
              <a:t>For information about FBA, contact membership@fiberbroadband.org.</a:t>
            </a:r>
          </a:p>
        </p:txBody>
      </p:sp>
      <p:sp>
        <p:nvSpPr>
          <p:cNvPr id="2" name="Rectangle: Rounded Corners 1">
            <a:extLst>
              <a:ext uri="{FF2B5EF4-FFF2-40B4-BE49-F238E27FC236}">
                <a16:creationId xmlns:a16="http://schemas.microsoft.com/office/drawing/2014/main" id="{DB534BC7-C3EE-1D4C-2CF8-3967B1C13429}"/>
              </a:ext>
            </a:extLst>
          </p:cNvPr>
          <p:cNvSpPr/>
          <p:nvPr/>
        </p:nvSpPr>
        <p:spPr>
          <a:xfrm>
            <a:off x="3854126" y="930443"/>
            <a:ext cx="7851668" cy="2993857"/>
          </a:xfrm>
          <a:prstGeom prst="roundRect">
            <a:avLst/>
          </a:prstGeom>
          <a:solidFill>
            <a:srgbClr val="EFF3F5"/>
          </a:solidFill>
          <a:ln w="19050">
            <a:solidFill>
              <a:srgbClr val="E2772A"/>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US" sz="2400" u="sng" kern="1200" dirty="0">
                <a:solidFill>
                  <a:srgbClr val="5B7E91"/>
                </a:solidFill>
                <a:effectLst/>
                <a:ea typeface="+mn-ea"/>
                <a:cs typeface="+mn-cs"/>
              </a:rPr>
              <a:t>Fiber for Breakfast Week 25</a:t>
            </a:r>
          </a:p>
          <a:p>
            <a:r>
              <a:rPr lang="en-US" sz="2000" i="1" kern="1200" dirty="0">
                <a:solidFill>
                  <a:srgbClr val="5B7E91"/>
                </a:solidFill>
                <a:effectLst/>
                <a:ea typeface="+mn-ea"/>
                <a:cs typeface="+mn-cs"/>
              </a:rPr>
              <a:t>Wednesday, June 18th, 2025, at 10 AM Eastern</a:t>
            </a:r>
            <a:endParaRPr lang="en-US" sz="2000" i="1" dirty="0">
              <a:solidFill>
                <a:srgbClr val="5B7E91"/>
              </a:solidFill>
            </a:endParaRPr>
          </a:p>
          <a:p>
            <a:endParaRPr lang="en-US" i="1" dirty="0">
              <a:solidFill>
                <a:srgbClr val="5B7E91"/>
              </a:solidFill>
            </a:endParaRPr>
          </a:p>
        </p:txBody>
      </p:sp>
      <p:sp>
        <p:nvSpPr>
          <p:cNvPr id="4" name="TextBox 3">
            <a:extLst>
              <a:ext uri="{FF2B5EF4-FFF2-40B4-BE49-F238E27FC236}">
                <a16:creationId xmlns:a16="http://schemas.microsoft.com/office/drawing/2014/main" id="{92C51A2C-9E5E-48EB-36D7-2CBCADBA2F3C}"/>
              </a:ext>
            </a:extLst>
          </p:cNvPr>
          <p:cNvSpPr txBox="1"/>
          <p:nvPr/>
        </p:nvSpPr>
        <p:spPr>
          <a:xfrm>
            <a:off x="4859655" y="2067718"/>
            <a:ext cx="6095560" cy="1323439"/>
          </a:xfrm>
          <a:prstGeom prst="rect">
            <a:avLst/>
          </a:prstGeom>
          <a:noFill/>
        </p:spPr>
        <p:txBody>
          <a:bodyPr wrap="square" rtlCol="0">
            <a:spAutoFit/>
          </a:bodyPr>
          <a:lstStyle/>
          <a:p>
            <a:pPr algn="ctr"/>
            <a:r>
              <a:rPr lang="en-US" sz="3200" b="1" dirty="0">
                <a:solidFill>
                  <a:srgbClr val="5B7E91"/>
                </a:solidFill>
                <a:ea typeface="Aptos" panose="020B0004020202020204" pitchFamily="34" charset="0"/>
                <a:cs typeface="Aptos" panose="020B0004020202020204" pitchFamily="34" charset="0"/>
              </a:rPr>
              <a:t>Gene </a:t>
            </a:r>
            <a:r>
              <a:rPr lang="en-US" sz="3200" b="1" dirty="0" err="1">
                <a:solidFill>
                  <a:srgbClr val="5B7E91"/>
                </a:solidFill>
                <a:ea typeface="Aptos" panose="020B0004020202020204" pitchFamily="34" charset="0"/>
                <a:cs typeface="Aptos" panose="020B0004020202020204" pitchFamily="34" charset="0"/>
              </a:rPr>
              <a:t>Crusie</a:t>
            </a:r>
            <a:br>
              <a:rPr lang="en-US" sz="2800" dirty="0">
                <a:solidFill>
                  <a:srgbClr val="5B7E91"/>
                </a:solidFill>
                <a:effectLst/>
                <a:ea typeface="Aptos" panose="020B0004020202020204" pitchFamily="34" charset="0"/>
                <a:cs typeface="Aptos" panose="020B0004020202020204" pitchFamily="34" charset="0"/>
              </a:rPr>
            </a:br>
            <a:r>
              <a:rPr lang="en-US" sz="2400" dirty="0">
                <a:solidFill>
                  <a:srgbClr val="5B7E91"/>
                </a:solidFill>
                <a:ea typeface="Aptos" panose="020B0004020202020204" pitchFamily="34" charset="0"/>
                <a:cs typeface="Aptos" panose="020B0004020202020204" pitchFamily="34" charset="0"/>
              </a:rPr>
              <a:t>CEO</a:t>
            </a:r>
            <a:endParaRPr lang="en-US" sz="2400" dirty="0">
              <a:solidFill>
                <a:srgbClr val="5B7E91"/>
              </a:solidFill>
              <a:effectLst/>
              <a:ea typeface="Aptos" panose="020B0004020202020204" pitchFamily="34" charset="0"/>
              <a:cs typeface="Aptos" panose="020B0004020202020204" pitchFamily="34" charset="0"/>
            </a:endParaRPr>
          </a:p>
          <a:p>
            <a:pPr algn="ctr"/>
            <a:r>
              <a:rPr lang="en-US" sz="2400" b="1" dirty="0">
                <a:solidFill>
                  <a:srgbClr val="5B7E91"/>
                </a:solidFill>
                <a:ea typeface="Aptos" panose="020B0004020202020204" pitchFamily="34" charset="0"/>
                <a:cs typeface="Aptos" panose="020B0004020202020204" pitchFamily="34" charset="0"/>
              </a:rPr>
              <a:t>Surf Internet</a:t>
            </a:r>
            <a:endParaRPr lang="en-US" sz="2400" b="1" dirty="0">
              <a:solidFill>
                <a:srgbClr val="5B7E91"/>
              </a:solidFill>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6938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238386" y="2216253"/>
            <a:ext cx="2781353" cy="1325563"/>
          </a:xfrm>
        </p:spPr>
        <p:txBody>
          <a:bodyPr>
            <a:normAutofit fontScale="90000"/>
          </a:bodyPr>
          <a:lstStyle/>
          <a:p>
            <a:pPr algn="ctr"/>
            <a:r>
              <a:rPr lang="en-US" b="1"/>
              <a:t>Thank you to our Fiber for Breakfast Sponsor!</a:t>
            </a:r>
          </a:p>
        </p:txBody>
      </p:sp>
      <p:graphicFrame>
        <p:nvGraphicFramePr>
          <p:cNvPr id="9" name="Table 8">
            <a:extLst>
              <a:ext uri="{FF2B5EF4-FFF2-40B4-BE49-F238E27FC236}">
                <a16:creationId xmlns:a16="http://schemas.microsoft.com/office/drawing/2014/main" id="{26D4B9AF-D71A-925F-D946-D3E517404375}"/>
              </a:ext>
            </a:extLst>
          </p:cNvPr>
          <p:cNvGraphicFramePr>
            <a:graphicFrameLocks noGrp="1"/>
          </p:cNvGraphicFramePr>
          <p:nvPr/>
        </p:nvGraphicFramePr>
        <p:xfrm>
          <a:off x="1637607" y="1811192"/>
          <a:ext cx="10515600" cy="152400"/>
        </p:xfrm>
        <a:graphic>
          <a:graphicData uri="http://schemas.openxmlformats.org/drawingml/2006/table">
            <a:tbl>
              <a:tblPr firstRow="1" firstCol="1" bandRow="1"/>
              <a:tblGrid>
                <a:gridCol w="10515600">
                  <a:extLst>
                    <a:ext uri="{9D8B030D-6E8A-4147-A177-3AD203B41FA5}">
                      <a16:colId xmlns:a16="http://schemas.microsoft.com/office/drawing/2014/main" val="2482260726"/>
                    </a:ext>
                  </a:extLst>
                </a:gridCol>
              </a:tblGrid>
              <a:tr h="142875">
                <a:tc>
                  <a:txBody>
                    <a:bodyPr/>
                    <a:lstStyle/>
                    <a:p>
                      <a:endParaRPr lang="en-US" sz="1000">
                        <a:effectLst/>
                        <a:latin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3235973842"/>
                  </a:ext>
                </a:extLst>
              </a:tr>
            </a:tbl>
          </a:graphicData>
        </a:graphic>
      </p:graphicFrame>
      <p:grpSp>
        <p:nvGrpSpPr>
          <p:cNvPr id="11" name="Group 10">
            <a:extLst>
              <a:ext uri="{FF2B5EF4-FFF2-40B4-BE49-F238E27FC236}">
                <a16:creationId xmlns:a16="http://schemas.microsoft.com/office/drawing/2014/main" id="{5F996D94-284E-5153-B928-33238EDF48A0}"/>
              </a:ext>
            </a:extLst>
          </p:cNvPr>
          <p:cNvGrpSpPr/>
          <p:nvPr/>
        </p:nvGrpSpPr>
        <p:grpSpPr>
          <a:xfrm>
            <a:off x="4919010" y="1961322"/>
            <a:ext cx="6847369" cy="1580494"/>
            <a:chOff x="4931710" y="1399942"/>
            <a:chExt cx="6847369" cy="1580494"/>
          </a:xfrm>
        </p:grpSpPr>
        <p:sp>
          <p:nvSpPr>
            <p:cNvPr id="3" name="Content Placeholder 3">
              <a:extLst>
                <a:ext uri="{FF2B5EF4-FFF2-40B4-BE49-F238E27FC236}">
                  <a16:creationId xmlns:a16="http://schemas.microsoft.com/office/drawing/2014/main" id="{BB0991F5-F94B-F0BF-7C22-B4BC9AB3020A}"/>
                </a:ext>
              </a:extLst>
            </p:cNvPr>
            <p:cNvSpPr txBox="1">
              <a:spLocks/>
            </p:cNvSpPr>
            <p:nvPr/>
          </p:nvSpPr>
          <p:spPr>
            <a:xfrm>
              <a:off x="4931711" y="1399942"/>
              <a:ext cx="6847368" cy="3553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75000"/>
              </a:pPr>
              <a:r>
                <a:rPr lang="en-US" sz="2050" b="1">
                  <a:latin typeface="+mn-lt"/>
                </a:rPr>
                <a:t>Platinum Sponsor</a:t>
              </a:r>
            </a:p>
            <a:p>
              <a:pPr marL="342900" indent="-342900">
                <a:lnSpc>
                  <a:spcPct val="100000"/>
                </a:lnSpc>
                <a:buSzPct val="75000"/>
                <a:buFont typeface="Arial" panose="020B0604020202020204" pitchFamily="34" charset="0"/>
                <a:buChar char="•"/>
              </a:pPr>
              <a:endParaRPr lang="en-US" sz="2050" b="1">
                <a:latin typeface="+mn-lt"/>
              </a:endParaRPr>
            </a:p>
          </p:txBody>
        </p:sp>
        <p:pic>
          <p:nvPicPr>
            <p:cNvPr id="10" name="Picture 9">
              <a:hlinkClick r:id="rId2"/>
              <a:extLst>
                <a:ext uri="{FF2B5EF4-FFF2-40B4-BE49-F238E27FC236}">
                  <a16:creationId xmlns:a16="http://schemas.microsoft.com/office/drawing/2014/main" id="{81872005-CC79-6F7E-0DB9-CC80970CC554}"/>
                </a:ext>
              </a:extLst>
            </p:cNvPr>
            <p:cNvPicPr>
              <a:picLocks noChangeAspect="1" noChangeArrowheads="1"/>
            </p:cNvPicPr>
            <p:nvPr/>
          </p:nvPicPr>
          <p:blipFill>
            <a:blip r:embed="rId3"/>
            <a:srcRect/>
            <a:stretch/>
          </p:blipFill>
          <p:spPr bwMode="auto">
            <a:xfrm>
              <a:off x="4931710" y="1902836"/>
              <a:ext cx="6465601" cy="1077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4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FD5A04-96D2-F449-B39F-51D98110761F}"/>
              </a:ext>
            </a:extLst>
          </p:cNvPr>
          <p:cNvSpPr>
            <a:spLocks noGrp="1"/>
          </p:cNvSpPr>
          <p:nvPr>
            <p:ph type="sldNum" sz="quarter" idx="10"/>
          </p:nvPr>
        </p:nvSpPr>
        <p:spPr>
          <a:xfrm>
            <a:off x="11561617" y="6261330"/>
            <a:ext cx="45838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43CF370-9EBF-A64B-A78B-AE9FB5BD142C}"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Picture 4">
            <a:extLst>
              <a:ext uri="{FF2B5EF4-FFF2-40B4-BE49-F238E27FC236}">
                <a16:creationId xmlns:a16="http://schemas.microsoft.com/office/drawing/2014/main" id="{19DF80B2-BCAE-4391-790C-109AD588F9AA}"/>
              </a:ext>
            </a:extLst>
          </p:cNvPr>
          <p:cNvPicPr>
            <a:picLocks noChangeAspect="1" noChangeArrowheads="1"/>
          </p:cNvPicPr>
          <p:nvPr/>
        </p:nvPicPr>
        <p:blipFill>
          <a:blip r:embed="rId3"/>
          <a:srcRect l="21820" r="21820"/>
          <a:stretch/>
        </p:blipFill>
        <p:spPr bwMode="auto">
          <a:xfrm>
            <a:off x="5311702" y="10"/>
            <a:ext cx="6880298" cy="685950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356AD99-824F-1064-6217-76EB3344F9D1}"/>
              </a:ext>
            </a:extLst>
          </p:cNvPr>
          <p:cNvSpPr txBox="1">
            <a:spLocks/>
          </p:cNvSpPr>
          <p:nvPr/>
        </p:nvSpPr>
        <p:spPr>
          <a:xfrm>
            <a:off x="282406" y="219378"/>
            <a:ext cx="5338026"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E17628"/>
                </a:solidFill>
                <a:effectLst/>
                <a:uLnTx/>
                <a:uFillTx/>
                <a:latin typeface="Calibri" panose="020F0502020204030204"/>
                <a:ea typeface="+mj-ea"/>
                <a:cs typeface="+mj-cs"/>
              </a:rPr>
              <a:t>FIBER CONNECT 2025</a:t>
            </a:r>
          </a:p>
        </p:txBody>
      </p:sp>
      <p:sp>
        <p:nvSpPr>
          <p:cNvPr id="9" name="Content Placeholder 7">
            <a:extLst>
              <a:ext uri="{FF2B5EF4-FFF2-40B4-BE49-F238E27FC236}">
                <a16:creationId xmlns:a16="http://schemas.microsoft.com/office/drawing/2014/main" id="{7E3183F3-0F21-59C1-8A3A-253AB3EDB17B}"/>
              </a:ext>
            </a:extLst>
          </p:cNvPr>
          <p:cNvSpPr>
            <a:spLocks noGrp="1"/>
          </p:cNvSpPr>
          <p:nvPr>
            <p:ph idx="1"/>
          </p:nvPr>
        </p:nvSpPr>
        <p:spPr>
          <a:xfrm>
            <a:off x="829625" y="2278654"/>
            <a:ext cx="4243589" cy="2403128"/>
          </a:xfrm>
        </p:spPr>
        <p:txBody>
          <a:bodyPr vert="horz" lIns="91440" tIns="45720" rIns="91440" bIns="45720" rtlCol="0" anchor="t">
            <a:normAutofit/>
          </a:bodyPr>
          <a:lstStyle/>
          <a:p>
            <a:pPr marL="0" indent="0" algn="ctr">
              <a:buNone/>
            </a:pPr>
            <a:r>
              <a:rPr lang="en-US" sz="3200" b="1">
                <a:solidFill>
                  <a:srgbClr val="E17628"/>
                </a:solidFill>
                <a:latin typeface="+mj-lt"/>
                <a:cs typeface="Calibri"/>
              </a:rPr>
              <a:t>June 1-4, 2025</a:t>
            </a:r>
          </a:p>
          <a:p>
            <a:pPr marL="0" indent="0" algn="ctr">
              <a:lnSpc>
                <a:spcPct val="100000"/>
              </a:lnSpc>
              <a:spcBef>
                <a:spcPts val="600"/>
              </a:spcBef>
              <a:buNone/>
            </a:pPr>
            <a:r>
              <a:rPr lang="en-US">
                <a:solidFill>
                  <a:srgbClr val="E17628"/>
                </a:solidFill>
                <a:latin typeface="+mj-lt"/>
                <a:cs typeface="Calibri"/>
              </a:rPr>
              <a:t>Gaylord Opryland Resort &amp; Convention Center</a:t>
            </a:r>
          </a:p>
          <a:p>
            <a:pPr marL="0" indent="0" algn="ctr">
              <a:spcBef>
                <a:spcPts val="600"/>
              </a:spcBef>
              <a:buNone/>
            </a:pPr>
            <a:r>
              <a:rPr lang="en-US">
                <a:solidFill>
                  <a:srgbClr val="E17628"/>
                </a:solidFill>
                <a:latin typeface="+mj-lt"/>
              </a:rPr>
              <a:t>Nashville, TN</a:t>
            </a:r>
          </a:p>
        </p:txBody>
      </p:sp>
      <p:cxnSp>
        <p:nvCxnSpPr>
          <p:cNvPr id="10" name="Straight Connector 9">
            <a:extLst>
              <a:ext uri="{FF2B5EF4-FFF2-40B4-BE49-F238E27FC236}">
                <a16:creationId xmlns:a16="http://schemas.microsoft.com/office/drawing/2014/main" id="{FFD1D19A-3A35-3B2D-4E92-3CB5D6170CD8}"/>
              </a:ext>
            </a:extLst>
          </p:cNvPr>
          <p:cNvCxnSpPr>
            <a:cxnSpLocks/>
          </p:cNvCxnSpPr>
          <p:nvPr/>
        </p:nvCxnSpPr>
        <p:spPr>
          <a:xfrm flipV="1">
            <a:off x="930041" y="2141914"/>
            <a:ext cx="4042756" cy="18288"/>
          </a:xfrm>
          <a:prstGeom prst="line">
            <a:avLst/>
          </a:prstGeom>
          <a:ln w="38100">
            <a:solidFill>
              <a:schemeClr val="bg2">
                <a:lumMod val="50000"/>
              </a:schemeClr>
            </a:solidFill>
          </a:ln>
        </p:spPr>
        <p:style>
          <a:lnRef idx="2">
            <a:schemeClr val="accent2"/>
          </a:lnRef>
          <a:fillRef idx="0">
            <a:schemeClr val="accent2"/>
          </a:fillRef>
          <a:effectRef idx="1">
            <a:schemeClr val="accent2"/>
          </a:effectRef>
          <a:fontRef idx="minor">
            <a:schemeClr val="tx1"/>
          </a:fontRef>
        </p:style>
      </p:cxnSp>
      <p:pic>
        <p:nvPicPr>
          <p:cNvPr id="2" name="Picture 1" descr="A qr code with a white background&#10;&#10;Description automatically generated">
            <a:extLst>
              <a:ext uri="{FF2B5EF4-FFF2-40B4-BE49-F238E27FC236}">
                <a16:creationId xmlns:a16="http://schemas.microsoft.com/office/drawing/2014/main" id="{7C4E466D-1002-B6E5-3D1A-3EBAB3A4EB8C}"/>
              </a:ext>
            </a:extLst>
          </p:cNvPr>
          <p:cNvPicPr>
            <a:picLocks noChangeAspect="1"/>
          </p:cNvPicPr>
          <p:nvPr/>
        </p:nvPicPr>
        <p:blipFill>
          <a:blip r:embed="rId4"/>
          <a:stretch>
            <a:fillRect/>
          </a:stretch>
        </p:blipFill>
        <p:spPr>
          <a:xfrm>
            <a:off x="1977776" y="3962158"/>
            <a:ext cx="1947287" cy="1983348"/>
          </a:xfrm>
          <a:prstGeom prst="rect">
            <a:avLst/>
          </a:prstGeom>
        </p:spPr>
      </p:pic>
      <p:sp>
        <p:nvSpPr>
          <p:cNvPr id="13" name="TextBox 12">
            <a:extLst>
              <a:ext uri="{FF2B5EF4-FFF2-40B4-BE49-F238E27FC236}">
                <a16:creationId xmlns:a16="http://schemas.microsoft.com/office/drawing/2014/main" id="{CFA392D2-4D31-658F-3BB1-E128149EF3B4}"/>
              </a:ext>
            </a:extLst>
          </p:cNvPr>
          <p:cNvSpPr txBox="1"/>
          <p:nvPr/>
        </p:nvSpPr>
        <p:spPr>
          <a:xfrm>
            <a:off x="-95743" y="6203826"/>
            <a:ext cx="6094324"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2800" b="1" i="0" u="none" strike="noStrike" kern="1200" cap="none" spc="0" normalizeH="0" baseline="0" noProof="0">
                <a:ln>
                  <a:noFill/>
                </a:ln>
                <a:solidFill>
                  <a:srgbClr val="E17628"/>
                </a:solidFill>
                <a:effectLst/>
                <a:uLnTx/>
                <a:uFillTx/>
                <a:latin typeface="Calibri" panose="020F0502020204030204" pitchFamily="34" charset="0"/>
                <a:ea typeface="+mn-ea"/>
                <a:cs typeface="Calibri" panose="020F0502020204030204" pitchFamily="34" charset="0"/>
              </a:rPr>
              <a:t>Save the Date!</a:t>
            </a:r>
            <a:endParaRPr kumimoji="0" lang="en-US" sz="1800" b="0" i="0" u="none" strike="noStrike" kern="1200" cap="none" spc="0" normalizeH="0" baseline="0" noProof="0">
              <a:ln>
                <a:noFill/>
              </a:ln>
              <a:solidFill>
                <a:srgbClr val="5B7E9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45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C34E-21F3-5AA9-F789-BF9D534DE31C}"/>
              </a:ext>
            </a:extLst>
          </p:cNvPr>
          <p:cNvSpPr>
            <a:spLocks noGrp="1"/>
          </p:cNvSpPr>
          <p:nvPr>
            <p:ph type="title"/>
          </p:nvPr>
        </p:nvSpPr>
        <p:spPr/>
        <p:txBody>
          <a:bodyPr/>
          <a:lstStyle/>
          <a:p>
            <a:r>
              <a:rPr lang="en-US" b="1">
                <a:latin typeface="Calibri"/>
                <a:cs typeface="Calibri"/>
              </a:rPr>
              <a:t>2025 Regional Fiber Connect Locations</a:t>
            </a:r>
            <a:endParaRPr lang="en-US" b="1"/>
          </a:p>
        </p:txBody>
      </p:sp>
      <p:sp>
        <p:nvSpPr>
          <p:cNvPr id="3" name="Content Placeholder 2">
            <a:extLst>
              <a:ext uri="{FF2B5EF4-FFF2-40B4-BE49-F238E27FC236}">
                <a16:creationId xmlns:a16="http://schemas.microsoft.com/office/drawing/2014/main" id="{BB3B714A-16CD-A0F2-8C8C-BF17CC043D65}"/>
              </a:ext>
            </a:extLst>
          </p:cNvPr>
          <p:cNvSpPr>
            <a:spLocks noGrp="1"/>
          </p:cNvSpPr>
          <p:nvPr>
            <p:ph idx="1"/>
          </p:nvPr>
        </p:nvSpPr>
        <p:spPr>
          <a:xfrm>
            <a:off x="1504405" y="1892628"/>
            <a:ext cx="10478063" cy="3713187"/>
          </a:xfrm>
        </p:spPr>
        <p:txBody>
          <a:bodyPr vert="horz" lIns="91440" tIns="45720" rIns="91440" bIns="45720" rtlCol="0" anchor="t">
            <a:noAutofit/>
          </a:bodyPr>
          <a:lstStyle/>
          <a:p>
            <a:r>
              <a:rPr lang="en-US" sz="2600" b="1">
                <a:solidFill>
                  <a:srgbClr val="000000"/>
                </a:solidFill>
                <a:latin typeface="Calibri"/>
                <a:cs typeface="Calibri"/>
              </a:rPr>
              <a:t>Anchorage, Alaska - July 17</a:t>
            </a:r>
            <a:r>
              <a:rPr lang="en-US" sz="2600">
                <a:solidFill>
                  <a:srgbClr val="000000"/>
                </a:solidFill>
                <a:latin typeface="Calibri"/>
                <a:cs typeface="Calibri"/>
              </a:rPr>
              <a:t> | </a:t>
            </a:r>
            <a:r>
              <a:rPr lang="en-US" sz="2600" i="1">
                <a:solidFill>
                  <a:srgbClr val="E17628"/>
                </a:solidFill>
                <a:latin typeface="Calibri"/>
                <a:cs typeface="Calibri"/>
              </a:rPr>
              <a:t>Fiber and Fixed Wireless</a:t>
            </a:r>
          </a:p>
          <a:p>
            <a:r>
              <a:rPr lang="en-US" sz="2600" b="1">
                <a:solidFill>
                  <a:srgbClr val="000000"/>
                </a:solidFill>
                <a:latin typeface="Calibri"/>
                <a:cs typeface="Calibri"/>
              </a:rPr>
              <a:t>Toronto, Canada - August 19</a:t>
            </a:r>
            <a:r>
              <a:rPr lang="en-US" sz="2600">
                <a:solidFill>
                  <a:srgbClr val="000000"/>
                </a:solidFill>
                <a:latin typeface="Calibri"/>
                <a:cs typeface="Calibri"/>
              </a:rPr>
              <a:t> | </a:t>
            </a:r>
            <a:r>
              <a:rPr lang="en-US" sz="2600" i="1" err="1">
                <a:solidFill>
                  <a:srgbClr val="E17628"/>
                </a:solidFill>
                <a:latin typeface="Calibri"/>
                <a:cs typeface="Calibri"/>
              </a:rPr>
              <a:t>Fibre</a:t>
            </a:r>
            <a:r>
              <a:rPr lang="en-US" sz="2600" i="1">
                <a:solidFill>
                  <a:srgbClr val="E17628"/>
                </a:solidFill>
                <a:latin typeface="Calibri"/>
                <a:cs typeface="Calibri"/>
              </a:rPr>
              <a:t> Economics</a:t>
            </a:r>
          </a:p>
          <a:p>
            <a:r>
              <a:rPr lang="en-US" sz="2600" b="1">
                <a:solidFill>
                  <a:srgbClr val="000000"/>
                </a:solidFill>
                <a:latin typeface="Calibri"/>
                <a:cs typeface="Calibri"/>
              </a:rPr>
              <a:t>Spokane, Washington - September 16</a:t>
            </a:r>
            <a:r>
              <a:rPr lang="en-US" sz="2600">
                <a:solidFill>
                  <a:srgbClr val="000000"/>
                </a:solidFill>
                <a:latin typeface="Calibri"/>
                <a:cs typeface="Calibri"/>
              </a:rPr>
              <a:t> |</a:t>
            </a:r>
            <a:r>
              <a:rPr lang="en-US" sz="2600" i="1">
                <a:solidFill>
                  <a:srgbClr val="E17628"/>
                </a:solidFill>
                <a:latin typeface="Calibri"/>
                <a:cs typeface="Calibri"/>
              </a:rPr>
              <a:t>Urban &amp; Suburban Digital Divide</a:t>
            </a:r>
          </a:p>
          <a:p>
            <a:r>
              <a:rPr lang="en-US" sz="2600" b="1">
                <a:solidFill>
                  <a:srgbClr val="000000"/>
                </a:solidFill>
                <a:latin typeface="Calibri"/>
                <a:cs typeface="Calibri"/>
              </a:rPr>
              <a:t>Scottsdale, Arizona - October 16</a:t>
            </a:r>
            <a:r>
              <a:rPr lang="en-US" sz="2600">
                <a:solidFill>
                  <a:srgbClr val="000000"/>
                </a:solidFill>
                <a:latin typeface="Calibri"/>
                <a:cs typeface="Calibri"/>
              </a:rPr>
              <a:t> | </a:t>
            </a:r>
            <a:r>
              <a:rPr lang="en-US" sz="2600" i="1">
                <a:solidFill>
                  <a:srgbClr val="E17628"/>
                </a:solidFill>
                <a:latin typeface="Calibri"/>
                <a:cs typeface="Calibri"/>
              </a:rPr>
              <a:t>Tribal Broadband</a:t>
            </a:r>
          </a:p>
          <a:p>
            <a:r>
              <a:rPr lang="en-US" sz="2600" b="1">
                <a:solidFill>
                  <a:srgbClr val="000000"/>
                </a:solidFill>
                <a:latin typeface="Calibri"/>
                <a:cs typeface="Calibri"/>
              </a:rPr>
              <a:t>Kansas City, Missouri - November 11</a:t>
            </a:r>
            <a:r>
              <a:rPr lang="en-US" sz="2600">
                <a:solidFill>
                  <a:srgbClr val="000000"/>
                </a:solidFill>
                <a:latin typeface="Calibri"/>
                <a:cs typeface="Calibri"/>
              </a:rPr>
              <a:t> | </a:t>
            </a:r>
            <a:r>
              <a:rPr lang="en-US" sz="2600" i="1">
                <a:solidFill>
                  <a:srgbClr val="E17628"/>
                </a:solidFill>
                <a:latin typeface="Calibri"/>
                <a:cs typeface="Calibri"/>
              </a:rPr>
              <a:t>Demand Drivers</a:t>
            </a:r>
          </a:p>
        </p:txBody>
      </p:sp>
      <p:sp>
        <p:nvSpPr>
          <p:cNvPr id="6" name="Content Placeholder 2">
            <a:extLst>
              <a:ext uri="{FF2B5EF4-FFF2-40B4-BE49-F238E27FC236}">
                <a16:creationId xmlns:a16="http://schemas.microsoft.com/office/drawing/2014/main" id="{3E17C539-9806-C320-D222-15FC9560E8E7}"/>
              </a:ext>
            </a:extLst>
          </p:cNvPr>
          <p:cNvSpPr txBox="1">
            <a:spLocks/>
          </p:cNvSpPr>
          <p:nvPr/>
        </p:nvSpPr>
        <p:spPr>
          <a:xfrm>
            <a:off x="1502344" y="5661730"/>
            <a:ext cx="9221791" cy="641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Contact Lucy Green (</a:t>
            </a:r>
            <a:r>
              <a:rPr kumimoji="0" lang="en-US" sz="1800" b="0" i="0" u="none" strike="noStrike" kern="1200" cap="none" spc="0" normalizeH="0" baseline="0" noProof="0">
                <a:ln>
                  <a:noFill/>
                </a:ln>
                <a:solidFill>
                  <a:srgbClr val="E17628"/>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lgreen@fiberbroadband.org</a:t>
            </a:r>
            <a:r>
              <a:rPr kumimoji="0" lang="en-US" sz="1800" b="0" i="0" u="none" strike="noStrike" kern="1200" cap="none" spc="0" normalizeH="0" baseline="0" noProof="0">
                <a:ln>
                  <a:noFill/>
                </a:ln>
                <a:solidFill>
                  <a:srgbClr val="000000"/>
                </a:solidFill>
                <a:effectLst/>
                <a:uLnTx/>
                <a:uFillTx/>
                <a:latin typeface="Calibri"/>
                <a:ea typeface="+mn-ea"/>
                <a:cs typeface="Calibri"/>
              </a:rPr>
              <a:t>) for Exhibit and Sponsorship Opportunities</a:t>
            </a:r>
            <a:endParaRPr kumimoji="0" lang="en-US" sz="1800" b="0" i="0" u="none" strike="noStrike" kern="1200" cap="none" spc="0" normalizeH="0" baseline="0" noProof="0">
              <a:ln>
                <a:noFill/>
              </a:ln>
              <a:solidFill>
                <a:srgbClr val="5B7E9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1800" b="0" i="1" u="none" strike="noStrike" kern="1200" cap="none" spc="0" normalizeH="0" baseline="0" noProof="0">
              <a:ln>
                <a:noFill/>
              </a:ln>
              <a:solidFill>
                <a:srgbClr val="E17628"/>
              </a:solidFill>
              <a:effectLst/>
              <a:uLnTx/>
              <a:uFillTx/>
              <a:latin typeface="Calibri"/>
              <a:ea typeface="+mn-ea"/>
              <a:cs typeface="Calibri"/>
            </a:endParaRPr>
          </a:p>
        </p:txBody>
      </p:sp>
    </p:spTree>
    <p:extLst>
      <p:ext uri="{BB962C8B-B14F-4D97-AF65-F5344CB8AC3E}">
        <p14:creationId xmlns:p14="http://schemas.microsoft.com/office/powerpoint/2010/main" val="131673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0A745-A196-04E0-AD5D-5AB0AE67B0F7}"/>
              </a:ext>
            </a:extLst>
          </p:cNvPr>
          <p:cNvSpPr>
            <a:spLocks noGrp="1"/>
          </p:cNvSpPr>
          <p:nvPr>
            <p:ph sz="quarter" idx="12"/>
          </p:nvPr>
        </p:nvSpPr>
        <p:spPr>
          <a:xfrm>
            <a:off x="5848520" y="3118954"/>
            <a:ext cx="6343480" cy="424732"/>
          </a:xfrm>
        </p:spPr>
        <p:txBody>
          <a:bodyPr/>
          <a:lstStyle/>
          <a:p>
            <a:pPr>
              <a:spcBef>
                <a:spcPts val="0"/>
              </a:spcBef>
            </a:pPr>
            <a:r>
              <a:rPr lang="en-US" sz="2800" dirty="0">
                <a:effectLst/>
                <a:latin typeface="Aptos" panose="020B0004020202020204" pitchFamily="34" charset="0"/>
                <a:ea typeface="Times New Roman" panose="02020603050405020304" pitchFamily="18" charset="0"/>
                <a:cs typeface="Times New Roman" panose="02020603050405020304" pitchFamily="18" charset="0"/>
              </a:rPr>
              <a:t>Analyst in Residence</a:t>
            </a:r>
            <a:endParaRPr lang="en-US" sz="2800" b="1" i="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A94BC6A4-7AD5-6B32-0BE5-B1D59412C3BF}"/>
              </a:ext>
            </a:extLst>
          </p:cNvPr>
          <p:cNvSpPr>
            <a:spLocks noGrp="1"/>
          </p:cNvSpPr>
          <p:nvPr>
            <p:ph type="ctrTitle"/>
          </p:nvPr>
        </p:nvSpPr>
        <p:spPr/>
        <p:txBody>
          <a:bodyPr>
            <a:normAutofit/>
          </a:bodyPr>
          <a:lstStyle/>
          <a:p>
            <a:r>
              <a:rPr lang="en-US" dirty="0">
                <a:solidFill>
                  <a:schemeClr val="tx2"/>
                </a:solidFill>
              </a:rPr>
              <a:t> Ron Westfall</a:t>
            </a:r>
          </a:p>
        </p:txBody>
      </p:sp>
      <p:pic>
        <p:nvPicPr>
          <p:cNvPr id="2" name="Picture 1" descr="A black and blue logo&#10;&#10;AI-generated content may be incorrect.">
            <a:extLst>
              <a:ext uri="{FF2B5EF4-FFF2-40B4-BE49-F238E27FC236}">
                <a16:creationId xmlns:a16="http://schemas.microsoft.com/office/drawing/2014/main" id="{B7972C7E-20A8-E970-3385-E067CDA94743}"/>
              </a:ext>
            </a:extLst>
          </p:cNvPr>
          <p:cNvPicPr>
            <a:picLocks noChangeAspect="1"/>
          </p:cNvPicPr>
          <p:nvPr/>
        </p:nvPicPr>
        <p:blipFill>
          <a:blip r:embed="rId2"/>
          <a:stretch>
            <a:fillRect/>
          </a:stretch>
        </p:blipFill>
        <p:spPr>
          <a:xfrm>
            <a:off x="5934245" y="3628929"/>
            <a:ext cx="3219280" cy="582499"/>
          </a:xfrm>
          <a:prstGeom prst="rect">
            <a:avLst/>
          </a:prstGeom>
        </p:spPr>
      </p:pic>
      <p:pic>
        <p:nvPicPr>
          <p:cNvPr id="11" name="Picture Placeholder 10" descr="A person in a suit&#10;&#10;AI-generated content may be incorrect.">
            <a:extLst>
              <a:ext uri="{FF2B5EF4-FFF2-40B4-BE49-F238E27FC236}">
                <a16:creationId xmlns:a16="http://schemas.microsoft.com/office/drawing/2014/main" id="{2B4D7F7F-6D22-2729-E895-F3201D156B8E}"/>
              </a:ext>
            </a:extLst>
          </p:cNvPr>
          <p:cNvPicPr>
            <a:picLocks noGrp="1" noChangeAspect="1"/>
          </p:cNvPicPr>
          <p:nvPr>
            <p:ph type="pic" sz="quarter" idx="13"/>
          </p:nvPr>
        </p:nvPicPr>
        <p:blipFill>
          <a:blip r:embed="rId3"/>
          <a:srcRect l="1013" r="1013"/>
          <a:stretch>
            <a:fillRect/>
          </a:stretch>
        </p:blipFill>
        <p:spPr/>
      </p:pic>
    </p:spTree>
    <p:extLst>
      <p:ext uri="{BB962C8B-B14F-4D97-AF65-F5344CB8AC3E}">
        <p14:creationId xmlns:p14="http://schemas.microsoft.com/office/powerpoint/2010/main" val="409346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315D2-FBAD-4409-C914-0C655ADE6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33063" y="643466"/>
            <a:ext cx="10125874" cy="5571067"/>
          </a:xfrm>
          <a:prstGeom prst="rect">
            <a:avLst/>
          </a:prstGeom>
          <a:noFill/>
        </p:spPr>
      </p:pic>
    </p:spTree>
    <p:extLst>
      <p:ext uri="{BB962C8B-B14F-4D97-AF65-F5344CB8AC3E}">
        <p14:creationId xmlns:p14="http://schemas.microsoft.com/office/powerpoint/2010/main" val="382277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285400" y="2185000"/>
            <a:ext cx="5976800" cy="1244000"/>
          </a:xfrm>
          <a:prstGeom prst="rect">
            <a:avLst/>
          </a:prstGeom>
        </p:spPr>
        <p:txBody>
          <a:bodyPr spcFirstLastPara="1" wrap="square" lIns="121900" tIns="121900" rIns="121900" bIns="121900" anchor="b"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800"/>
              </a:spcAft>
              <a:buNone/>
            </a:pPr>
            <a:r>
              <a:rPr lang="en" sz="4400" u="sng"/>
              <a:t>Why Agentic AI is Vital to the Fiber Industry: Fiber for Breakfast June 11, 2025 - Episode 24</a:t>
            </a:r>
            <a:endParaRPr sz="4400">
              <a:latin typeface="Urbanist Medium"/>
              <a:ea typeface="Urbanist Medium"/>
              <a:cs typeface="Urbanist Medium"/>
              <a:sym typeface="Urbanist Medium"/>
            </a:endParaRPr>
          </a:p>
        </p:txBody>
      </p:sp>
      <p:sp>
        <p:nvSpPr>
          <p:cNvPr id="55" name="Google Shape;55;p13"/>
          <p:cNvSpPr txBox="1">
            <a:spLocks noGrp="1"/>
          </p:cNvSpPr>
          <p:nvPr>
            <p:ph type="subTitle" idx="1"/>
          </p:nvPr>
        </p:nvSpPr>
        <p:spPr>
          <a:xfrm>
            <a:off x="5285400" y="3429000"/>
            <a:ext cx="5976800" cy="105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b="1">
                <a:solidFill>
                  <a:srgbClr val="279CD7"/>
                </a:solidFill>
                <a:latin typeface="Urbanist"/>
                <a:ea typeface="Urbanist"/>
                <a:cs typeface="Urbanist"/>
                <a:sym typeface="Urbanist"/>
              </a:rPr>
              <a:t>Ron Westfall</a:t>
            </a:r>
            <a:endParaRPr sz="2267" b="1">
              <a:solidFill>
                <a:srgbClr val="279CD7"/>
              </a:solidFill>
              <a:latin typeface="Urbanist"/>
              <a:ea typeface="Urbanist"/>
              <a:cs typeface="Urbanist"/>
              <a:sym typeface="Urbanist"/>
            </a:endParaRPr>
          </a:p>
          <a:p>
            <a:pPr marL="0" lvl="0" indent="0" algn="l" rtl="0">
              <a:spcBef>
                <a:spcPts val="0"/>
              </a:spcBef>
              <a:spcAft>
                <a:spcPts val="0"/>
              </a:spcAft>
              <a:buNone/>
            </a:pPr>
            <a:r>
              <a:rPr lang="en" sz="2267" b="1">
                <a:solidFill>
                  <a:srgbClr val="279CD7"/>
                </a:solidFill>
                <a:latin typeface="Urbanist"/>
                <a:ea typeface="Urbanist"/>
                <a:cs typeface="Urbanist"/>
                <a:sym typeface="Urbanist"/>
              </a:rPr>
              <a:t>Analyst-in-Residence</a:t>
            </a:r>
            <a:endParaRPr sz="2267" b="1">
              <a:solidFill>
                <a:srgbClr val="279CD7"/>
              </a:solidFill>
              <a:latin typeface="Urbanist"/>
              <a:ea typeface="Urbanist"/>
              <a:cs typeface="Urbanist"/>
              <a:sym typeface="Urbanist"/>
            </a:endParaRPr>
          </a:p>
        </p:txBody>
      </p:sp>
      <p:pic>
        <p:nvPicPr>
          <p:cNvPr id="56" name="Google Shape;56;p13"/>
          <p:cNvPicPr preferRelativeResize="0"/>
          <p:nvPr/>
        </p:nvPicPr>
        <p:blipFill>
          <a:blip r:embed="rId3">
            <a:alphaModFix/>
          </a:blip>
          <a:stretch>
            <a:fillRect/>
          </a:stretch>
        </p:blipFill>
        <p:spPr>
          <a:xfrm>
            <a:off x="15" y="1"/>
            <a:ext cx="4553971" cy="6857999"/>
          </a:xfrm>
          <a:prstGeom prst="rect">
            <a:avLst/>
          </a:prstGeom>
          <a:noFill/>
          <a:ln>
            <a:noFill/>
          </a:ln>
        </p:spPr>
      </p:pic>
      <p:pic>
        <p:nvPicPr>
          <p:cNvPr id="57" name="Google Shape;57;p13"/>
          <p:cNvPicPr preferRelativeResize="0"/>
          <p:nvPr/>
        </p:nvPicPr>
        <p:blipFill>
          <a:blip r:embed="rId4">
            <a:alphaModFix/>
          </a:blip>
          <a:stretch>
            <a:fillRect/>
          </a:stretch>
        </p:blipFill>
        <p:spPr>
          <a:xfrm>
            <a:off x="5285400" y="5432833"/>
            <a:ext cx="4141267" cy="915067"/>
          </a:xfrm>
          <a:prstGeom prst="rect">
            <a:avLst/>
          </a:prstGeom>
          <a:noFill/>
          <a:ln>
            <a:noFill/>
          </a:ln>
        </p:spPr>
      </p:pic>
    </p:spTree>
    <p:extLst>
      <p:ext uri="{BB962C8B-B14F-4D97-AF65-F5344CB8AC3E}">
        <p14:creationId xmlns:p14="http://schemas.microsoft.com/office/powerpoint/2010/main" val="71713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317461"/>
            <a:ext cx="11360800" cy="808751"/>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solidFill>
                  <a:srgbClr val="279CD7"/>
                </a:solidFill>
                <a:latin typeface="Urbanist Medium"/>
                <a:ea typeface="Urbanist Medium"/>
                <a:cs typeface="Urbanist Medium"/>
                <a:sym typeface="Urbanist Medium"/>
              </a:rPr>
              <a:t>What is Agentic AI?</a:t>
            </a:r>
            <a:endParaRPr dirty="0">
              <a:solidFill>
                <a:srgbClr val="279CD7"/>
              </a:solidFill>
              <a:latin typeface="Urbanist Medium"/>
              <a:ea typeface="Urbanist Medium"/>
              <a:cs typeface="Urbanist Medium"/>
              <a:sym typeface="Urbanist Medium"/>
            </a:endParaRPr>
          </a:p>
        </p:txBody>
      </p:sp>
      <p:sp>
        <p:nvSpPr>
          <p:cNvPr id="63" name="Google Shape;63;p14"/>
          <p:cNvSpPr txBox="1">
            <a:spLocks noGrp="1"/>
          </p:cNvSpPr>
          <p:nvPr>
            <p:ph type="body" idx="1"/>
          </p:nvPr>
        </p:nvSpPr>
        <p:spPr>
          <a:xfrm>
            <a:off x="415600" y="1053886"/>
            <a:ext cx="7213600" cy="2152748"/>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8735" algn="l" rtl="0">
              <a:spcBef>
                <a:spcPts val="0"/>
              </a:spcBef>
              <a:spcAft>
                <a:spcPts val="0"/>
              </a:spcAft>
              <a:buClr>
                <a:schemeClr val="dk1"/>
              </a:buClr>
              <a:buSzPct val="100000"/>
              <a:buFont typeface="Urbanist"/>
              <a:buChar char="●"/>
            </a:pPr>
            <a:r>
              <a:rPr lang="en" sz="9697" dirty="0">
                <a:solidFill>
                  <a:schemeClr val="dk1"/>
                </a:solidFill>
                <a:latin typeface="Urbanist"/>
                <a:ea typeface="Urbanist"/>
                <a:cs typeface="Urbanist"/>
                <a:sym typeface="Urbanist"/>
              </a:rPr>
              <a:t>Ability to act autonomously</a:t>
            </a:r>
            <a:endParaRPr sz="9697" dirty="0">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dirty="0">
                <a:solidFill>
                  <a:schemeClr val="dk1"/>
                </a:solidFill>
                <a:latin typeface="Urbanist"/>
                <a:ea typeface="Urbanist"/>
                <a:cs typeface="Urbanist"/>
                <a:sym typeface="Urbanist"/>
              </a:rPr>
              <a:t>Make real-time decisions</a:t>
            </a:r>
            <a:endParaRPr sz="9697" dirty="0">
              <a:solidFill>
                <a:schemeClr val="dk1"/>
              </a:solidFill>
              <a:latin typeface="Urbanist"/>
              <a:ea typeface="Urbanist"/>
              <a:cs typeface="Urbanist"/>
              <a:sym typeface="Urbanist"/>
            </a:endParaRPr>
          </a:p>
          <a:p>
            <a:pPr marL="609585" lvl="0" indent="-452385" algn="l" rtl="0">
              <a:spcBef>
                <a:spcPts val="0"/>
              </a:spcBef>
              <a:spcAft>
                <a:spcPts val="0"/>
              </a:spcAft>
              <a:buClr>
                <a:schemeClr val="dk1"/>
              </a:buClr>
              <a:buSzPct val="95875"/>
              <a:buFont typeface="Urbanist"/>
              <a:buChar char="●"/>
            </a:pPr>
            <a:r>
              <a:rPr lang="en" sz="9697" dirty="0">
                <a:solidFill>
                  <a:schemeClr val="dk1"/>
                </a:solidFill>
                <a:latin typeface="Urbanist"/>
                <a:ea typeface="Urbanist"/>
                <a:cs typeface="Urbanist"/>
                <a:sym typeface="Urbanist"/>
              </a:rPr>
              <a:t>Engage with external systems, tools, or humans</a:t>
            </a:r>
            <a:endParaRPr sz="9697" dirty="0">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dirty="0">
                <a:solidFill>
                  <a:schemeClr val="dk1"/>
                </a:solidFill>
                <a:latin typeface="Urbanist"/>
                <a:ea typeface="Urbanist"/>
                <a:cs typeface="Urbanist"/>
                <a:sym typeface="Urbanist"/>
              </a:rPr>
              <a:t>Traditional AI often follows predefined scripts or rules</a:t>
            </a:r>
            <a:endParaRPr sz="9697" dirty="0">
              <a:solidFill>
                <a:schemeClr val="dk1"/>
              </a:solidFill>
              <a:latin typeface="Urbanist"/>
              <a:ea typeface="Urbanist"/>
              <a:cs typeface="Urbanist"/>
              <a:sym typeface="Urbanist"/>
            </a:endParaRPr>
          </a:p>
          <a:p>
            <a:pPr marL="609585" lvl="0" indent="0" algn="l" rtl="0">
              <a:spcBef>
                <a:spcPts val="1600"/>
              </a:spcBef>
              <a:spcAft>
                <a:spcPts val="0"/>
              </a:spcAft>
              <a:buNone/>
            </a:pPr>
            <a:endParaRPr sz="2800" dirty="0">
              <a:solidFill>
                <a:schemeClr val="dk1"/>
              </a:solidFill>
              <a:latin typeface="Urbanist"/>
              <a:ea typeface="Urbanist"/>
              <a:cs typeface="Urbanist"/>
              <a:sym typeface="Urbanist"/>
            </a:endParaRPr>
          </a:p>
          <a:p>
            <a:pPr marL="609585" lvl="0" indent="0" algn="l" rtl="0">
              <a:spcBef>
                <a:spcPts val="1600"/>
              </a:spcBef>
              <a:spcAft>
                <a:spcPts val="0"/>
              </a:spcAft>
              <a:buNone/>
            </a:pPr>
            <a:endParaRPr dirty="0">
              <a:latin typeface="Urbanist"/>
              <a:ea typeface="Urbanist"/>
              <a:cs typeface="Urbanist"/>
              <a:sym typeface="Urbanist"/>
            </a:endParaRPr>
          </a:p>
        </p:txBody>
      </p:sp>
      <p:pic>
        <p:nvPicPr>
          <p:cNvPr id="64" name="Google Shape;64;p14"/>
          <p:cNvPicPr preferRelativeResize="0"/>
          <p:nvPr/>
        </p:nvPicPr>
        <p:blipFill>
          <a:blip r:embed="rId3">
            <a:alphaModFix/>
          </a:blip>
          <a:stretch>
            <a:fillRect/>
          </a:stretch>
        </p:blipFill>
        <p:spPr>
          <a:xfrm>
            <a:off x="7629332" y="1"/>
            <a:ext cx="4562669" cy="6858001"/>
          </a:xfrm>
          <a:prstGeom prst="rect">
            <a:avLst/>
          </a:prstGeom>
          <a:noFill/>
          <a:ln>
            <a:noFill/>
          </a:ln>
        </p:spPr>
      </p:pic>
      <p:sp>
        <p:nvSpPr>
          <p:cNvPr id="65" name="Google Shape;65;p14"/>
          <p:cNvSpPr txBox="1">
            <a:spLocks noGrp="1"/>
          </p:cNvSpPr>
          <p:nvPr>
            <p:ph type="body" idx="1"/>
          </p:nvPr>
        </p:nvSpPr>
        <p:spPr>
          <a:xfrm>
            <a:off x="415600" y="3314057"/>
            <a:ext cx="7213600" cy="2590544"/>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9392" dirty="0">
              <a:latin typeface="Urbanist"/>
              <a:ea typeface="Urbanist"/>
              <a:cs typeface="Urbanist"/>
              <a:sym typeface="Urbanist"/>
            </a:endParaRPr>
          </a:p>
          <a:p>
            <a:pPr marL="609585" lvl="0" indent="-453889" algn="l" rtl="0">
              <a:spcBef>
                <a:spcPts val="1600"/>
              </a:spcBef>
              <a:spcAft>
                <a:spcPts val="0"/>
              </a:spcAft>
              <a:buClr>
                <a:schemeClr val="dk1"/>
              </a:buClr>
              <a:buSzPct val="100000"/>
              <a:buFont typeface="Urbanist"/>
              <a:buChar char="●"/>
            </a:pPr>
            <a:r>
              <a:rPr lang="en" sz="9392" dirty="0">
                <a:solidFill>
                  <a:schemeClr val="dk1"/>
                </a:solidFill>
                <a:latin typeface="Urbanist"/>
                <a:ea typeface="Urbanist"/>
                <a:cs typeface="Urbanist"/>
                <a:sym typeface="Urbanist"/>
              </a:rPr>
              <a:t>Boosts efficiency</a:t>
            </a:r>
            <a:endParaRPr sz="9392" dirty="0">
              <a:solidFill>
                <a:schemeClr val="dk1"/>
              </a:solidFill>
              <a:latin typeface="Urbanist"/>
              <a:ea typeface="Urbanist"/>
              <a:cs typeface="Urbanist"/>
              <a:sym typeface="Urbanist"/>
            </a:endParaRPr>
          </a:p>
          <a:p>
            <a:pPr marL="609585" lvl="0" indent="-453889" algn="l" rtl="0">
              <a:spcBef>
                <a:spcPts val="0"/>
              </a:spcBef>
              <a:spcAft>
                <a:spcPts val="0"/>
              </a:spcAft>
              <a:buClr>
                <a:schemeClr val="dk1"/>
              </a:buClr>
              <a:buSzPct val="100000"/>
              <a:buFont typeface="Urbanist"/>
              <a:buChar char="●"/>
            </a:pPr>
            <a:r>
              <a:rPr lang="en" sz="9392" dirty="0">
                <a:solidFill>
                  <a:schemeClr val="dk1"/>
                </a:solidFill>
                <a:latin typeface="Urbanist"/>
                <a:ea typeface="Urbanist"/>
                <a:cs typeface="Urbanist"/>
                <a:sym typeface="Urbanist"/>
              </a:rPr>
              <a:t>AI models access relevant data in real time</a:t>
            </a:r>
            <a:endParaRPr sz="9392" dirty="0">
              <a:solidFill>
                <a:schemeClr val="dk1"/>
              </a:solidFill>
              <a:latin typeface="Urbanist"/>
              <a:ea typeface="Urbanist"/>
              <a:cs typeface="Urbanist"/>
              <a:sym typeface="Urbanist"/>
            </a:endParaRPr>
          </a:p>
          <a:p>
            <a:pPr marL="609585" lvl="0" indent="-453889" algn="l" rtl="0">
              <a:spcBef>
                <a:spcPts val="0"/>
              </a:spcBef>
              <a:spcAft>
                <a:spcPts val="0"/>
              </a:spcAft>
              <a:buClr>
                <a:schemeClr val="dk1"/>
              </a:buClr>
              <a:buSzPct val="100000"/>
              <a:buFont typeface="Urbanist"/>
              <a:buChar char="●"/>
            </a:pPr>
            <a:r>
              <a:rPr lang="en" sz="9392" dirty="0">
                <a:solidFill>
                  <a:schemeClr val="dk1"/>
                </a:solidFill>
                <a:latin typeface="Urbanist"/>
                <a:ea typeface="Urbanist"/>
                <a:cs typeface="Urbanist"/>
                <a:sym typeface="Urbanist"/>
              </a:rPr>
              <a:t>Improve performance over time based on experience or feedback</a:t>
            </a:r>
          </a:p>
          <a:p>
            <a:pPr indent="-453889">
              <a:buClr>
                <a:schemeClr val="dk1"/>
              </a:buClr>
              <a:buSzPct val="100000"/>
              <a:buFont typeface="Urbanist"/>
              <a:buChar char="●"/>
            </a:pPr>
            <a:r>
              <a:rPr lang="en-US" sz="9392" dirty="0">
                <a:solidFill>
                  <a:schemeClr val="dk1"/>
                </a:solidFill>
                <a:latin typeface="Urbanist"/>
                <a:ea typeface="Urbanist"/>
                <a:cs typeface="Urbanist"/>
                <a:sym typeface="Urbanist"/>
              </a:rPr>
              <a:t>Ready to Skyrocket: $7.3B in 2025 w/ CAGR of 41.48% reaching $41.3B by 2030 (Mordor Intelligence)</a:t>
            </a:r>
            <a:endParaRPr lang="en-US" dirty="0"/>
          </a:p>
          <a:p>
            <a:pPr marL="609585" lvl="0" indent="-453889" algn="l" rtl="0">
              <a:spcBef>
                <a:spcPts val="0"/>
              </a:spcBef>
              <a:spcAft>
                <a:spcPts val="0"/>
              </a:spcAft>
              <a:buClr>
                <a:schemeClr val="dk1"/>
              </a:buClr>
              <a:buSzPct val="100000"/>
              <a:buFont typeface="Urbanist"/>
              <a:buChar char="●"/>
            </a:pPr>
            <a:endParaRPr lang="en-US" sz="9392" dirty="0">
              <a:solidFill>
                <a:schemeClr val="dk1"/>
              </a:solidFill>
              <a:latin typeface="Urbanist"/>
              <a:ea typeface="Urbanist"/>
              <a:cs typeface="Urbanist"/>
              <a:sym typeface="Urbanist"/>
            </a:endParaRPr>
          </a:p>
          <a:p>
            <a:pPr marL="609585" lvl="0" indent="0" algn="l" rtl="0">
              <a:spcBef>
                <a:spcPts val="1600"/>
              </a:spcBef>
              <a:spcAft>
                <a:spcPts val="1600"/>
              </a:spcAft>
              <a:buNone/>
            </a:pPr>
            <a:endParaRPr dirty="0">
              <a:latin typeface="Urbanist"/>
              <a:ea typeface="Urbanist"/>
              <a:cs typeface="Urbanist"/>
              <a:sym typeface="Urbanist"/>
            </a:endParaRPr>
          </a:p>
        </p:txBody>
      </p:sp>
      <p:sp>
        <p:nvSpPr>
          <p:cNvPr id="66" name="Google Shape;66;p14"/>
          <p:cNvSpPr txBox="1">
            <a:spLocks noGrp="1"/>
          </p:cNvSpPr>
          <p:nvPr>
            <p:ph type="title"/>
          </p:nvPr>
        </p:nvSpPr>
        <p:spPr>
          <a:xfrm>
            <a:off x="488733" y="3314056"/>
            <a:ext cx="2574800" cy="92064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891"/>
              <a:buNone/>
            </a:pPr>
            <a:r>
              <a:rPr lang="en" sz="2877" dirty="0">
                <a:solidFill>
                  <a:srgbClr val="279CD7"/>
                </a:solidFill>
                <a:latin typeface="Urbanist Medium"/>
                <a:ea typeface="Urbanist Medium"/>
                <a:cs typeface="Urbanist Medium"/>
                <a:sym typeface="Urbanist Medium"/>
              </a:rPr>
              <a:t>Benefits</a:t>
            </a:r>
            <a:endParaRPr sz="2877" dirty="0">
              <a:solidFill>
                <a:srgbClr val="279CD7"/>
              </a:solidFill>
              <a:latin typeface="Urbanist Medium"/>
              <a:ea typeface="Urbanist Medium"/>
              <a:cs typeface="Urbanist Medium"/>
              <a:sym typeface="Urbanist Medium"/>
            </a:endParaRPr>
          </a:p>
        </p:txBody>
      </p:sp>
    </p:spTree>
    <p:extLst>
      <p:ext uri="{BB962C8B-B14F-4D97-AF65-F5344CB8AC3E}">
        <p14:creationId xmlns:p14="http://schemas.microsoft.com/office/powerpoint/2010/main" val="343652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339067"/>
            <a:ext cx="11360800" cy="849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solidFill>
                  <a:srgbClr val="279CD7"/>
                </a:solidFill>
                <a:latin typeface="Urbanist Medium"/>
                <a:ea typeface="Urbanist Medium"/>
                <a:cs typeface="Urbanist Medium"/>
                <a:sym typeface="Urbanist Medium"/>
              </a:rPr>
              <a:t>Why is Fiber Industry Ready for Agentic AI?</a:t>
            </a:r>
            <a:endParaRPr dirty="0">
              <a:solidFill>
                <a:srgbClr val="279CD7"/>
              </a:solidFill>
              <a:latin typeface="Urbanist Medium"/>
              <a:ea typeface="Urbanist Medium"/>
              <a:cs typeface="Urbanist Medium"/>
              <a:sym typeface="Urbanist Medium"/>
            </a:endParaRPr>
          </a:p>
        </p:txBody>
      </p:sp>
      <p:sp>
        <p:nvSpPr>
          <p:cNvPr id="72" name="Google Shape;72;p15"/>
          <p:cNvSpPr txBox="1">
            <a:spLocks noGrp="1"/>
          </p:cNvSpPr>
          <p:nvPr>
            <p:ph type="body" idx="1"/>
          </p:nvPr>
        </p:nvSpPr>
        <p:spPr>
          <a:xfrm>
            <a:off x="415600" y="1188667"/>
            <a:ext cx="7213600" cy="2018000"/>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Fiber-optic networks require real-time data processing, </a:t>
            </a:r>
            <a:endParaRPr sz="9697">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Large-scale data transfers &amp; rapid decision-making. </a:t>
            </a:r>
            <a:endParaRPr sz="9697">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WW FTTH connections to reach 1.7B by 2027</a:t>
            </a:r>
            <a:endParaRPr sz="9697">
              <a:solidFill>
                <a:schemeClr val="dk1"/>
              </a:solidFill>
              <a:latin typeface="Urbanist"/>
              <a:ea typeface="Urbanist"/>
              <a:cs typeface="Urbanist"/>
              <a:sym typeface="Urbanist"/>
            </a:endParaRPr>
          </a:p>
          <a:p>
            <a:pPr marL="0" lvl="0" indent="0" algn="l" rtl="0">
              <a:spcBef>
                <a:spcPts val="1600"/>
              </a:spcBef>
              <a:spcAft>
                <a:spcPts val="0"/>
              </a:spcAft>
              <a:buNone/>
            </a:pPr>
            <a:endParaRPr sz="9697">
              <a:solidFill>
                <a:schemeClr val="dk1"/>
              </a:solidFill>
              <a:latin typeface="Urbanist"/>
              <a:ea typeface="Urbanist"/>
              <a:cs typeface="Urbanist"/>
              <a:sym typeface="Urbanist"/>
            </a:endParaRPr>
          </a:p>
          <a:p>
            <a:pPr marL="609585" lvl="0" indent="-452385" algn="l" rtl="0">
              <a:spcBef>
                <a:spcPts val="1600"/>
              </a:spcBef>
              <a:spcAft>
                <a:spcPts val="0"/>
              </a:spcAft>
              <a:buClr>
                <a:schemeClr val="dk1"/>
              </a:buClr>
              <a:buSzPct val="95875"/>
              <a:buFont typeface="Urbanist"/>
              <a:buChar char="●"/>
            </a:pPr>
            <a:r>
              <a:rPr lang="en" sz="9697">
                <a:solidFill>
                  <a:schemeClr val="dk1"/>
                </a:solidFill>
                <a:latin typeface="Urbanist"/>
                <a:ea typeface="Urbanist"/>
                <a:cs typeface="Urbanist"/>
                <a:sym typeface="Urbanist"/>
              </a:rPr>
              <a:t>Integral to edge compute for real-time applications (e.g., IoT, AR/VR, digital twins)</a:t>
            </a:r>
            <a:endParaRPr sz="9697">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Global investment in fiber infrastructure to reach $200B by 2026</a:t>
            </a:r>
            <a:endParaRPr sz="9697">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Security &amp; Data Integrity: Critical for agentic AI handling sensitive data  </a:t>
            </a:r>
            <a:endParaRPr sz="9697">
              <a:solidFill>
                <a:schemeClr val="dk1"/>
              </a:solidFill>
              <a:latin typeface="Urbanist"/>
              <a:ea typeface="Urbanist"/>
              <a:cs typeface="Urbanist"/>
              <a:sym typeface="Urbanist"/>
            </a:endParaRPr>
          </a:p>
          <a:p>
            <a:pPr marL="609585" lvl="0" indent="-458735" algn="l" rtl="0">
              <a:spcBef>
                <a:spcPts val="0"/>
              </a:spcBef>
              <a:spcAft>
                <a:spcPts val="0"/>
              </a:spcAft>
              <a:buClr>
                <a:schemeClr val="dk1"/>
              </a:buClr>
              <a:buSzPct val="100000"/>
              <a:buFont typeface="Urbanist"/>
              <a:buChar char="●"/>
            </a:pPr>
            <a:r>
              <a:rPr lang="en" sz="9697">
                <a:solidFill>
                  <a:schemeClr val="dk1"/>
                </a:solidFill>
                <a:latin typeface="Urbanist"/>
                <a:ea typeface="Urbanist"/>
                <a:cs typeface="Urbanist"/>
                <a:sym typeface="Urbanist"/>
              </a:rPr>
              <a:t>Sectors like healthcare, finance &amp; defense</a:t>
            </a:r>
            <a:endParaRPr sz="9697">
              <a:solidFill>
                <a:schemeClr val="dk1"/>
              </a:solidFill>
              <a:latin typeface="Urbanist"/>
              <a:ea typeface="Urbanist"/>
              <a:cs typeface="Urbanist"/>
              <a:sym typeface="Urbanist"/>
            </a:endParaRPr>
          </a:p>
          <a:p>
            <a:pPr marL="609585" lvl="0" indent="0" algn="l" rtl="0">
              <a:spcBef>
                <a:spcPts val="1600"/>
              </a:spcBef>
              <a:spcAft>
                <a:spcPts val="0"/>
              </a:spcAft>
              <a:buNone/>
            </a:pPr>
            <a:endParaRPr sz="2800">
              <a:solidFill>
                <a:schemeClr val="dk1"/>
              </a:solidFill>
              <a:latin typeface="Urbanist"/>
              <a:ea typeface="Urbanist"/>
              <a:cs typeface="Urbanist"/>
              <a:sym typeface="Urbanist"/>
            </a:endParaRPr>
          </a:p>
          <a:p>
            <a:pPr marL="609585" lvl="0" indent="0" algn="l" rtl="0">
              <a:spcBef>
                <a:spcPts val="1600"/>
              </a:spcBef>
              <a:spcAft>
                <a:spcPts val="0"/>
              </a:spcAft>
              <a:buNone/>
            </a:pPr>
            <a:endParaRPr>
              <a:latin typeface="Urbanist"/>
              <a:ea typeface="Urbanist"/>
              <a:cs typeface="Urbanist"/>
              <a:sym typeface="Urbanist"/>
            </a:endParaRPr>
          </a:p>
        </p:txBody>
      </p:sp>
      <p:pic>
        <p:nvPicPr>
          <p:cNvPr id="73" name="Google Shape;73;p15"/>
          <p:cNvPicPr preferRelativeResize="0"/>
          <p:nvPr/>
        </p:nvPicPr>
        <p:blipFill>
          <a:blip r:embed="rId3">
            <a:alphaModFix/>
          </a:blip>
          <a:stretch>
            <a:fillRect/>
          </a:stretch>
        </p:blipFill>
        <p:spPr>
          <a:xfrm>
            <a:off x="10445857" y="1"/>
            <a:ext cx="1746144" cy="6858001"/>
          </a:xfrm>
          <a:prstGeom prst="rect">
            <a:avLst/>
          </a:prstGeom>
          <a:noFill/>
          <a:ln>
            <a:noFill/>
          </a:ln>
        </p:spPr>
      </p:pic>
      <p:sp>
        <p:nvSpPr>
          <p:cNvPr id="74" name="Google Shape;74;p15"/>
          <p:cNvSpPr txBox="1">
            <a:spLocks noGrp="1"/>
          </p:cNvSpPr>
          <p:nvPr>
            <p:ph type="body" idx="1"/>
          </p:nvPr>
        </p:nvSpPr>
        <p:spPr>
          <a:xfrm>
            <a:off x="415600" y="6858000"/>
            <a:ext cx="7213600" cy="32400"/>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l" rtl="0">
              <a:spcBef>
                <a:spcPts val="0"/>
              </a:spcBef>
              <a:spcAft>
                <a:spcPts val="1600"/>
              </a:spcAft>
              <a:buNone/>
            </a:pPr>
            <a:endParaRPr>
              <a:latin typeface="Urbanist"/>
              <a:ea typeface="Urbanist"/>
              <a:cs typeface="Urbanist"/>
              <a:sym typeface="Urbanist"/>
            </a:endParaRPr>
          </a:p>
        </p:txBody>
      </p:sp>
      <p:sp>
        <p:nvSpPr>
          <p:cNvPr id="75" name="Google Shape;75;p15"/>
          <p:cNvSpPr txBox="1">
            <a:spLocks noGrp="1"/>
          </p:cNvSpPr>
          <p:nvPr>
            <p:ph type="title"/>
          </p:nvPr>
        </p:nvSpPr>
        <p:spPr>
          <a:xfrm>
            <a:off x="488733" y="3206667"/>
            <a:ext cx="2574800" cy="102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891"/>
              <a:buNone/>
            </a:pPr>
            <a:r>
              <a:rPr lang="en" sz="2877">
                <a:solidFill>
                  <a:srgbClr val="279CD7"/>
                </a:solidFill>
                <a:latin typeface="Urbanist Medium"/>
                <a:ea typeface="Urbanist Medium"/>
                <a:cs typeface="Urbanist Medium"/>
                <a:sym typeface="Urbanist Medium"/>
              </a:rPr>
              <a:t>Key Drivers</a:t>
            </a:r>
            <a:endParaRPr sz="2877">
              <a:solidFill>
                <a:srgbClr val="279CD7"/>
              </a:solidFill>
              <a:latin typeface="Urbanist Medium"/>
              <a:ea typeface="Urbanist Medium"/>
              <a:cs typeface="Urbanist Medium"/>
              <a:sym typeface="Urbanist Medium"/>
            </a:endParaRPr>
          </a:p>
          <a:p>
            <a:pPr marL="0" lvl="0" indent="0" algn="l" rtl="0">
              <a:spcBef>
                <a:spcPts val="0"/>
              </a:spcBef>
              <a:spcAft>
                <a:spcPts val="0"/>
              </a:spcAft>
              <a:buSzPts val="891"/>
              <a:buNone/>
            </a:pPr>
            <a:endParaRPr sz="2877">
              <a:solidFill>
                <a:srgbClr val="279CD7"/>
              </a:solidFill>
              <a:latin typeface="Urbanist Medium"/>
              <a:ea typeface="Urbanist Medium"/>
              <a:cs typeface="Urbanist Medium"/>
              <a:sym typeface="Urbanist Medium"/>
            </a:endParaRPr>
          </a:p>
        </p:txBody>
      </p:sp>
    </p:spTree>
  </p:cSld>
  <p:clrMapOvr>
    <a:masterClrMapping/>
  </p:clrMapOvr>
</p:sld>
</file>

<file path=ppt/theme/theme1.xml><?xml version="1.0" encoding="utf-8"?>
<a:theme xmlns:a="http://schemas.openxmlformats.org/drawingml/2006/main" name="1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CCAE2382255F479527A7506D4DE5BE" ma:contentTypeVersion="14" ma:contentTypeDescription="Create a new document." ma:contentTypeScope="" ma:versionID="ec613bdbf257d38d6ca36e305c297c88">
  <xsd:schema xmlns:xsd="http://www.w3.org/2001/XMLSchema" xmlns:xs="http://www.w3.org/2001/XMLSchema" xmlns:p="http://schemas.microsoft.com/office/2006/metadata/properties" xmlns:ns3="56824c8c-4a7b-475d-90b8-49457fbb1216" xmlns:ns4="8ef039ea-d018-48dc-9471-965c8b1c3442" targetNamespace="http://schemas.microsoft.com/office/2006/metadata/properties" ma:root="true" ma:fieldsID="1477699bf452a681e2b6e08eb31a6f22" ns3:_="" ns4:_="">
    <xsd:import namespace="56824c8c-4a7b-475d-90b8-49457fbb1216"/>
    <xsd:import namespace="8ef039ea-d018-48dc-9471-965c8b1c344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4c8c-4a7b-475d-90b8-49457fbb12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f039ea-d018-48dc-9471-965c8b1c344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6824c8c-4a7b-475d-90b8-49457fbb1216" xsi:nil="true"/>
  </documentManagement>
</p:properties>
</file>

<file path=customXml/itemProps1.xml><?xml version="1.0" encoding="utf-8"?>
<ds:datastoreItem xmlns:ds="http://schemas.openxmlformats.org/officeDocument/2006/customXml" ds:itemID="{DCAA615C-A4D4-45A1-83E0-D2C685D06592}">
  <ds:schemaRefs>
    <ds:schemaRef ds:uri="http://schemas.microsoft.com/sharepoint/v3/contenttype/forms"/>
  </ds:schemaRefs>
</ds:datastoreItem>
</file>

<file path=customXml/itemProps2.xml><?xml version="1.0" encoding="utf-8"?>
<ds:datastoreItem xmlns:ds="http://schemas.openxmlformats.org/officeDocument/2006/customXml" ds:itemID="{391D5E81-DA51-4AEE-8DDD-20AD72FCAD82}">
  <ds:schemaRefs>
    <ds:schemaRef ds:uri="56824c8c-4a7b-475d-90b8-49457fbb1216"/>
    <ds:schemaRef ds:uri="8ef039ea-d018-48dc-9471-965c8b1c3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7A21F3-3468-4093-852D-3224C83A0D60}">
  <ds:schemaRefs>
    <ds:schemaRef ds:uri="56824c8c-4a7b-475d-90b8-49457fbb1216"/>
    <ds:schemaRef ds:uri="8ef039ea-d018-48dc-9471-965c8b1c34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1239</TotalTime>
  <Words>259</Words>
  <Application>Microsoft Office PowerPoint</Application>
  <PresentationFormat>Widescreen</PresentationFormat>
  <Paragraphs>48</Paragraphs>
  <Slides>17</Slides>
  <Notes>14</Notes>
  <HiddenSlides>2</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1_Yellow-Orange Theme</vt:lpstr>
      <vt:lpstr>2_Yellow-Orange Theme</vt:lpstr>
      <vt:lpstr>Office 2013 - 2022 Theme</vt:lpstr>
      <vt:lpstr>Agentic AI &amp; the Future of Fiber:  Powering Scalable, Resilient, &amp; Intelligent Networks</vt:lpstr>
      <vt:lpstr>Thank you to our Fiber for Breakfast Sponsor!</vt:lpstr>
      <vt:lpstr>PowerPoint Presentation</vt:lpstr>
      <vt:lpstr>2025 Regional Fiber Connect Locations</vt:lpstr>
      <vt:lpstr> Ron Westfall</vt:lpstr>
      <vt:lpstr>PowerPoint Presentation</vt:lpstr>
      <vt:lpstr>Why Agentic AI is Vital to the Fiber Industry: Fiber for Breakfast June 11, 2025 - Episode 24</vt:lpstr>
      <vt:lpstr>What is Agentic AI?</vt:lpstr>
      <vt:lpstr>Why is Fiber Industry Ready for Agentic AI?</vt:lpstr>
      <vt:lpstr>Automation Considerations</vt:lpstr>
      <vt:lpstr>Why Fiber Networks Gain Advantages</vt:lpstr>
      <vt:lpstr>Scalability and Sustainability</vt:lpstr>
      <vt:lpstr>Proactive Maintenance and Resilience</vt:lpstr>
      <vt:lpstr>Top Takeaways</vt:lpstr>
      <vt:lpstr>PowerPoint Presentation</vt:lpstr>
      <vt:lpstr>QUESTIONS?</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Daley</dc:creator>
  <cp:lastModifiedBy>David Norris</cp:lastModifiedBy>
  <cp:revision>8</cp:revision>
  <dcterms:created xsi:type="dcterms:W3CDTF">2021-12-10T20:53:43Z</dcterms:created>
  <dcterms:modified xsi:type="dcterms:W3CDTF">2025-06-11T17:50:53Z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0x01010041CCAE2382255F479527A7506D4DE5BE</vt:lpwstr>
  </property>
</Properties>
</file>