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795" r:id="rId5"/>
  </p:sldMasterIdLst>
  <p:notesMasterIdLst>
    <p:notesMasterId r:id="rId18"/>
  </p:notesMasterIdLst>
  <p:handoutMasterIdLst>
    <p:handoutMasterId r:id="rId19"/>
  </p:handoutMasterIdLst>
  <p:sldIdLst>
    <p:sldId id="308" r:id="rId6"/>
    <p:sldId id="302" r:id="rId7"/>
    <p:sldId id="2024878309" r:id="rId8"/>
    <p:sldId id="2024878310" r:id="rId9"/>
    <p:sldId id="256" r:id="rId10"/>
    <p:sldId id="2024878311" r:id="rId11"/>
    <p:sldId id="348" r:id="rId12"/>
    <p:sldId id="399" r:id="rId13"/>
    <p:sldId id="353" r:id="rId14"/>
    <p:sldId id="430" r:id="rId15"/>
    <p:sldId id="257" r:id="rId16"/>
    <p:sldId id="43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900FFD5-14A1-4047-9AA4-C24811CEDE9B}">
          <p14:sldIdLst>
            <p14:sldId id="308"/>
            <p14:sldId id="302"/>
            <p14:sldId id="2024878309"/>
            <p14:sldId id="2024878310"/>
            <p14:sldId id="256"/>
            <p14:sldId id="2024878311"/>
            <p14:sldId id="348"/>
            <p14:sldId id="399"/>
            <p14:sldId id="353"/>
            <p14:sldId id="430"/>
          </p14:sldIdLst>
        </p14:section>
        <p14:section name="Guest Slides" id="{12BA105E-C586-4D5A-BD86-B1C3FC9EF104}">
          <p14:sldIdLst/>
        </p14:section>
        <p14:section name="Wrap Up" id="{9D800FED-6D39-4BA7-9F92-0191AD39F938}">
          <p14:sldIdLst>
            <p14:sldId id="257"/>
            <p14:sldId id="43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B7E91"/>
    <a:srgbClr val="2098C3"/>
    <a:srgbClr val="E2772A"/>
    <a:srgbClr val="EFF3F5"/>
    <a:srgbClr val="DEE6E9"/>
    <a:srgbClr val="6DA748"/>
    <a:srgbClr val="00B3BC"/>
    <a:srgbClr val="002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E2AB39-418E-D35F-00C0-8D3EFA05B9DD}" v="5" dt="2025-06-26T14:29:41.231"/>
    <p1510:client id="{D0A4D51C-CD9F-44FB-B74A-AD9B38650661}" v="11" dt="2025-06-25T13:38:57.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22"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B06AC7-C27B-9027-D877-67CB087E90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C0D43D-A4A4-6990-6844-89D3176B25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0CB897-2A81-6D47-B809-1B8083E423F1}" type="datetimeFigureOut">
              <a:rPr lang="en-US" smtClean="0"/>
              <a:t>6/26/2025</a:t>
            </a:fld>
            <a:endParaRPr lang="en-US"/>
          </a:p>
        </p:txBody>
      </p:sp>
      <p:sp>
        <p:nvSpPr>
          <p:cNvPr id="4" name="Footer Placeholder 3">
            <a:extLst>
              <a:ext uri="{FF2B5EF4-FFF2-40B4-BE49-F238E27FC236}">
                <a16:creationId xmlns:a16="http://schemas.microsoft.com/office/drawing/2014/main" id="{1A85B44B-B947-FC08-4E93-D081ACDD81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AE988C-4E7C-FEED-74A7-B35998064A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01836A-0476-854B-A7C9-E0B42625D40C}" type="slidenum">
              <a:rPr lang="en-US" smtClean="0"/>
              <a:t>‹#›</a:t>
            </a:fld>
            <a:endParaRPr lang="en-US"/>
          </a:p>
        </p:txBody>
      </p:sp>
    </p:spTree>
    <p:extLst>
      <p:ext uri="{BB962C8B-B14F-4D97-AF65-F5344CB8AC3E}">
        <p14:creationId xmlns:p14="http://schemas.microsoft.com/office/powerpoint/2010/main" val="210904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F47D9-2BB9-6741-9E74-7DC9FA31381A}"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653E6-9D44-5A45-8D43-4F94C1F85AF5}" type="slidenum">
              <a:rPr lang="en-US" smtClean="0"/>
              <a:t>‹#›</a:t>
            </a:fld>
            <a:endParaRPr lang="en-US"/>
          </a:p>
        </p:txBody>
      </p:sp>
    </p:spTree>
    <p:extLst>
      <p:ext uri="{BB962C8B-B14F-4D97-AF65-F5344CB8AC3E}">
        <p14:creationId xmlns:p14="http://schemas.microsoft.com/office/powerpoint/2010/main" val="2195332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iberbroadband.org/fiber-for-breakfast-series-registration-opt-in-for-2024-seas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1</a:t>
            </a:fld>
            <a:endParaRPr lang="en-US"/>
          </a:p>
        </p:txBody>
      </p:sp>
    </p:spTree>
    <p:extLst>
      <p:ext uri="{BB962C8B-B14F-4D97-AF65-F5344CB8AC3E}">
        <p14:creationId xmlns:p14="http://schemas.microsoft.com/office/powerpoint/2010/main" val="305458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Links for Chat</a:t>
            </a:r>
          </a:p>
          <a:p>
            <a:endParaRPr lang="en-US" b="1" u="sng"/>
          </a:p>
          <a:p>
            <a:r>
              <a:rPr lang="en-US" b="0" u="none"/>
              <a:t>Fiber Connect 2025 – Save the date!</a:t>
            </a:r>
          </a:p>
          <a:p>
            <a:endParaRPr lang="en-US" b="1" u="sng"/>
          </a:p>
          <a:p>
            <a:r>
              <a:rPr lang="en-US"/>
              <a:t>https://fiberbroadband.org/event/fiber-connect-2025/</a:t>
            </a:r>
            <a:endParaRPr lang="en-US" b="1"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53E6-9D44-5A45-8D43-4F94C1F85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12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D61F-E7C4-8047-8D46-E0EA2849A9A0}" type="slidenum">
              <a:rPr lang="en-US" smtClean="0"/>
              <a:t>6</a:t>
            </a:fld>
            <a:endParaRPr lang="en-US"/>
          </a:p>
        </p:txBody>
      </p:sp>
    </p:spTree>
    <p:extLst>
      <p:ext uri="{BB962C8B-B14F-4D97-AF65-F5344CB8AC3E}">
        <p14:creationId xmlns:p14="http://schemas.microsoft.com/office/powerpoint/2010/main" val="45361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defTabSz="931774">
              <a:lnSpc>
                <a:spcPct val="120000"/>
              </a:lnSpc>
              <a:spcBef>
                <a:spcPts val="500"/>
              </a:spcBef>
              <a:buFont typeface="Arial,Sans-Serif"/>
              <a:buChar char="•"/>
              <a:defRPr/>
            </a:pPr>
            <a:r>
              <a:rPr lang="en-US"/>
              <a:t>300+ Fiber Miles Per Year</a:t>
            </a:r>
          </a:p>
          <a:p>
            <a:pPr marL="685800" lvl="1" indent="-228600" defTabSz="931774">
              <a:lnSpc>
                <a:spcPct val="120000"/>
              </a:lnSpc>
              <a:spcBef>
                <a:spcPts val="500"/>
              </a:spcBef>
              <a:buFont typeface="Arial,Sans-Serif"/>
              <a:buChar char="•"/>
              <a:defRPr/>
            </a:pPr>
            <a:r>
              <a:rPr lang="en-US"/>
              <a:t>2-3 Lit Buildings Per Day</a:t>
            </a:r>
            <a:endParaRPr lang="en-US">
              <a:cs typeface="Calibri"/>
            </a:endParaRPr>
          </a:p>
          <a:p>
            <a:pPr marL="685800" lvl="1" indent="-228600" defTabSz="931774">
              <a:lnSpc>
                <a:spcPct val="120000"/>
              </a:lnSpc>
              <a:spcBef>
                <a:spcPts val="500"/>
              </a:spcBef>
              <a:buFont typeface="Arial,Sans-Serif"/>
              <a:buChar char="•"/>
              <a:defRPr/>
            </a:pPr>
            <a:r>
              <a:rPr lang="en-US"/>
              <a:t>11 Fiber Construction Crews</a:t>
            </a:r>
            <a:endParaRPr lang="en-US">
              <a:cs typeface="Calibri"/>
            </a:endParaRPr>
          </a:p>
          <a:p>
            <a:pPr marL="685800" lvl="1" indent="-228600" defTabSz="931774">
              <a:lnSpc>
                <a:spcPct val="120000"/>
              </a:lnSpc>
              <a:spcBef>
                <a:spcPts val="500"/>
              </a:spcBef>
              <a:buFont typeface="Arial,Sans-Serif"/>
              <a:buChar char="•"/>
              <a:defRPr/>
            </a:pPr>
            <a:r>
              <a:rPr lang="en-US"/>
              <a:t>All in House</a:t>
            </a:r>
            <a:endParaRPr lang="en-US">
              <a:cs typeface="Calibri"/>
            </a:endParaRPr>
          </a:p>
          <a:p>
            <a:pPr marL="685800" lvl="1" indent="-228600" defTabSz="931774">
              <a:lnSpc>
                <a:spcPct val="120000"/>
              </a:lnSpc>
              <a:spcBef>
                <a:spcPts val="500"/>
              </a:spcBef>
              <a:buFont typeface="Arial,Sans-Serif"/>
              <a:buChar char="•"/>
              <a:defRPr/>
            </a:pPr>
            <a:endParaRPr lang="en-US">
              <a:cs typeface="Calibri"/>
            </a:endParaRPr>
          </a:p>
          <a:p>
            <a:pPr marL="685800" lvl="1" indent="-228600" defTabSz="931774">
              <a:lnSpc>
                <a:spcPct val="120000"/>
              </a:lnSpc>
              <a:spcBef>
                <a:spcPts val="500"/>
              </a:spcBef>
              <a:buFont typeface="Arial,Sans-Serif"/>
              <a:buChar char="•"/>
              <a:defRPr/>
            </a:pPr>
            <a:r>
              <a:rPr lang="en-US">
                <a:cs typeface="Calibri"/>
              </a:rPr>
              <a:t>We have been involved in discussions and projects</a:t>
            </a:r>
          </a:p>
          <a:p>
            <a:pPr marL="685800" lvl="1" indent="-228600" defTabSz="931774">
              <a:lnSpc>
                <a:spcPct val="120000"/>
              </a:lnSpc>
              <a:spcBef>
                <a:spcPts val="500"/>
              </a:spcBef>
              <a:buFont typeface="Arial,Sans-Serif"/>
              <a:buChar char="•"/>
              <a:defRPr/>
            </a:pPr>
            <a:endParaRPr lang="en-US"/>
          </a:p>
          <a:p>
            <a:pPr marL="685800" lvl="1" indent="-228600" defTabSz="931774">
              <a:lnSpc>
                <a:spcPct val="120000"/>
              </a:lnSpc>
              <a:spcBef>
                <a:spcPts val="500"/>
              </a:spcBef>
              <a:buFont typeface="Arial,Sans-Serif"/>
              <a:buChar char="•"/>
              <a:defRPr/>
            </a:pPr>
            <a:endParaRPr lang="en-US"/>
          </a:p>
          <a:p>
            <a:pPr marL="228600" lvl="0" indent="-228600" defTabSz="931774">
              <a:lnSpc>
                <a:spcPct val="120000"/>
              </a:lnSpc>
              <a:spcBef>
                <a:spcPts val="500"/>
              </a:spcBef>
              <a:buFont typeface="Arial,Sans-Serif"/>
              <a:buChar char="•"/>
              <a:defRPr/>
            </a:pPr>
            <a:r>
              <a:rPr lang="en-US" sz="1200" b="0" i="0" kern="1200">
                <a:solidFill>
                  <a:schemeClr val="tx1"/>
                </a:solidFill>
                <a:effectLst/>
                <a:latin typeface="+mn-lt"/>
                <a:ea typeface="+mn-ea"/>
                <a:cs typeface="+mn-cs"/>
              </a:rPr>
              <a:t>Transition: We are working with Auto OEM’s &amp; Suppliers on their AV projects. This is what we are seeing…	</a:t>
            </a:r>
            <a:endParaRPr lang="en-US">
              <a:cs typeface="Calibri"/>
            </a:endParaRPr>
          </a:p>
        </p:txBody>
      </p:sp>
      <p:sp>
        <p:nvSpPr>
          <p:cNvPr id="4" name="Slide Number Placeholder 3"/>
          <p:cNvSpPr>
            <a:spLocks noGrp="1"/>
          </p:cNvSpPr>
          <p:nvPr>
            <p:ph type="sldNum" sz="quarter" idx="5"/>
          </p:nvPr>
        </p:nvSpPr>
        <p:spPr/>
        <p:txBody>
          <a:bodyPr/>
          <a:lstStyle/>
          <a:p>
            <a:fld id="{8F35D61F-E7C4-8047-8D46-E0EA2849A9A0}" type="slidenum">
              <a:rPr lang="en-US" smtClean="0"/>
              <a:t>7</a:t>
            </a:fld>
            <a:endParaRPr lang="en-US"/>
          </a:p>
        </p:txBody>
      </p:sp>
    </p:spTree>
    <p:extLst>
      <p:ext uri="{BB962C8B-B14F-4D97-AF65-F5344CB8AC3E}">
        <p14:creationId xmlns:p14="http://schemas.microsoft.com/office/powerpoint/2010/main" val="3921148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415"/>
              </a:spcAft>
            </a:pPr>
            <a:r>
              <a:rPr lang="en-US" sz="3200">
                <a:latin typeface="Calibri" panose="020F0502020204030204" pitchFamily="34" charset="0"/>
                <a:ea typeface="Calibri" panose="020F0502020204030204" pitchFamily="34" charset="0"/>
                <a:cs typeface="Times New Roman" panose="02020603050405020304" pitchFamily="18" charset="0"/>
              </a:rPr>
              <a:t>Key numbers</a:t>
            </a:r>
          </a:p>
          <a:p>
            <a:pPr>
              <a:lnSpc>
                <a:spcPct val="107000"/>
              </a:lnSpc>
              <a:spcAft>
                <a:spcPts val="1415"/>
              </a:spcAft>
            </a:pPr>
            <a:r>
              <a:rPr lang="en-US" sz="3200">
                <a:latin typeface="Calibri" panose="020F0502020204030204" pitchFamily="34" charset="0"/>
                <a:ea typeface="Calibri" panose="020F0502020204030204" pitchFamily="34" charset="0"/>
                <a:cs typeface="Times New Roman" panose="02020603050405020304" pitchFamily="18" charset="0"/>
              </a:rPr>
              <a:t>Here you will see some key numbers that we’re proud of here at 123NET. These numbers help tell that story of our scale and overall scope of growth</a:t>
            </a:r>
          </a:p>
          <a:p>
            <a:pPr>
              <a:lnSpc>
                <a:spcPct val="107000"/>
              </a:lnSpc>
              <a:spcAft>
                <a:spcPts val="1415"/>
              </a:spcAft>
            </a:pPr>
            <a:r>
              <a:rPr lang="en-US" sz="3200">
                <a:latin typeface="Calibri" panose="020F0502020204030204" pitchFamily="34" charset="0"/>
                <a:ea typeface="Calibri" panose="020F0502020204030204" pitchFamily="34" charset="0"/>
                <a:cs typeface="Times New Roman" panose="02020603050405020304" pitchFamily="18" charset="0"/>
              </a:rPr>
              <a:t>I’ll just touch on a few of these. </a:t>
            </a:r>
          </a:p>
          <a:p>
            <a:pPr>
              <a:lnSpc>
                <a:spcPct val="107000"/>
              </a:lnSpc>
              <a:spcAft>
                <a:spcPts val="1415"/>
              </a:spcAft>
            </a:pPr>
            <a:r>
              <a:rPr lang="en-US" sz="3200">
                <a:latin typeface="Calibri" panose="020F0502020204030204" pitchFamily="34" charset="0"/>
                <a:ea typeface="Calibri" panose="020F0502020204030204" pitchFamily="34" charset="0"/>
                <a:cs typeface="Times New Roman" panose="02020603050405020304" pitchFamily="18" charset="0"/>
              </a:rPr>
              <a:t>We run the 10th largest internet exchange here in north America and this is something that didn’t exists 5 year ago. </a:t>
            </a:r>
          </a:p>
          <a:p>
            <a:pPr>
              <a:lnSpc>
                <a:spcPct val="107000"/>
              </a:lnSpc>
              <a:spcAft>
                <a:spcPts val="1415"/>
              </a:spcAft>
            </a:pPr>
            <a:r>
              <a:rPr lang="en-US" sz="3200">
                <a:latin typeface="Calibri" panose="020F0502020204030204" pitchFamily="34" charset="0"/>
                <a:ea typeface="Calibri" panose="020F0502020204030204" pitchFamily="34" charset="0"/>
                <a:cs typeface="Times New Roman" panose="02020603050405020304" pitchFamily="18" charset="0"/>
              </a:rPr>
              <a:t>We currently have over 3500 fiber lit building in the state </a:t>
            </a:r>
          </a:p>
          <a:p>
            <a:pPr>
              <a:lnSpc>
                <a:spcPct val="107000"/>
              </a:lnSpc>
              <a:spcAft>
                <a:spcPts val="1415"/>
              </a:spcAft>
            </a:pPr>
            <a:r>
              <a:rPr lang="en-US" sz="3200">
                <a:latin typeface="Calibri" panose="020F0502020204030204" pitchFamily="34" charset="0"/>
                <a:ea typeface="Calibri" panose="020F0502020204030204" pitchFamily="34" charset="0"/>
                <a:cs typeface="Times New Roman" panose="02020603050405020304" pitchFamily="18" charset="0"/>
              </a:rPr>
              <a:t>What I'd like to do now is give you a quick overview of our network</a:t>
            </a:r>
          </a:p>
          <a:p>
            <a:pPr defTabSz="2666978">
              <a:defRPr/>
            </a:pPr>
            <a:endParaRPr lang="en-US"/>
          </a:p>
        </p:txBody>
      </p:sp>
      <p:sp>
        <p:nvSpPr>
          <p:cNvPr id="4" name="Slide Number Placeholder 3"/>
          <p:cNvSpPr>
            <a:spLocks noGrp="1"/>
          </p:cNvSpPr>
          <p:nvPr>
            <p:ph type="sldNum" sz="quarter" idx="5"/>
          </p:nvPr>
        </p:nvSpPr>
        <p:spPr/>
        <p:txBody>
          <a:bodyPr/>
          <a:lstStyle/>
          <a:p>
            <a:fld id="{8D394357-AAAA-C64D-802A-6A4A87CB3823}" type="slidenum">
              <a:rPr lang="en-US" smtClean="0"/>
              <a:t>8</a:t>
            </a:fld>
            <a:endParaRPr lang="en-US"/>
          </a:p>
        </p:txBody>
      </p:sp>
    </p:spTree>
    <p:extLst>
      <p:ext uri="{BB962C8B-B14F-4D97-AF65-F5344CB8AC3E}">
        <p14:creationId xmlns:p14="http://schemas.microsoft.com/office/powerpoint/2010/main" val="90798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D61F-E7C4-8047-8D46-E0EA2849A9A0}" type="slidenum">
              <a:rPr lang="en-US" smtClean="0"/>
              <a:t>9</a:t>
            </a:fld>
            <a:endParaRPr lang="en-US"/>
          </a:p>
        </p:txBody>
      </p:sp>
    </p:spTree>
    <p:extLst>
      <p:ext uri="{BB962C8B-B14F-4D97-AF65-F5344CB8AC3E}">
        <p14:creationId xmlns:p14="http://schemas.microsoft.com/office/powerpoint/2010/main" val="393300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u="sng" cap="all">
                <a:effectLst/>
                <a:latin typeface="Aptos" panose="020B0004020202020204" pitchFamily="34" charset="0"/>
                <a:ea typeface="Aptos" panose="020B0004020202020204" pitchFamily="34" charset="0"/>
              </a:rPr>
              <a:t>Seed Questions: </a:t>
            </a: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rPr>
              <a:t> </a:t>
            </a: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rPr>
              <a:t>1.</a:t>
            </a:r>
          </a:p>
          <a:p>
            <a:pPr marL="0" marR="0">
              <a:spcBef>
                <a:spcPts val="0"/>
              </a:spcBef>
              <a:spcAft>
                <a:spcPts val="0"/>
              </a:spcAft>
            </a:pPr>
            <a:r>
              <a:rPr lang="en-US" sz="1800">
                <a:effectLst/>
                <a:latin typeface="Aptos" panose="020B0004020202020204" pitchFamily="34" charset="0"/>
                <a:ea typeface="Aptos" panose="020B0004020202020204" pitchFamily="34" charset="0"/>
              </a:rPr>
              <a:t> </a:t>
            </a: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r>
              <a:rPr lang="en-US" sz="1800" b="1" u="sng" cap="all">
                <a:effectLst/>
                <a:latin typeface="Aptos" panose="020B0004020202020204" pitchFamily="34" charset="0"/>
                <a:ea typeface="Aptos" panose="020B0004020202020204" pitchFamily="34" charset="0"/>
              </a:rPr>
              <a:t>Registrant questions:</a:t>
            </a: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r>
              <a:rPr lang="en-US" sz="1800">
                <a:effectLst/>
                <a:latin typeface="Calibri" panose="020F0502020204030204" pitchFamily="34" charset="0"/>
                <a:ea typeface="Aptos" panose="020B0004020202020204" pitchFamily="34" charset="0"/>
              </a:rPr>
              <a:t>1.</a:t>
            </a:r>
          </a:p>
          <a:p>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6</a:t>
            </a:fld>
            <a:endParaRPr lang="en-US"/>
          </a:p>
        </p:txBody>
      </p:sp>
    </p:spTree>
    <p:extLst>
      <p:ext uri="{BB962C8B-B14F-4D97-AF65-F5344CB8AC3E}">
        <p14:creationId xmlns:p14="http://schemas.microsoft.com/office/powerpoint/2010/main" val="195316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US" sz="1800" u="sng" kern="1200">
                <a:solidFill>
                  <a:srgbClr val="000000"/>
                </a:solidFill>
                <a:effectLst/>
                <a:latin typeface="Calibri" panose="020F0502020204030204" pitchFamily="34" charset="0"/>
                <a:ea typeface="+mn-ea"/>
                <a:cs typeface="+mn-cs"/>
              </a:rPr>
              <a:t>Links for chat:</a:t>
            </a: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r>
              <a:rPr lang="en-US" sz="1800">
                <a:effectLst/>
                <a:latin typeface="Calibri" panose="020F0502020204030204" pitchFamily="34" charset="0"/>
                <a:ea typeface="Aptos" panose="020B0004020202020204" pitchFamily="34" charset="0"/>
              </a:rPr>
              <a:t>Don’t miss out on next week’s Fiber for Breakfast!</a:t>
            </a:r>
          </a:p>
          <a:p>
            <a:pPr marL="0" algn="l" rtl="0" eaLnBrk="1" latinLnBrk="0" hangingPunct="1">
              <a:spcBef>
                <a:spcPts val="0"/>
              </a:spcBef>
              <a:spcAft>
                <a:spcPts val="0"/>
              </a:spcAft>
            </a:pPr>
            <a:r>
              <a:rPr lang="en-US" sz="2800">
                <a:hlinkClick r:id="rId3"/>
              </a:rPr>
              <a:t>Fiber for Breakfast Series Registration: Opt-In for 2024 Season – Fiber Broadband Association</a:t>
            </a:r>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7</a:t>
            </a:fld>
            <a:endParaRPr lang="en-US"/>
          </a:p>
        </p:txBody>
      </p:sp>
    </p:spTree>
    <p:extLst>
      <p:ext uri="{BB962C8B-B14F-4D97-AF65-F5344CB8AC3E}">
        <p14:creationId xmlns:p14="http://schemas.microsoft.com/office/powerpoint/2010/main" val="3788668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18779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peaker_2">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p:nvPr userDrawn="1"/>
        </p:nvSpPr>
        <p:spPr>
          <a:xfrm rot="10800000">
            <a:off x="1454958"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31994"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31996"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1454958"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6461526" y="3506658"/>
            <a:ext cx="5089245" cy="424732"/>
          </a:xfrm>
        </p:spPr>
        <p:txBody>
          <a:bodyPr>
            <a:noAutofit/>
          </a:bodyPr>
          <a:lstStyle>
            <a:lvl1pPr marL="0" indent="0">
              <a:buNone/>
              <a:defRPr sz="2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6461526" y="2451214"/>
            <a:ext cx="5089245" cy="786891"/>
          </a:xfrm>
          <a:prstGeom prst="rect">
            <a:avLst/>
          </a:prstGeom>
        </p:spPr>
        <p:txBody>
          <a:bodyPr anchor="ctr">
            <a:normAutofit/>
          </a:bodyPr>
          <a:lstStyle>
            <a:lvl1pPr algn="l">
              <a:defRPr sz="3800" b="1" cap="all" baseline="0">
                <a:solidFill>
                  <a:schemeClr val="tx1"/>
                </a:solidFill>
                <a:latin typeface="+mn-lt"/>
              </a:defRPr>
            </a:lvl1pPr>
          </a:lstStyle>
          <a:p>
            <a:r>
              <a:rPr lang="en-US"/>
              <a:t>FIRST LAST NAME</a:t>
            </a:r>
          </a:p>
        </p:txBody>
      </p:sp>
      <p:pic>
        <p:nvPicPr>
          <p:cNvPr id="2" name="Picture 1">
            <a:extLst>
              <a:ext uri="{FF2B5EF4-FFF2-40B4-BE49-F238E27FC236}">
                <a16:creationId xmlns:a16="http://schemas.microsoft.com/office/drawing/2014/main" id="{F69DE250-0D6F-6D17-E76D-A7370B734922}"/>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420882269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321389667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3785918139"/>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5" y="1997954"/>
            <a:ext cx="10478063"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3" y="6221383"/>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355500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522130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5" y="1377108"/>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1"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7"/>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3" y="6221383"/>
            <a:ext cx="2364476" cy="480401"/>
          </a:xfrm>
          <a:prstGeom prst="rect">
            <a:avLst/>
          </a:prstGeom>
        </p:spPr>
      </p:pic>
    </p:spTree>
    <p:extLst>
      <p:ext uri="{BB962C8B-B14F-4D97-AF65-F5344CB8AC3E}">
        <p14:creationId xmlns:p14="http://schemas.microsoft.com/office/powerpoint/2010/main" val="1928374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5"/>
            <a:ext cx="9034643"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9034643"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393449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388535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90" y="1922146"/>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142756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2"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67689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3"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904087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2"/>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60"/>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400" y="2598004"/>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7" y="2079627"/>
            <a:ext cx="2468563"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3" y="6221383"/>
            <a:ext cx="2364476" cy="480401"/>
          </a:xfrm>
          <a:prstGeom prst="rect">
            <a:avLst/>
          </a:prstGeom>
        </p:spPr>
      </p:pic>
    </p:spTree>
    <p:extLst>
      <p:ext uri="{BB962C8B-B14F-4D97-AF65-F5344CB8AC3E}">
        <p14:creationId xmlns:p14="http://schemas.microsoft.com/office/powerpoint/2010/main" val="21981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1" cy="1066800"/>
          </a:xfrm>
        </p:spPr>
        <p:txBody>
          <a:bodyPr/>
          <a:lstStyle>
            <a:lvl1pPr>
              <a:defRPr/>
            </a:lvl1pPr>
          </a:lstStyle>
          <a:p>
            <a:r>
              <a:rPr lang="en-US"/>
              <a:t>Guest Logo</a:t>
            </a:r>
          </a:p>
        </p:txBody>
      </p:sp>
    </p:spTree>
    <p:extLst>
      <p:ext uri="{BB962C8B-B14F-4D97-AF65-F5344CB8AC3E}">
        <p14:creationId xmlns:p14="http://schemas.microsoft.com/office/powerpoint/2010/main" val="2182456276"/>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83753470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69696014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81564912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20589131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55781793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78986934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08113273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41945881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2"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4061144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3376084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18077638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1689395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2"/>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0" cy="1066800"/>
          </a:xfrm>
        </p:spPr>
        <p:txBody>
          <a:bodyPr/>
          <a:lstStyle>
            <a:lvl1pPr>
              <a:defRPr/>
            </a:lvl1pPr>
          </a:lstStyle>
          <a:p>
            <a:r>
              <a:rPr lang="en-US"/>
              <a:t>Guest Logo</a:t>
            </a:r>
          </a:p>
        </p:txBody>
      </p:sp>
    </p:spTree>
    <p:extLst>
      <p:ext uri="{BB962C8B-B14F-4D97-AF65-F5344CB8AC3E}">
        <p14:creationId xmlns:p14="http://schemas.microsoft.com/office/powerpoint/2010/main" val="86355221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10478062"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2" y="6221381"/>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3118637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peaker_2">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424732"/>
          </a:xfrm>
        </p:spPr>
        <p:txBody>
          <a:bodyPr>
            <a:noAutofit/>
          </a:bodyPr>
          <a:lstStyle>
            <a:lvl1pPr marL="0" indent="0">
              <a:buNone/>
              <a:defRPr sz="2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cap="all" baseline="0">
                <a:solidFill>
                  <a:schemeClr val="tx1"/>
                </a:solidFill>
                <a:latin typeface="+mn-lt"/>
              </a:defRPr>
            </a:lvl1pPr>
          </a:lstStyle>
          <a:p>
            <a:r>
              <a:rPr lang="en-US"/>
              <a:t>FIRST LAST NAME</a:t>
            </a:r>
          </a:p>
        </p:txBody>
      </p:sp>
      <p:pic>
        <p:nvPicPr>
          <p:cNvPr id="2" name="Picture 1">
            <a:extLst>
              <a:ext uri="{FF2B5EF4-FFF2-40B4-BE49-F238E27FC236}">
                <a16:creationId xmlns:a16="http://schemas.microsoft.com/office/drawing/2014/main" id="{F69DE250-0D6F-6D17-E76D-A7370B734922}"/>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790479460"/>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2"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027802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445698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07114642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8426729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0"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7" y="4029364"/>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9" y="742117"/>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5"/>
            <a:ext cx="5131811"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2" y="3506660"/>
            <a:ext cx="6621611"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4"/>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49981844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4382074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0253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0253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0253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23234957"/>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2"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8"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89"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1"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69"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69" y="9602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1"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7"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2"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0"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0"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2"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89"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7"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7"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09"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22832846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5153038"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8"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62554110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96098976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46142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0"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2" y="6221381"/>
            <a:ext cx="2364476" cy="480401"/>
          </a:xfrm>
          <a:prstGeom prst="rect">
            <a:avLst/>
          </a:prstGeom>
        </p:spPr>
      </p:pic>
    </p:spTree>
    <p:extLst>
      <p:ext uri="{BB962C8B-B14F-4D97-AF65-F5344CB8AC3E}">
        <p14:creationId xmlns:p14="http://schemas.microsoft.com/office/powerpoint/2010/main" val="2781602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681799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56719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4031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7"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3"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5"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7"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60"/>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5" y="2451214"/>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79551293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3978306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58"/>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2" y="6221381"/>
            <a:ext cx="2364476" cy="480401"/>
          </a:xfrm>
          <a:prstGeom prst="rect">
            <a:avLst/>
          </a:prstGeom>
        </p:spPr>
      </p:pic>
    </p:spTree>
    <p:extLst>
      <p:ext uri="{BB962C8B-B14F-4D97-AF65-F5344CB8AC3E}">
        <p14:creationId xmlns:p14="http://schemas.microsoft.com/office/powerpoint/2010/main" val="2501431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9D114538-0867-D0F7-D863-05040AFAB943}"/>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222929340"/>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09856141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61"/>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2"/>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4"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2"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2" y="2025361"/>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4"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2"/>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4"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4" y="2025361"/>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6"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6"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6" y="2025361"/>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8"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327208336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3"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3"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9"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9"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90"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4"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4"/>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2"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70"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70" y="960284"/>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2"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8"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4"/>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3"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1"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1"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3"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90"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8"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8"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10"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152289827"/>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9F53B-2988-F04A-8ACD-D1A1DC2BC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Succinct subheading statement copy: </a:t>
            </a:r>
          </a:p>
          <a:p>
            <a:pPr lvl="1"/>
            <a:r>
              <a:rPr lang="en-US"/>
              <a:t>Bullet copy sentence</a:t>
            </a:r>
          </a:p>
        </p:txBody>
      </p:sp>
      <p:sp>
        <p:nvSpPr>
          <p:cNvPr id="6" name="Slide Number Placeholder 5">
            <a:extLst>
              <a:ext uri="{FF2B5EF4-FFF2-40B4-BE49-F238E27FC236}">
                <a16:creationId xmlns:a16="http://schemas.microsoft.com/office/drawing/2014/main" id="{D5A4C77F-9A87-B945-8E3D-EC8E9D644D9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A43CF370-9EBF-A64B-A78B-AE9FB5BD142C}" type="slidenum">
              <a:rPr lang="en-US" smtClean="0"/>
              <a:pPr/>
              <a:t>‹#›</a:t>
            </a:fld>
            <a:endParaRPr lang="en-US"/>
          </a:p>
        </p:txBody>
      </p:sp>
      <p:sp>
        <p:nvSpPr>
          <p:cNvPr id="7" name="Title Placeholder 6">
            <a:extLst>
              <a:ext uri="{FF2B5EF4-FFF2-40B4-BE49-F238E27FC236}">
                <a16:creationId xmlns:a16="http://schemas.microsoft.com/office/drawing/2014/main" id="{37E02C33-17E0-AE49-82A8-AA9E8728C01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939338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24692838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1" r:id="rId15"/>
    <p:sldLayoutId id="2147483676" r:id="rId16"/>
    <p:sldLayoutId id="2147483703" r:id="rId17"/>
    <p:sldLayoutId id="2147483705" r:id="rId18"/>
    <p:sldLayoutId id="2147483708" r:id="rId19"/>
    <p:sldLayoutId id="2147483710" r:id="rId20"/>
    <p:sldLayoutId id="2147483712" r:id="rId21"/>
    <p:sldLayoutId id="2147483714" r:id="rId22"/>
    <p:sldLayoutId id="2147483715" r:id="rId23"/>
    <p:sldLayoutId id="2147483696" r:id="rId24"/>
    <p:sldLayoutId id="2147483697" r:id="rId25"/>
    <p:sldLayoutId id="2147483679" r:id="rId26"/>
    <p:sldLayoutId id="2147483663" r:id="rId27"/>
    <p:sldLayoutId id="2147483677" r:id="rId28"/>
    <p:sldLayoutId id="2147483678" r:id="rId29"/>
    <p:sldLayoutId id="2147483709"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wesco.com/us/en/industries/utility-and-broadband/broadband-and-fttx.html?cid=em:240013_newsletter_fib_forbre_2024_podcast_invite_ubs" TargetMode="Externa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hyperlink" Target="mailto:lgreen@fiberbroadband.or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C43D-3140-07AD-A14B-293ADDF96E0B}"/>
              </a:ext>
            </a:extLst>
          </p:cNvPr>
          <p:cNvSpPr>
            <a:spLocks noGrp="1"/>
          </p:cNvSpPr>
          <p:nvPr>
            <p:ph type="ctrTitle"/>
          </p:nvPr>
        </p:nvSpPr>
        <p:spPr>
          <a:xfrm>
            <a:off x="1130291" y="1023057"/>
            <a:ext cx="8499484" cy="729430"/>
          </a:xfrm>
        </p:spPr>
        <p:txBody>
          <a:bodyPr/>
          <a:lstStyle/>
          <a:p>
            <a:r>
              <a:rPr lang="en-US" sz="3200" dirty="0"/>
              <a:t>Fiber Builds Value:</a:t>
            </a:r>
            <a:br>
              <a:rPr lang="en-US" sz="2800" dirty="0"/>
            </a:br>
            <a:r>
              <a:rPr lang="en-US" sz="2000" dirty="0"/>
              <a:t>Turning Connectivity into Revenue Along Michigan’s I-75 Corridor</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Subtitle 2">
            <a:extLst>
              <a:ext uri="{FF2B5EF4-FFF2-40B4-BE49-F238E27FC236}">
                <a16:creationId xmlns:a16="http://schemas.microsoft.com/office/drawing/2014/main" id="{CDA670B2-881C-4987-236D-23AA9A2D069F}"/>
              </a:ext>
            </a:extLst>
          </p:cNvPr>
          <p:cNvSpPr>
            <a:spLocks noGrp="1"/>
          </p:cNvSpPr>
          <p:nvPr>
            <p:ph type="subTitle" idx="1"/>
          </p:nvPr>
        </p:nvSpPr>
        <p:spPr>
          <a:xfrm>
            <a:off x="1130291" y="643960"/>
            <a:ext cx="7859596" cy="379097"/>
          </a:xfrm>
        </p:spPr>
        <p:txBody>
          <a:bodyPr vert="horz" lIns="91440" tIns="45720" rIns="91440" bIns="45720" rtlCol="0" anchor="t">
            <a:noAutofit/>
          </a:bodyPr>
          <a:lstStyle/>
          <a:p>
            <a:r>
              <a:rPr lang="en-US" dirty="0">
                <a:latin typeface="Calibri"/>
                <a:ea typeface="Calibri"/>
                <a:cs typeface="Calibri"/>
              </a:rPr>
              <a:t>Episode 26</a:t>
            </a:r>
            <a:endParaRPr lang="en-US" dirty="0"/>
          </a:p>
        </p:txBody>
      </p:sp>
      <p:pic>
        <p:nvPicPr>
          <p:cNvPr id="4" name="Picture 3" descr="A colorful rectangular sign with white numbers&#10;&#10;AI-generated content may be incorrect.">
            <a:extLst>
              <a:ext uri="{FF2B5EF4-FFF2-40B4-BE49-F238E27FC236}">
                <a16:creationId xmlns:a16="http://schemas.microsoft.com/office/drawing/2014/main" id="{9F6AF716-AB2C-5F4C-6FA5-8A3CE8717B6A}"/>
              </a:ext>
            </a:extLst>
          </p:cNvPr>
          <p:cNvPicPr>
            <a:picLocks noChangeAspect="1"/>
          </p:cNvPicPr>
          <p:nvPr/>
        </p:nvPicPr>
        <p:blipFill>
          <a:blip r:embed="rId3"/>
          <a:stretch>
            <a:fillRect/>
          </a:stretch>
        </p:blipFill>
        <p:spPr>
          <a:xfrm>
            <a:off x="1154224" y="2208208"/>
            <a:ext cx="2054485" cy="858842"/>
          </a:xfrm>
          <a:prstGeom prst="rect">
            <a:avLst/>
          </a:prstGeom>
        </p:spPr>
      </p:pic>
    </p:spTree>
    <p:extLst>
      <p:ext uri="{BB962C8B-B14F-4D97-AF65-F5344CB8AC3E}">
        <p14:creationId xmlns:p14="http://schemas.microsoft.com/office/powerpoint/2010/main" val="184816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C319DC-59DF-5D40-142D-EDCD0A5FB9CA}"/>
              </a:ext>
            </a:extLst>
          </p:cNvPr>
          <p:cNvPicPr>
            <a:picLocks noChangeAspect="1"/>
          </p:cNvPicPr>
          <p:nvPr/>
        </p:nvPicPr>
        <p:blipFill>
          <a:blip r:embed="rId2"/>
          <a:stretch>
            <a:fillRect/>
          </a:stretch>
        </p:blipFill>
        <p:spPr>
          <a:xfrm>
            <a:off x="4688432" y="428625"/>
            <a:ext cx="2815136" cy="1163834"/>
          </a:xfrm>
          <a:prstGeom prst="rect">
            <a:avLst/>
          </a:prstGeom>
          <a:ln>
            <a:noFill/>
          </a:ln>
        </p:spPr>
      </p:pic>
      <p:sp>
        <p:nvSpPr>
          <p:cNvPr id="8" name="Rectangle 7">
            <a:extLst>
              <a:ext uri="{FF2B5EF4-FFF2-40B4-BE49-F238E27FC236}">
                <a16:creationId xmlns:a16="http://schemas.microsoft.com/office/drawing/2014/main" id="{C80BD6E4-434C-55F4-2A43-7211C411E2A2}"/>
              </a:ext>
            </a:extLst>
          </p:cNvPr>
          <p:cNvSpPr/>
          <p:nvPr/>
        </p:nvSpPr>
        <p:spPr>
          <a:xfrm>
            <a:off x="295275" y="5695950"/>
            <a:ext cx="7353300" cy="733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72CA4C-0FCA-1002-958F-3BE795FC5F39}"/>
              </a:ext>
            </a:extLst>
          </p:cNvPr>
          <p:cNvSpPr/>
          <p:nvPr/>
        </p:nvSpPr>
        <p:spPr>
          <a:xfrm>
            <a:off x="295276" y="5114925"/>
            <a:ext cx="6762750" cy="1743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C5921DC-D8C4-125C-4161-83AF631FA655}"/>
              </a:ext>
            </a:extLst>
          </p:cNvPr>
          <p:cNvSpPr/>
          <p:nvPr/>
        </p:nvSpPr>
        <p:spPr>
          <a:xfrm>
            <a:off x="942975" y="2173484"/>
            <a:ext cx="10382250" cy="1754326"/>
          </a:xfrm>
          <a:prstGeom prst="rect">
            <a:avLst/>
          </a:prstGeom>
          <a:noFill/>
        </p:spPr>
        <p:txBody>
          <a:bodyPr wrap="square" lIns="91440" tIns="45720" rIns="91440" bIns="45720">
            <a:spAutoFit/>
          </a:bodyPr>
          <a:lstStyle/>
          <a:p>
            <a:pPr algn="ctr"/>
            <a:r>
              <a:rPr lang="en-US" sz="5400" dirty="0">
                <a:latin typeface="Avenir Next LT Pro" panose="020B0504020202020204" pitchFamily="34" charset="0"/>
              </a:rPr>
              <a:t>Enhancing MDU Properties with Seamless Fiber Connectivity</a:t>
            </a:r>
            <a:endParaRPr lang="en-US" sz="5400" b="0" cap="none" spc="0" dirty="0">
              <a:ln w="0"/>
              <a:solidFill>
                <a:schemeClr val="accent1"/>
              </a:solidFill>
              <a:effectLst>
                <a:outerShdw blurRad="38100" dist="25400" dir="5400000" algn="ctr" rotWithShape="0">
                  <a:srgbClr val="6E747A">
                    <a:alpha val="43000"/>
                  </a:srgbClr>
                </a:outerShdw>
              </a:effectLst>
              <a:latin typeface="Avenir Next LT Pro" panose="020B0504020202020204" pitchFamily="34" charset="0"/>
            </a:endParaRPr>
          </a:p>
        </p:txBody>
      </p:sp>
      <p:sp>
        <p:nvSpPr>
          <p:cNvPr id="2" name="Rectangle 1">
            <a:extLst>
              <a:ext uri="{FF2B5EF4-FFF2-40B4-BE49-F238E27FC236}">
                <a16:creationId xmlns:a16="http://schemas.microsoft.com/office/drawing/2014/main" id="{CC4BFE4A-E31E-151A-E959-D687FCE642C4}"/>
              </a:ext>
            </a:extLst>
          </p:cNvPr>
          <p:cNvSpPr/>
          <p:nvPr/>
        </p:nvSpPr>
        <p:spPr>
          <a:xfrm>
            <a:off x="314324" y="4061398"/>
            <a:ext cx="2286000" cy="1371600"/>
          </a:xfrm>
          <a:prstGeom prst="rect">
            <a:avLst/>
          </a:prstGeom>
          <a:solidFill>
            <a:srgbClr val="E41C2C"/>
          </a:solidFill>
          <a:ln>
            <a:solidFill>
              <a:srgbClr val="FFFFFF"/>
            </a:solidFill>
          </a:ln>
          <a:effectLst>
            <a:outerShdw blurRad="63500" sx="105000" sy="105000" algn="ctr" rotWithShape="0">
              <a:srgbClr val="E41C2C">
                <a:alpha val="40000"/>
              </a:srgbClr>
            </a:outerShdw>
          </a:effectLst>
        </p:spPr>
        <p:style>
          <a:lnRef idx="1">
            <a:schemeClr val="accent1"/>
          </a:lnRef>
          <a:fillRef idx="1003">
            <a:schemeClr val="dk2"/>
          </a:fillRef>
          <a:effectRef idx="2">
            <a:schemeClr val="accent1"/>
          </a:effectRef>
          <a:fontRef idx="minor">
            <a:schemeClr val="lt1"/>
          </a:fontRef>
        </p:style>
        <p:txBody>
          <a:bodyPr rtlCol="0" anchor="ctr"/>
          <a:lstStyle/>
          <a:p>
            <a:pPr algn="l"/>
            <a:r>
              <a:rPr sz="4800" b="1" dirty="0"/>
              <a:t>+8%</a:t>
            </a:r>
          </a:p>
          <a:p>
            <a:pPr algn="l"/>
            <a:r>
              <a:rPr sz="2000" b="1" dirty="0"/>
              <a:t>Rental Value</a:t>
            </a:r>
          </a:p>
        </p:txBody>
      </p:sp>
      <p:sp>
        <p:nvSpPr>
          <p:cNvPr id="3" name="Rectangle 2">
            <a:extLst>
              <a:ext uri="{FF2B5EF4-FFF2-40B4-BE49-F238E27FC236}">
                <a16:creationId xmlns:a16="http://schemas.microsoft.com/office/drawing/2014/main" id="{A3484B48-0015-21B8-4725-B0D86ED1CF07}"/>
              </a:ext>
            </a:extLst>
          </p:cNvPr>
          <p:cNvSpPr/>
          <p:nvPr/>
        </p:nvSpPr>
        <p:spPr>
          <a:xfrm>
            <a:off x="3057524" y="4061398"/>
            <a:ext cx="2286000" cy="1371600"/>
          </a:xfrm>
          <a:prstGeom prst="rect">
            <a:avLst/>
          </a:prstGeom>
          <a:solidFill>
            <a:srgbClr val="2FAB53"/>
          </a:solidFill>
          <a:ln>
            <a:solidFill>
              <a:srgbClr val="FFFFFF"/>
            </a:solidFill>
          </a:ln>
          <a:effectLst>
            <a:outerShdw blurRad="63500" sx="105000" sy="105000" algn="ctr" rotWithShape="0">
              <a:srgbClr val="2FAB53">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l"/>
            <a:r>
              <a:rPr sz="4800" b="1" dirty="0"/>
              <a:t>+11%</a:t>
            </a:r>
          </a:p>
          <a:p>
            <a:pPr algn="l"/>
            <a:r>
              <a:rPr sz="2000" b="1" dirty="0"/>
              <a:t>NOI per Unit</a:t>
            </a:r>
          </a:p>
        </p:txBody>
      </p:sp>
      <p:sp>
        <p:nvSpPr>
          <p:cNvPr id="5" name="Rectangle 4">
            <a:extLst>
              <a:ext uri="{FF2B5EF4-FFF2-40B4-BE49-F238E27FC236}">
                <a16:creationId xmlns:a16="http://schemas.microsoft.com/office/drawing/2014/main" id="{CAF8E76D-3555-7D3A-AA5A-B74A8D8C9032}"/>
              </a:ext>
            </a:extLst>
          </p:cNvPr>
          <p:cNvSpPr/>
          <p:nvPr/>
        </p:nvSpPr>
        <p:spPr>
          <a:xfrm>
            <a:off x="5800724" y="4061398"/>
            <a:ext cx="2286000" cy="1371600"/>
          </a:xfrm>
          <a:prstGeom prst="rect">
            <a:avLst/>
          </a:prstGeom>
          <a:solidFill>
            <a:srgbClr val="0071B1"/>
          </a:solidFill>
          <a:ln>
            <a:solidFill>
              <a:srgbClr val="FFFFFF"/>
            </a:solidFill>
          </a:ln>
          <a:effectLst>
            <a:outerShdw blurRad="63500" sx="105000" sy="105000" algn="ctr" rotWithShape="0">
              <a:srgbClr val="0071B1">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l"/>
            <a:r>
              <a:rPr sz="4800" b="1" dirty="0"/>
              <a:t>+2.8%</a:t>
            </a:r>
          </a:p>
          <a:p>
            <a:pPr algn="l"/>
            <a:r>
              <a:rPr sz="2000" b="1" dirty="0"/>
              <a:t>Property Value</a:t>
            </a:r>
          </a:p>
        </p:txBody>
      </p:sp>
      <p:sp>
        <p:nvSpPr>
          <p:cNvPr id="6" name="TextBox 5">
            <a:extLst>
              <a:ext uri="{FF2B5EF4-FFF2-40B4-BE49-F238E27FC236}">
                <a16:creationId xmlns:a16="http://schemas.microsoft.com/office/drawing/2014/main" id="{D85C95F2-F761-3F06-BC8D-1539B46B7238}"/>
              </a:ext>
            </a:extLst>
          </p:cNvPr>
          <p:cNvSpPr txBox="1"/>
          <p:nvPr/>
        </p:nvSpPr>
        <p:spPr>
          <a:xfrm>
            <a:off x="371474" y="5596953"/>
            <a:ext cx="2171700" cy="959237"/>
          </a:xfrm>
          <a:prstGeom prst="rect">
            <a:avLst/>
          </a:prstGeom>
          <a:noFill/>
        </p:spPr>
        <p:txBody>
          <a:bodyPr wrap="square">
            <a:spAutoFit/>
          </a:bodyPr>
          <a:lstStyle/>
          <a:p>
            <a:pPr>
              <a:spcAft>
                <a:spcPts val="1000"/>
              </a:spcAft>
            </a:pPr>
            <a:r>
              <a:rPr sz="1600" b="0" dirty="0">
                <a:latin typeface="Avenir Next LT Pro Light" panose="020B0304020202020204" pitchFamily="34" charset="0"/>
              </a:rPr>
              <a:t>✅ </a:t>
            </a:r>
            <a:r>
              <a:rPr sz="1600" b="1" dirty="0">
                <a:latin typeface="Avenir Next LT Pro Light" panose="020B0304020202020204" pitchFamily="34" charset="0"/>
              </a:rPr>
              <a:t>High Demand</a:t>
            </a:r>
            <a:r>
              <a:rPr sz="1600" b="0" dirty="0">
                <a:latin typeface="Avenir Next LT Pro Light" panose="020B0304020202020204" pitchFamily="34" charset="0"/>
              </a:rPr>
              <a:t>
Residents want fiber and are willing to pay</a:t>
            </a:r>
          </a:p>
        </p:txBody>
      </p:sp>
      <p:sp>
        <p:nvSpPr>
          <p:cNvPr id="10" name="TextBox 9">
            <a:extLst>
              <a:ext uri="{FF2B5EF4-FFF2-40B4-BE49-F238E27FC236}">
                <a16:creationId xmlns:a16="http://schemas.microsoft.com/office/drawing/2014/main" id="{27C5FDFE-F43C-D3C4-D28D-03076FBEC6BD}"/>
              </a:ext>
            </a:extLst>
          </p:cNvPr>
          <p:cNvSpPr txBox="1"/>
          <p:nvPr/>
        </p:nvSpPr>
        <p:spPr>
          <a:xfrm>
            <a:off x="3286124" y="5608351"/>
            <a:ext cx="1828799" cy="959237"/>
          </a:xfrm>
          <a:prstGeom prst="rect">
            <a:avLst/>
          </a:prstGeom>
          <a:noFill/>
        </p:spPr>
        <p:txBody>
          <a:bodyPr wrap="square">
            <a:spAutoFit/>
          </a:bodyPr>
          <a:lstStyle/>
          <a:p>
            <a:pPr>
              <a:spcAft>
                <a:spcPts val="1000"/>
              </a:spcAft>
            </a:pPr>
            <a:r>
              <a:rPr sz="1600" b="0" dirty="0">
                <a:latin typeface="Avenir Next LT Pro Light" panose="020B0304020202020204" pitchFamily="34" charset="0"/>
              </a:rPr>
              <a:t>🚀 </a:t>
            </a:r>
            <a:r>
              <a:rPr sz="1600" b="1" dirty="0">
                <a:latin typeface="Avenir Next LT Pro Light" panose="020B0304020202020204" pitchFamily="34" charset="0"/>
              </a:rPr>
              <a:t>Fast Impact</a:t>
            </a:r>
            <a:r>
              <a:rPr sz="1600" b="0" dirty="0">
                <a:latin typeface="Avenir Next LT Pro Light" panose="020B0304020202020204" pitchFamily="34" charset="0"/>
              </a:rPr>
              <a:t>
See results within months, not years</a:t>
            </a:r>
          </a:p>
        </p:txBody>
      </p:sp>
      <p:sp>
        <p:nvSpPr>
          <p:cNvPr id="11" name="TextBox 10">
            <a:extLst>
              <a:ext uri="{FF2B5EF4-FFF2-40B4-BE49-F238E27FC236}">
                <a16:creationId xmlns:a16="http://schemas.microsoft.com/office/drawing/2014/main" id="{FE298FCB-5302-A666-AAB7-3C6AEBCFB109}"/>
              </a:ext>
            </a:extLst>
          </p:cNvPr>
          <p:cNvSpPr txBox="1"/>
          <p:nvPr/>
        </p:nvSpPr>
        <p:spPr>
          <a:xfrm>
            <a:off x="5867398" y="5608351"/>
            <a:ext cx="2152651" cy="1205458"/>
          </a:xfrm>
          <a:prstGeom prst="rect">
            <a:avLst/>
          </a:prstGeom>
          <a:noFill/>
        </p:spPr>
        <p:txBody>
          <a:bodyPr wrap="square">
            <a:spAutoFit/>
          </a:bodyPr>
          <a:lstStyle/>
          <a:p>
            <a:pPr>
              <a:spcAft>
                <a:spcPts val="1000"/>
              </a:spcAft>
            </a:pPr>
            <a:r>
              <a:rPr sz="1600" b="0" dirty="0"/>
              <a:t>💸</a:t>
            </a:r>
            <a:r>
              <a:rPr sz="1600" b="0" dirty="0">
                <a:latin typeface="Avenir Next LT Pro Light" panose="020B0304020202020204" pitchFamily="34" charset="0"/>
              </a:rPr>
              <a:t> </a:t>
            </a:r>
            <a:r>
              <a:rPr sz="1600" b="1" dirty="0">
                <a:latin typeface="Avenir Next LT Pro Light" panose="020B0304020202020204" pitchFamily="34" charset="0"/>
              </a:rPr>
              <a:t>Often $0 Upfront</a:t>
            </a:r>
            <a:r>
              <a:rPr sz="1600" b="0" dirty="0">
                <a:latin typeface="Avenir Next LT Pro Light" panose="020B0304020202020204" pitchFamily="34" charset="0"/>
              </a:rPr>
              <a:t>
Deployment typically costs ownership nothing</a:t>
            </a:r>
          </a:p>
        </p:txBody>
      </p:sp>
      <p:pic>
        <p:nvPicPr>
          <p:cNvPr id="14" name="Picture 13" descr="A close-up of a colorful background&#10;&#10;Description automatically generated">
            <a:extLst>
              <a:ext uri="{FF2B5EF4-FFF2-40B4-BE49-F238E27FC236}">
                <a16:creationId xmlns:a16="http://schemas.microsoft.com/office/drawing/2014/main" id="{A1A24A20-2CCE-2753-43B1-D5C61A781433}"/>
              </a:ext>
            </a:extLst>
          </p:cNvPr>
          <p:cNvPicPr>
            <a:picLocks noChangeAspect="1"/>
          </p:cNvPicPr>
          <p:nvPr/>
        </p:nvPicPr>
        <p:blipFill>
          <a:blip r:embed="rId3"/>
          <a:stretch>
            <a:fillRect/>
          </a:stretch>
        </p:blipFill>
        <p:spPr>
          <a:xfrm>
            <a:off x="7104189" y="2645305"/>
            <a:ext cx="5087811" cy="4212695"/>
          </a:xfrm>
          <a:prstGeom prst="rect">
            <a:avLst/>
          </a:prstGeom>
        </p:spPr>
      </p:pic>
      <p:sp>
        <p:nvSpPr>
          <p:cNvPr id="15" name="TextBox 14">
            <a:extLst>
              <a:ext uri="{FF2B5EF4-FFF2-40B4-BE49-F238E27FC236}">
                <a16:creationId xmlns:a16="http://schemas.microsoft.com/office/drawing/2014/main" id="{86F1A08C-C886-434D-050E-36C008AA128C}"/>
              </a:ext>
            </a:extLst>
          </p:cNvPr>
          <p:cNvSpPr txBox="1"/>
          <p:nvPr/>
        </p:nvSpPr>
        <p:spPr>
          <a:xfrm rot="19001699">
            <a:off x="9262601" y="4215407"/>
            <a:ext cx="2441244" cy="309500"/>
          </a:xfrm>
          <a:prstGeom prst="rect">
            <a:avLst/>
          </a:prstGeom>
          <a:noFill/>
        </p:spPr>
        <p:txBody>
          <a:bodyPr wrap="square" rtlCol="0">
            <a:spAutoFit/>
          </a:bodyPr>
          <a:lstStyle/>
          <a:p>
            <a:r>
              <a:rPr lang="en-US" sz="1400" b="1">
                <a:solidFill>
                  <a:srgbClr val="FF6565"/>
                </a:solidFill>
                <a:latin typeface="Avenir Medium"/>
              </a:rPr>
              <a:t>SAVE</a:t>
            </a:r>
            <a:r>
              <a:rPr lang="en-US" sz="1400">
                <a:solidFill>
                  <a:srgbClr val="FF6565"/>
                </a:solidFill>
                <a:latin typeface="Avenir Medium"/>
              </a:rPr>
              <a:t> MONEY</a:t>
            </a:r>
          </a:p>
        </p:txBody>
      </p:sp>
    </p:spTree>
    <p:extLst>
      <p:ext uri="{BB962C8B-B14F-4D97-AF65-F5344CB8AC3E}">
        <p14:creationId xmlns:p14="http://schemas.microsoft.com/office/powerpoint/2010/main" val="104771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54B4DA-1F8E-134E-A479-9548337EDF2A}"/>
              </a:ext>
            </a:extLst>
          </p:cNvPr>
          <p:cNvSpPr>
            <a:spLocks noGrp="1"/>
          </p:cNvSpPr>
          <p:nvPr>
            <p:ph type="ctrTitle"/>
          </p:nvPr>
        </p:nvSpPr>
        <p:spPr/>
        <p:txBody>
          <a:bodyPr>
            <a:normAutofit fontScale="90000"/>
          </a:bodyPr>
          <a:lstStyle/>
          <a:p>
            <a:r>
              <a:rPr lang="en-US" sz="5400"/>
              <a:t>QUESTIONS?</a:t>
            </a:r>
          </a:p>
        </p:txBody>
      </p:sp>
    </p:spTree>
    <p:extLst>
      <p:ext uri="{BB962C8B-B14F-4D97-AF65-F5344CB8AC3E}">
        <p14:creationId xmlns:p14="http://schemas.microsoft.com/office/powerpoint/2010/main" val="340918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19DD3EF7-2B35-3A97-40EA-CF31C48FC311}"/>
              </a:ext>
            </a:extLst>
          </p:cNvPr>
          <p:cNvSpPr txBox="1">
            <a:spLocks/>
          </p:cNvSpPr>
          <p:nvPr/>
        </p:nvSpPr>
        <p:spPr>
          <a:xfrm>
            <a:off x="1787857" y="4432300"/>
            <a:ext cx="10060500" cy="1066800"/>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SzPct val="75000"/>
            </a:pPr>
            <a:r>
              <a:rPr lang="en-US" sz="2000" dirty="0">
                <a:latin typeface="+mn-lt"/>
              </a:rPr>
              <a:t>Register for upcoming episodes and view recordings (FBA members only) on the Fiber for Breakfast page on the Events tab of the FBA website. </a:t>
            </a:r>
          </a:p>
        </p:txBody>
      </p:sp>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432880" y="1762918"/>
            <a:ext cx="2007843" cy="1325563"/>
          </a:xfrm>
        </p:spPr>
        <p:txBody>
          <a:bodyPr>
            <a:noAutofit/>
          </a:bodyPr>
          <a:lstStyle/>
          <a:p>
            <a:pPr algn="r"/>
            <a:r>
              <a:rPr lang="en-US" sz="5400" b="1"/>
              <a:t>UP NEXT</a:t>
            </a:r>
          </a:p>
        </p:txBody>
      </p:sp>
      <p:sp>
        <p:nvSpPr>
          <p:cNvPr id="3" name="TextBox 2">
            <a:extLst>
              <a:ext uri="{FF2B5EF4-FFF2-40B4-BE49-F238E27FC236}">
                <a16:creationId xmlns:a16="http://schemas.microsoft.com/office/drawing/2014/main" id="{074725B2-8980-BFE9-0628-FE4B34861C73}"/>
              </a:ext>
            </a:extLst>
          </p:cNvPr>
          <p:cNvSpPr txBox="1"/>
          <p:nvPr/>
        </p:nvSpPr>
        <p:spPr>
          <a:xfrm>
            <a:off x="1937981" y="5499100"/>
            <a:ext cx="9910376" cy="369332"/>
          </a:xfrm>
          <a:prstGeom prst="rect">
            <a:avLst/>
          </a:prstGeom>
          <a:noFill/>
        </p:spPr>
        <p:txBody>
          <a:bodyPr wrap="square">
            <a:spAutoFit/>
          </a:bodyPr>
          <a:lstStyle/>
          <a:p>
            <a:pPr algn="ctr">
              <a:lnSpc>
                <a:spcPct val="100000"/>
              </a:lnSpc>
              <a:buSzPct val="75000"/>
            </a:pPr>
            <a:r>
              <a:rPr lang="en-US" sz="1800" dirty="0"/>
              <a:t>For information about FBA, contact membership@fiberbroadband.org.</a:t>
            </a:r>
          </a:p>
        </p:txBody>
      </p:sp>
      <p:sp>
        <p:nvSpPr>
          <p:cNvPr id="2" name="Rectangle: Rounded Corners 1">
            <a:extLst>
              <a:ext uri="{FF2B5EF4-FFF2-40B4-BE49-F238E27FC236}">
                <a16:creationId xmlns:a16="http://schemas.microsoft.com/office/drawing/2014/main" id="{DB534BC7-C3EE-1D4C-2CF8-3967B1C13429}"/>
              </a:ext>
            </a:extLst>
          </p:cNvPr>
          <p:cNvSpPr/>
          <p:nvPr/>
        </p:nvSpPr>
        <p:spPr>
          <a:xfrm>
            <a:off x="3854126" y="930443"/>
            <a:ext cx="7851668" cy="3131603"/>
          </a:xfrm>
          <a:prstGeom prst="roundRect">
            <a:avLst/>
          </a:prstGeom>
          <a:solidFill>
            <a:srgbClr val="EFF3F5"/>
          </a:solidFill>
          <a:ln w="19050">
            <a:solidFill>
              <a:srgbClr val="E2772A"/>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r>
              <a:rPr lang="en-US" sz="2400" u="sng" kern="1200" dirty="0">
                <a:solidFill>
                  <a:srgbClr val="5B7E91"/>
                </a:solidFill>
                <a:effectLst/>
                <a:ea typeface="+mn-ea"/>
                <a:cs typeface="+mn-cs"/>
              </a:rPr>
              <a:t>Fiber for Breakfast Week 27</a:t>
            </a:r>
          </a:p>
          <a:p>
            <a:r>
              <a:rPr lang="en-US" sz="2000" i="1" kern="1200" dirty="0">
                <a:solidFill>
                  <a:srgbClr val="5B7E91"/>
                </a:solidFill>
                <a:effectLst/>
                <a:ea typeface="+mn-ea"/>
                <a:cs typeface="+mn-cs"/>
              </a:rPr>
              <a:t>Wednesday, July 2nd, 2025, at 10 AM Eastern</a:t>
            </a:r>
            <a:endParaRPr lang="en-US" sz="2000" i="1" dirty="0">
              <a:solidFill>
                <a:srgbClr val="5B7E91"/>
              </a:solidFill>
            </a:endParaRPr>
          </a:p>
          <a:p>
            <a:endParaRPr lang="en-US" sz="800" i="1" dirty="0">
              <a:solidFill>
                <a:srgbClr val="5B7E91"/>
              </a:solidFill>
            </a:endParaRPr>
          </a:p>
          <a:p>
            <a:pPr algn="ctr"/>
            <a:endParaRPr lang="en-US" sz="800" b="1" dirty="0">
              <a:solidFill>
                <a:srgbClr val="5B7E91"/>
              </a:solidFill>
              <a:ea typeface="Aptos" panose="020B0004020202020204" pitchFamily="34" charset="0"/>
              <a:cs typeface="Aptos" panose="020B0004020202020204" pitchFamily="34" charset="0"/>
            </a:endParaRPr>
          </a:p>
          <a:p>
            <a:pPr algn="ctr"/>
            <a:r>
              <a:rPr lang="en-US" i="1" dirty="0">
                <a:solidFill>
                  <a:srgbClr val="5B7E91"/>
                </a:solidFill>
              </a:rPr>
              <a:t>Special Guest:</a:t>
            </a:r>
          </a:p>
          <a:p>
            <a:pPr algn="ctr"/>
            <a:endParaRPr lang="en-US" sz="2400" i="1" dirty="0">
              <a:solidFill>
                <a:srgbClr val="5B7E91"/>
              </a:solidFill>
            </a:endParaRPr>
          </a:p>
          <a:p>
            <a:endParaRPr lang="en-US" sz="2000" i="1" dirty="0">
              <a:solidFill>
                <a:srgbClr val="5B7E91"/>
              </a:solidFill>
            </a:endParaRPr>
          </a:p>
          <a:p>
            <a:endParaRPr lang="en-US" i="1" dirty="0">
              <a:solidFill>
                <a:srgbClr val="5B7E91"/>
              </a:solidFill>
            </a:endParaRPr>
          </a:p>
        </p:txBody>
      </p:sp>
      <p:sp>
        <p:nvSpPr>
          <p:cNvPr id="4" name="TextBox 3">
            <a:extLst>
              <a:ext uri="{FF2B5EF4-FFF2-40B4-BE49-F238E27FC236}">
                <a16:creationId xmlns:a16="http://schemas.microsoft.com/office/drawing/2014/main" id="{92C51A2C-9E5E-48EB-36D7-2CBCADBA2F3C}"/>
              </a:ext>
            </a:extLst>
          </p:cNvPr>
          <p:cNvSpPr txBox="1"/>
          <p:nvPr/>
        </p:nvSpPr>
        <p:spPr>
          <a:xfrm>
            <a:off x="4673697" y="2425699"/>
            <a:ext cx="6212525" cy="1323439"/>
          </a:xfrm>
          <a:prstGeom prst="rect">
            <a:avLst/>
          </a:prstGeom>
          <a:noFill/>
        </p:spPr>
        <p:txBody>
          <a:bodyPr wrap="square" rtlCol="0">
            <a:spAutoFit/>
          </a:bodyPr>
          <a:lstStyle/>
          <a:p>
            <a:pPr algn="ctr"/>
            <a:r>
              <a:rPr lang="en-US" sz="3200" b="1" dirty="0">
                <a:solidFill>
                  <a:srgbClr val="5B7E91"/>
                </a:solidFill>
                <a:ea typeface="Aptos" panose="020B0004020202020204" pitchFamily="34" charset="0"/>
                <a:cs typeface="Aptos" panose="020B0004020202020204" pitchFamily="34" charset="0"/>
              </a:rPr>
              <a:t>Anna M. Gomez</a:t>
            </a:r>
          </a:p>
          <a:p>
            <a:pPr algn="ctr"/>
            <a:r>
              <a:rPr lang="en-US" sz="2400" b="1" i="1" dirty="0">
                <a:solidFill>
                  <a:srgbClr val="5B7E91"/>
                </a:solidFill>
                <a:effectLst/>
                <a:ea typeface="Aptos" panose="020B0004020202020204" pitchFamily="34" charset="0"/>
                <a:cs typeface="Aptos" panose="020B0004020202020204" pitchFamily="34" charset="0"/>
              </a:rPr>
              <a:t>Commissioner</a:t>
            </a:r>
          </a:p>
          <a:p>
            <a:pPr algn="ctr"/>
            <a:r>
              <a:rPr lang="en-US" sz="2400" b="1" dirty="0">
                <a:solidFill>
                  <a:srgbClr val="5B7E91"/>
                </a:solidFill>
                <a:effectLst/>
                <a:ea typeface="Aptos" panose="020B0004020202020204" pitchFamily="34" charset="0"/>
                <a:cs typeface="Aptos" panose="020B0004020202020204" pitchFamily="34" charset="0"/>
              </a:rPr>
              <a:t>Federal Communications Commission</a:t>
            </a:r>
          </a:p>
        </p:txBody>
      </p:sp>
    </p:spTree>
    <p:extLst>
      <p:ext uri="{BB962C8B-B14F-4D97-AF65-F5344CB8AC3E}">
        <p14:creationId xmlns:p14="http://schemas.microsoft.com/office/powerpoint/2010/main" val="306938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238386" y="2216253"/>
            <a:ext cx="2781353" cy="1325563"/>
          </a:xfrm>
        </p:spPr>
        <p:txBody>
          <a:bodyPr>
            <a:normAutofit fontScale="90000"/>
          </a:bodyPr>
          <a:lstStyle/>
          <a:p>
            <a:pPr algn="ctr"/>
            <a:r>
              <a:rPr lang="en-US" b="1"/>
              <a:t>Thank you to our Fiber for Breakfast Sponsor!</a:t>
            </a:r>
          </a:p>
        </p:txBody>
      </p:sp>
      <p:graphicFrame>
        <p:nvGraphicFramePr>
          <p:cNvPr id="9" name="Table 8">
            <a:extLst>
              <a:ext uri="{FF2B5EF4-FFF2-40B4-BE49-F238E27FC236}">
                <a16:creationId xmlns:a16="http://schemas.microsoft.com/office/drawing/2014/main" id="{26D4B9AF-D71A-925F-D946-D3E517404375}"/>
              </a:ext>
            </a:extLst>
          </p:cNvPr>
          <p:cNvGraphicFramePr>
            <a:graphicFrameLocks noGrp="1"/>
          </p:cNvGraphicFramePr>
          <p:nvPr/>
        </p:nvGraphicFramePr>
        <p:xfrm>
          <a:off x="1637607" y="1811192"/>
          <a:ext cx="10515600" cy="152400"/>
        </p:xfrm>
        <a:graphic>
          <a:graphicData uri="http://schemas.openxmlformats.org/drawingml/2006/table">
            <a:tbl>
              <a:tblPr firstRow="1" firstCol="1" bandRow="1"/>
              <a:tblGrid>
                <a:gridCol w="10515600">
                  <a:extLst>
                    <a:ext uri="{9D8B030D-6E8A-4147-A177-3AD203B41FA5}">
                      <a16:colId xmlns:a16="http://schemas.microsoft.com/office/drawing/2014/main" val="2482260726"/>
                    </a:ext>
                  </a:extLst>
                </a:gridCol>
              </a:tblGrid>
              <a:tr h="142875">
                <a:tc>
                  <a:txBody>
                    <a:bodyPr/>
                    <a:lstStyle/>
                    <a:p>
                      <a:endParaRPr lang="en-US" sz="1000">
                        <a:effectLst/>
                        <a:latin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3235973842"/>
                  </a:ext>
                </a:extLst>
              </a:tr>
            </a:tbl>
          </a:graphicData>
        </a:graphic>
      </p:graphicFrame>
      <p:grpSp>
        <p:nvGrpSpPr>
          <p:cNvPr id="11" name="Group 10">
            <a:extLst>
              <a:ext uri="{FF2B5EF4-FFF2-40B4-BE49-F238E27FC236}">
                <a16:creationId xmlns:a16="http://schemas.microsoft.com/office/drawing/2014/main" id="{5F996D94-284E-5153-B928-33238EDF48A0}"/>
              </a:ext>
            </a:extLst>
          </p:cNvPr>
          <p:cNvGrpSpPr/>
          <p:nvPr/>
        </p:nvGrpSpPr>
        <p:grpSpPr>
          <a:xfrm>
            <a:off x="4919010" y="1961322"/>
            <a:ext cx="6847369" cy="1580494"/>
            <a:chOff x="4931710" y="1399942"/>
            <a:chExt cx="6847369" cy="1580494"/>
          </a:xfrm>
        </p:grpSpPr>
        <p:sp>
          <p:nvSpPr>
            <p:cNvPr id="3" name="Content Placeholder 3">
              <a:extLst>
                <a:ext uri="{FF2B5EF4-FFF2-40B4-BE49-F238E27FC236}">
                  <a16:creationId xmlns:a16="http://schemas.microsoft.com/office/drawing/2014/main" id="{BB0991F5-F94B-F0BF-7C22-B4BC9AB3020A}"/>
                </a:ext>
              </a:extLst>
            </p:cNvPr>
            <p:cNvSpPr txBox="1">
              <a:spLocks/>
            </p:cNvSpPr>
            <p:nvPr/>
          </p:nvSpPr>
          <p:spPr>
            <a:xfrm>
              <a:off x="4931711" y="1399942"/>
              <a:ext cx="6847368" cy="3553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SzPct val="75000"/>
              </a:pPr>
              <a:r>
                <a:rPr lang="en-US" sz="2050" b="1">
                  <a:latin typeface="+mn-lt"/>
                </a:rPr>
                <a:t>Platinum Sponsor</a:t>
              </a:r>
            </a:p>
            <a:p>
              <a:pPr marL="342900" indent="-342900">
                <a:lnSpc>
                  <a:spcPct val="100000"/>
                </a:lnSpc>
                <a:buSzPct val="75000"/>
                <a:buFont typeface="Arial" panose="020B0604020202020204" pitchFamily="34" charset="0"/>
                <a:buChar char="•"/>
              </a:pPr>
              <a:endParaRPr lang="en-US" sz="2050" b="1">
                <a:latin typeface="+mn-lt"/>
              </a:endParaRPr>
            </a:p>
          </p:txBody>
        </p:sp>
        <p:pic>
          <p:nvPicPr>
            <p:cNvPr id="10" name="Picture 9">
              <a:hlinkClick r:id="rId2"/>
              <a:extLst>
                <a:ext uri="{FF2B5EF4-FFF2-40B4-BE49-F238E27FC236}">
                  <a16:creationId xmlns:a16="http://schemas.microsoft.com/office/drawing/2014/main" id="{81872005-CC79-6F7E-0DB9-CC80970CC554}"/>
                </a:ext>
              </a:extLst>
            </p:cNvPr>
            <p:cNvPicPr>
              <a:picLocks noChangeAspect="1" noChangeArrowheads="1"/>
            </p:cNvPicPr>
            <p:nvPr/>
          </p:nvPicPr>
          <p:blipFill>
            <a:blip r:embed="rId3"/>
            <a:srcRect/>
            <a:stretch/>
          </p:blipFill>
          <p:spPr bwMode="auto">
            <a:xfrm>
              <a:off x="4931710" y="1902836"/>
              <a:ext cx="6465601" cy="1077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594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C34E-21F3-5AA9-F789-BF9D534DE31C}"/>
              </a:ext>
            </a:extLst>
          </p:cNvPr>
          <p:cNvSpPr>
            <a:spLocks noGrp="1"/>
          </p:cNvSpPr>
          <p:nvPr>
            <p:ph type="title"/>
          </p:nvPr>
        </p:nvSpPr>
        <p:spPr/>
        <p:txBody>
          <a:bodyPr/>
          <a:lstStyle/>
          <a:p>
            <a:r>
              <a:rPr lang="en-US" b="1">
                <a:latin typeface="Calibri"/>
                <a:cs typeface="Calibri"/>
              </a:rPr>
              <a:t>2025 Regional Fiber Connect Locations</a:t>
            </a:r>
            <a:endParaRPr lang="en-US" b="1"/>
          </a:p>
        </p:txBody>
      </p:sp>
      <p:sp>
        <p:nvSpPr>
          <p:cNvPr id="3" name="Content Placeholder 2">
            <a:extLst>
              <a:ext uri="{FF2B5EF4-FFF2-40B4-BE49-F238E27FC236}">
                <a16:creationId xmlns:a16="http://schemas.microsoft.com/office/drawing/2014/main" id="{BB3B714A-16CD-A0F2-8C8C-BF17CC043D65}"/>
              </a:ext>
            </a:extLst>
          </p:cNvPr>
          <p:cNvSpPr>
            <a:spLocks noGrp="1"/>
          </p:cNvSpPr>
          <p:nvPr>
            <p:ph idx="1"/>
          </p:nvPr>
        </p:nvSpPr>
        <p:spPr>
          <a:xfrm>
            <a:off x="1504405" y="1892628"/>
            <a:ext cx="10478063" cy="3713187"/>
          </a:xfrm>
        </p:spPr>
        <p:txBody>
          <a:bodyPr vert="horz" lIns="91440" tIns="45720" rIns="91440" bIns="45720" rtlCol="0" anchor="t">
            <a:noAutofit/>
          </a:bodyPr>
          <a:lstStyle/>
          <a:p>
            <a:r>
              <a:rPr lang="en-US" sz="2600" b="1">
                <a:solidFill>
                  <a:srgbClr val="000000"/>
                </a:solidFill>
                <a:latin typeface="Calibri"/>
                <a:cs typeface="Calibri"/>
              </a:rPr>
              <a:t>Anchorage, Alaska - July 17</a:t>
            </a:r>
            <a:r>
              <a:rPr lang="en-US" sz="2600">
                <a:solidFill>
                  <a:srgbClr val="000000"/>
                </a:solidFill>
                <a:latin typeface="Calibri"/>
                <a:cs typeface="Calibri"/>
              </a:rPr>
              <a:t> | </a:t>
            </a:r>
            <a:r>
              <a:rPr lang="en-US" sz="2600" i="1">
                <a:solidFill>
                  <a:srgbClr val="E17628"/>
                </a:solidFill>
                <a:latin typeface="Calibri"/>
                <a:cs typeface="Calibri"/>
              </a:rPr>
              <a:t>Fiber and Fixed Wireless</a:t>
            </a:r>
          </a:p>
          <a:p>
            <a:r>
              <a:rPr lang="en-US" sz="2600" b="1">
                <a:solidFill>
                  <a:srgbClr val="000000"/>
                </a:solidFill>
                <a:latin typeface="Calibri"/>
                <a:cs typeface="Calibri"/>
              </a:rPr>
              <a:t>Toronto, Canada - August 19</a:t>
            </a:r>
            <a:r>
              <a:rPr lang="en-US" sz="2600">
                <a:solidFill>
                  <a:srgbClr val="000000"/>
                </a:solidFill>
                <a:latin typeface="Calibri"/>
                <a:cs typeface="Calibri"/>
              </a:rPr>
              <a:t> | </a:t>
            </a:r>
            <a:r>
              <a:rPr lang="en-US" sz="2600" i="1" err="1">
                <a:solidFill>
                  <a:srgbClr val="E17628"/>
                </a:solidFill>
                <a:latin typeface="Calibri"/>
                <a:cs typeface="Calibri"/>
              </a:rPr>
              <a:t>Fibre</a:t>
            </a:r>
            <a:r>
              <a:rPr lang="en-US" sz="2600" i="1">
                <a:solidFill>
                  <a:srgbClr val="E17628"/>
                </a:solidFill>
                <a:latin typeface="Calibri"/>
                <a:cs typeface="Calibri"/>
              </a:rPr>
              <a:t> Economics</a:t>
            </a:r>
          </a:p>
          <a:p>
            <a:r>
              <a:rPr lang="en-US" sz="2600" b="1">
                <a:solidFill>
                  <a:srgbClr val="000000"/>
                </a:solidFill>
                <a:latin typeface="Calibri"/>
                <a:cs typeface="Calibri"/>
              </a:rPr>
              <a:t>Spokane, Washington - September 16</a:t>
            </a:r>
            <a:r>
              <a:rPr lang="en-US" sz="2600">
                <a:solidFill>
                  <a:srgbClr val="000000"/>
                </a:solidFill>
                <a:latin typeface="Calibri"/>
                <a:cs typeface="Calibri"/>
              </a:rPr>
              <a:t> |</a:t>
            </a:r>
            <a:r>
              <a:rPr lang="en-US" sz="2600" i="1">
                <a:solidFill>
                  <a:srgbClr val="E17628"/>
                </a:solidFill>
                <a:latin typeface="Calibri"/>
                <a:cs typeface="Calibri"/>
              </a:rPr>
              <a:t>Urban &amp; Suburban Digital Divide</a:t>
            </a:r>
          </a:p>
          <a:p>
            <a:r>
              <a:rPr lang="en-US" sz="2600" b="1">
                <a:solidFill>
                  <a:srgbClr val="000000"/>
                </a:solidFill>
                <a:latin typeface="Calibri"/>
                <a:cs typeface="Calibri"/>
              </a:rPr>
              <a:t>Scottsdale, Arizona - October 16</a:t>
            </a:r>
            <a:r>
              <a:rPr lang="en-US" sz="2600">
                <a:solidFill>
                  <a:srgbClr val="000000"/>
                </a:solidFill>
                <a:latin typeface="Calibri"/>
                <a:cs typeface="Calibri"/>
              </a:rPr>
              <a:t> | </a:t>
            </a:r>
            <a:r>
              <a:rPr lang="en-US" sz="2600" i="1">
                <a:solidFill>
                  <a:srgbClr val="E17628"/>
                </a:solidFill>
                <a:latin typeface="Calibri"/>
                <a:cs typeface="Calibri"/>
              </a:rPr>
              <a:t>Tribal Broadband</a:t>
            </a:r>
          </a:p>
          <a:p>
            <a:r>
              <a:rPr lang="en-US" sz="2600" b="1">
                <a:solidFill>
                  <a:srgbClr val="000000"/>
                </a:solidFill>
                <a:latin typeface="Calibri"/>
                <a:cs typeface="Calibri"/>
              </a:rPr>
              <a:t>Kansas City, Missouri - November 11</a:t>
            </a:r>
            <a:r>
              <a:rPr lang="en-US" sz="2600">
                <a:solidFill>
                  <a:srgbClr val="000000"/>
                </a:solidFill>
                <a:latin typeface="Calibri"/>
                <a:cs typeface="Calibri"/>
              </a:rPr>
              <a:t> | </a:t>
            </a:r>
            <a:r>
              <a:rPr lang="en-US" sz="2600" i="1">
                <a:solidFill>
                  <a:srgbClr val="E17628"/>
                </a:solidFill>
                <a:latin typeface="Calibri"/>
                <a:cs typeface="Calibri"/>
              </a:rPr>
              <a:t>Demand Drivers</a:t>
            </a:r>
          </a:p>
        </p:txBody>
      </p:sp>
      <p:sp>
        <p:nvSpPr>
          <p:cNvPr id="6" name="Content Placeholder 2">
            <a:extLst>
              <a:ext uri="{FF2B5EF4-FFF2-40B4-BE49-F238E27FC236}">
                <a16:creationId xmlns:a16="http://schemas.microsoft.com/office/drawing/2014/main" id="{3E17C539-9806-C320-D222-15FC9560E8E7}"/>
              </a:ext>
            </a:extLst>
          </p:cNvPr>
          <p:cNvSpPr txBox="1">
            <a:spLocks/>
          </p:cNvSpPr>
          <p:nvPr/>
        </p:nvSpPr>
        <p:spPr>
          <a:xfrm>
            <a:off x="1502344" y="5661730"/>
            <a:ext cx="9221791" cy="6419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Contact Lucy Green (</a:t>
            </a:r>
            <a:r>
              <a:rPr kumimoji="0" lang="en-US" sz="1800" b="0" i="0" u="none" strike="noStrike" kern="1200" cap="none" spc="0" normalizeH="0" baseline="0" noProof="0">
                <a:ln>
                  <a:noFill/>
                </a:ln>
                <a:solidFill>
                  <a:srgbClr val="E17628"/>
                </a:solidFill>
                <a:effectLst/>
                <a:uLnTx/>
                <a:uFillTx/>
                <a:latin typeface="Calibri"/>
                <a:ea typeface="+mn-ea"/>
                <a:cs typeface="Calibri"/>
                <a:hlinkClick r:id="rId3">
                  <a:extLst>
                    <a:ext uri="{A12FA001-AC4F-418D-AE19-62706E023703}">
                      <ahyp:hlinkClr xmlns:ahyp="http://schemas.microsoft.com/office/drawing/2018/hyperlinkcolor" val="tx"/>
                    </a:ext>
                  </a:extLst>
                </a:hlinkClick>
              </a:rPr>
              <a:t>lgreen@fiberbroadband.org</a:t>
            </a:r>
            <a:r>
              <a:rPr kumimoji="0" lang="en-US" sz="1800" b="0" i="0" u="none" strike="noStrike" kern="1200" cap="none" spc="0" normalizeH="0" baseline="0" noProof="0">
                <a:ln>
                  <a:noFill/>
                </a:ln>
                <a:solidFill>
                  <a:srgbClr val="000000"/>
                </a:solidFill>
                <a:effectLst/>
                <a:uLnTx/>
                <a:uFillTx/>
                <a:latin typeface="Calibri"/>
                <a:ea typeface="+mn-ea"/>
                <a:cs typeface="Calibri"/>
              </a:rPr>
              <a:t>) for Exhibit and Sponsorship Opportunities</a:t>
            </a:r>
            <a:endParaRPr kumimoji="0" lang="en-US" sz="1800" b="0" i="0" u="none" strike="noStrike" kern="1200" cap="none" spc="0" normalizeH="0" baseline="0" noProof="0">
              <a:ln>
                <a:noFill/>
              </a:ln>
              <a:solidFill>
                <a:srgbClr val="5B7E9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US" sz="1800" b="0" i="1" u="none" strike="noStrike" kern="1200" cap="none" spc="0" normalizeH="0" baseline="0" noProof="0">
              <a:ln>
                <a:noFill/>
              </a:ln>
              <a:solidFill>
                <a:srgbClr val="E17628"/>
              </a:solidFill>
              <a:effectLst/>
              <a:uLnTx/>
              <a:uFillTx/>
              <a:latin typeface="Calibri"/>
              <a:ea typeface="+mn-ea"/>
              <a:cs typeface="Calibri"/>
            </a:endParaRPr>
          </a:p>
        </p:txBody>
      </p:sp>
    </p:spTree>
    <p:extLst>
      <p:ext uri="{BB962C8B-B14F-4D97-AF65-F5344CB8AC3E}">
        <p14:creationId xmlns:p14="http://schemas.microsoft.com/office/powerpoint/2010/main" val="131673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0A745-A196-04E0-AD5D-5AB0AE67B0F7}"/>
              </a:ext>
            </a:extLst>
          </p:cNvPr>
          <p:cNvSpPr>
            <a:spLocks noGrp="1"/>
          </p:cNvSpPr>
          <p:nvPr>
            <p:ph sz="quarter" idx="12"/>
          </p:nvPr>
        </p:nvSpPr>
        <p:spPr>
          <a:xfrm>
            <a:off x="5848520" y="3118954"/>
            <a:ext cx="6343480" cy="424732"/>
          </a:xfrm>
        </p:spPr>
        <p:txBody>
          <a:bodyPr/>
          <a:lstStyle/>
          <a:p>
            <a:pPr>
              <a:spcBef>
                <a:spcPts val="0"/>
              </a:spcBef>
            </a:pPr>
            <a:r>
              <a:rPr lang="en-US" dirty="0"/>
              <a:t>Chief Revenue Officer</a:t>
            </a:r>
            <a:endParaRPr lang="en-US" sz="2800" b="1" i="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A94BC6A4-7AD5-6B32-0BE5-B1D59412C3BF}"/>
              </a:ext>
            </a:extLst>
          </p:cNvPr>
          <p:cNvSpPr>
            <a:spLocks noGrp="1"/>
          </p:cNvSpPr>
          <p:nvPr>
            <p:ph type="ctrTitle"/>
          </p:nvPr>
        </p:nvSpPr>
        <p:spPr/>
        <p:txBody>
          <a:bodyPr>
            <a:normAutofit/>
          </a:bodyPr>
          <a:lstStyle/>
          <a:p>
            <a:r>
              <a:rPr lang="en-US" dirty="0">
                <a:solidFill>
                  <a:schemeClr val="tx2"/>
                </a:solidFill>
              </a:rPr>
              <a:t> Chuck Irvin</a:t>
            </a:r>
          </a:p>
        </p:txBody>
      </p:sp>
      <p:pic>
        <p:nvPicPr>
          <p:cNvPr id="6" name="Picture 5" descr="A colorful rectangular sign with white numbers&#10;&#10;AI-generated content may be incorrect.">
            <a:extLst>
              <a:ext uri="{FF2B5EF4-FFF2-40B4-BE49-F238E27FC236}">
                <a16:creationId xmlns:a16="http://schemas.microsoft.com/office/drawing/2014/main" id="{3109CC23-E8FA-1414-72B4-4696AD847085}"/>
              </a:ext>
            </a:extLst>
          </p:cNvPr>
          <p:cNvPicPr>
            <a:picLocks noChangeAspect="1"/>
          </p:cNvPicPr>
          <p:nvPr/>
        </p:nvPicPr>
        <p:blipFill>
          <a:blip r:embed="rId2"/>
          <a:stretch>
            <a:fillRect/>
          </a:stretch>
        </p:blipFill>
        <p:spPr>
          <a:xfrm>
            <a:off x="5991224" y="3654164"/>
            <a:ext cx="1724025" cy="720699"/>
          </a:xfrm>
          <a:prstGeom prst="rect">
            <a:avLst/>
          </a:prstGeom>
        </p:spPr>
      </p:pic>
      <p:pic>
        <p:nvPicPr>
          <p:cNvPr id="13" name="Picture Placeholder 12" descr="A person wearing glasses and smiling&#10;&#10;AI-generated content may be incorrect.">
            <a:extLst>
              <a:ext uri="{FF2B5EF4-FFF2-40B4-BE49-F238E27FC236}">
                <a16:creationId xmlns:a16="http://schemas.microsoft.com/office/drawing/2014/main" id="{4C656CD2-5370-6ABE-E177-347AF358E75D}"/>
              </a:ext>
            </a:extLst>
          </p:cNvPr>
          <p:cNvPicPr>
            <a:picLocks noGrp="1" noChangeAspect="1"/>
          </p:cNvPicPr>
          <p:nvPr>
            <p:ph type="pic" sz="quarter" idx="13"/>
          </p:nvPr>
        </p:nvPicPr>
        <p:blipFill>
          <a:blip r:embed="rId3"/>
          <a:srcRect/>
          <a:stretch>
            <a:fillRect/>
          </a:stretch>
        </p:blipFill>
        <p:spPr/>
      </p:pic>
    </p:spTree>
    <p:extLst>
      <p:ext uri="{BB962C8B-B14F-4D97-AF65-F5344CB8AC3E}">
        <p14:creationId xmlns:p14="http://schemas.microsoft.com/office/powerpoint/2010/main" val="409346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315D2-FBAD-4409-C914-0C655ADE6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33063" y="643466"/>
            <a:ext cx="10125874" cy="5571067"/>
          </a:xfrm>
          <a:prstGeom prst="rect">
            <a:avLst/>
          </a:prstGeom>
          <a:noFill/>
        </p:spPr>
      </p:pic>
    </p:spTree>
    <p:extLst>
      <p:ext uri="{BB962C8B-B14F-4D97-AF65-F5344CB8AC3E}">
        <p14:creationId xmlns:p14="http://schemas.microsoft.com/office/powerpoint/2010/main" val="382277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13C6-E64E-D44E-831D-9E74258F08B1}"/>
              </a:ext>
            </a:extLst>
          </p:cNvPr>
          <p:cNvSpPr>
            <a:spLocks noGrp="1"/>
          </p:cNvSpPr>
          <p:nvPr>
            <p:ph type="ctrTitle"/>
          </p:nvPr>
        </p:nvSpPr>
        <p:spPr>
          <a:xfrm>
            <a:off x="684550" y="1485776"/>
            <a:ext cx="7779828" cy="2737370"/>
          </a:xfrm>
        </p:spPr>
        <p:txBody>
          <a:bodyPr/>
          <a:lstStyle/>
          <a:p>
            <a:r>
              <a:rPr lang="en-US" b="1" dirty="0">
                <a:latin typeface="Avenir Black" panose="02000503020000020003" pitchFamily="2" charset="0"/>
              </a:rPr>
              <a:t>Fiber for Breakfast Podcast</a:t>
            </a:r>
            <a:br>
              <a:rPr lang="en-US" b="1" dirty="0">
                <a:latin typeface="Avenir Black" panose="02000503020000020003" pitchFamily="2" charset="0"/>
              </a:rPr>
            </a:br>
            <a:r>
              <a:rPr lang="en-US" sz="2400" b="1" dirty="0">
                <a:latin typeface="Avenir Black" panose="02000503020000020003" pitchFamily="2" charset="0"/>
              </a:rPr>
              <a:t>Chuck Irvin – Chief Revenue Officer</a:t>
            </a:r>
          </a:p>
        </p:txBody>
      </p:sp>
    </p:spTree>
    <p:extLst>
      <p:ext uri="{BB962C8B-B14F-4D97-AF65-F5344CB8AC3E}">
        <p14:creationId xmlns:p14="http://schemas.microsoft.com/office/powerpoint/2010/main" val="281811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465C-C6DA-564E-8C9B-EFD43D76F214}"/>
              </a:ext>
            </a:extLst>
          </p:cNvPr>
          <p:cNvSpPr>
            <a:spLocks noGrp="1"/>
          </p:cNvSpPr>
          <p:nvPr>
            <p:ph type="title"/>
          </p:nvPr>
        </p:nvSpPr>
        <p:spPr/>
        <p:txBody>
          <a:bodyPr>
            <a:normAutofit/>
          </a:bodyPr>
          <a:lstStyle/>
          <a:p>
            <a:r>
              <a:rPr lang="en-US" sz="7000">
                <a:solidFill>
                  <a:srgbClr val="B7B9BE"/>
                </a:solidFill>
              </a:rPr>
              <a:t>OUR </a:t>
            </a:r>
            <a:r>
              <a:rPr lang="en-US" sz="7000">
                <a:solidFill>
                  <a:srgbClr val="A3A5A9"/>
                </a:solidFill>
              </a:rPr>
              <a:t>MI</a:t>
            </a:r>
            <a:r>
              <a:rPr lang="en-US" sz="7000">
                <a:solidFill>
                  <a:srgbClr val="B7B9BE"/>
                </a:solidFill>
              </a:rPr>
              <a:t>SSION</a:t>
            </a:r>
          </a:p>
        </p:txBody>
      </p:sp>
      <p:grpSp>
        <p:nvGrpSpPr>
          <p:cNvPr id="6" name="Group 5">
            <a:extLst>
              <a:ext uri="{FF2B5EF4-FFF2-40B4-BE49-F238E27FC236}">
                <a16:creationId xmlns:a16="http://schemas.microsoft.com/office/drawing/2014/main" id="{C473A4A7-680A-A447-AFDC-02C17738B6A6}"/>
              </a:ext>
            </a:extLst>
          </p:cNvPr>
          <p:cNvGrpSpPr/>
          <p:nvPr/>
        </p:nvGrpSpPr>
        <p:grpSpPr>
          <a:xfrm>
            <a:off x="523725" y="2284577"/>
            <a:ext cx="11277092" cy="768684"/>
            <a:chOff x="523725" y="2284577"/>
            <a:chExt cx="11277092" cy="768684"/>
          </a:xfrm>
        </p:grpSpPr>
        <p:sp>
          <p:nvSpPr>
            <p:cNvPr id="7" name="Rectangle 6">
              <a:extLst>
                <a:ext uri="{FF2B5EF4-FFF2-40B4-BE49-F238E27FC236}">
                  <a16:creationId xmlns:a16="http://schemas.microsoft.com/office/drawing/2014/main" id="{4A5DD47E-C83B-AC4D-81BF-C8A754A9D7D1}"/>
                </a:ext>
              </a:extLst>
            </p:cNvPr>
            <p:cNvSpPr/>
            <p:nvPr/>
          </p:nvSpPr>
          <p:spPr>
            <a:xfrm>
              <a:off x="523725" y="2471758"/>
              <a:ext cx="190650" cy="385764"/>
            </a:xfrm>
            <a:prstGeom prst="rect">
              <a:avLst/>
            </a:prstGeom>
            <a:solidFill>
              <a:srgbClr val="2FB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6A8BA5AC-A1E2-CC48-834A-6F26BAD2AACE}"/>
                </a:ext>
              </a:extLst>
            </p:cNvPr>
            <p:cNvSpPr txBox="1">
              <a:spLocks/>
            </p:cNvSpPr>
            <p:nvPr/>
          </p:nvSpPr>
          <p:spPr>
            <a:xfrm>
              <a:off x="709687" y="2284577"/>
              <a:ext cx="11091130" cy="76868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Clr>
                  <a:srgbClr val="ED1A2E"/>
                </a:buClr>
                <a:buFont typeface="Arial" panose="020B0604020202020204" pitchFamily="34" charset="0"/>
                <a:buChar char="•"/>
                <a:defRPr sz="2800" b="1" i="0" kern="1200">
                  <a:solidFill>
                    <a:schemeClr val="tx1"/>
                  </a:solidFill>
                  <a:latin typeface="Avenir Black" panose="02000503020000020003" pitchFamily="2" charset="0"/>
                  <a:ea typeface="+mn-ea"/>
                  <a:cs typeface="+mn-cs"/>
                </a:defRPr>
              </a:lvl1pPr>
              <a:lvl2pPr marL="685800" indent="-228600" algn="l" defTabSz="914400" rtl="0" eaLnBrk="1" latinLnBrk="0" hangingPunct="1">
                <a:lnSpc>
                  <a:spcPct val="90000"/>
                </a:lnSpc>
                <a:spcBef>
                  <a:spcPts val="500"/>
                </a:spcBef>
                <a:buClr>
                  <a:srgbClr val="2FB457"/>
                </a:buClr>
                <a:buFont typeface="Arial" panose="020B0604020202020204" pitchFamily="34" charset="0"/>
                <a:buChar char="•"/>
                <a:defRPr sz="2400" b="0" i="0" kern="1200">
                  <a:solidFill>
                    <a:srgbClr val="818285"/>
                  </a:solidFill>
                  <a:latin typeface="Avenir Medium" panose="02000503020000020003" pitchFamily="2" charset="0"/>
                  <a:ea typeface="+mn-ea"/>
                  <a:cs typeface="+mn-cs"/>
                </a:defRPr>
              </a:lvl2pPr>
              <a:lvl3pPr marL="1143000" indent="-228600" algn="l" defTabSz="914400" rtl="0" eaLnBrk="1" latinLnBrk="0" hangingPunct="1">
                <a:lnSpc>
                  <a:spcPct val="90000"/>
                </a:lnSpc>
                <a:spcBef>
                  <a:spcPts val="500"/>
                </a:spcBef>
                <a:buClr>
                  <a:srgbClr val="007AC4"/>
                </a:buClr>
                <a:buFont typeface="Arial" panose="020B0604020202020204" pitchFamily="34" charset="0"/>
                <a:buChar char="•"/>
                <a:defRPr sz="2000" b="0" i="0" kern="1200">
                  <a:solidFill>
                    <a:srgbClr val="818285"/>
                  </a:solidFill>
                  <a:latin typeface="Avenir Medium"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600" b="0">
                  <a:latin typeface="Avenir Medium" panose="02000503020000020003" pitchFamily="2" charset="0"/>
                </a:rPr>
                <a:t>TO MAKE MICHIGAN COMMUNITIES &amp; BUSINESSES</a:t>
              </a:r>
            </a:p>
          </p:txBody>
        </p:sp>
      </p:grpSp>
      <p:grpSp>
        <p:nvGrpSpPr>
          <p:cNvPr id="5" name="Group 4">
            <a:extLst>
              <a:ext uri="{FF2B5EF4-FFF2-40B4-BE49-F238E27FC236}">
                <a16:creationId xmlns:a16="http://schemas.microsoft.com/office/drawing/2014/main" id="{B666FA8E-A139-F645-81E6-D750EB2C4EF9}"/>
              </a:ext>
            </a:extLst>
          </p:cNvPr>
          <p:cNvGrpSpPr/>
          <p:nvPr/>
        </p:nvGrpSpPr>
        <p:grpSpPr>
          <a:xfrm>
            <a:off x="519037" y="2884676"/>
            <a:ext cx="11286468" cy="768684"/>
            <a:chOff x="519037" y="2884676"/>
            <a:chExt cx="11286468" cy="768684"/>
          </a:xfrm>
        </p:grpSpPr>
        <p:sp>
          <p:nvSpPr>
            <p:cNvPr id="8" name="Rectangle 7">
              <a:extLst>
                <a:ext uri="{FF2B5EF4-FFF2-40B4-BE49-F238E27FC236}">
                  <a16:creationId xmlns:a16="http://schemas.microsoft.com/office/drawing/2014/main" id="{42D25EF7-E540-644B-A15D-4CA7D0BD9F6E}"/>
                </a:ext>
              </a:extLst>
            </p:cNvPr>
            <p:cNvSpPr/>
            <p:nvPr/>
          </p:nvSpPr>
          <p:spPr>
            <a:xfrm>
              <a:off x="519037" y="3056588"/>
              <a:ext cx="190650" cy="385764"/>
            </a:xfrm>
            <a:prstGeom prst="rect">
              <a:avLst/>
            </a:prstGeom>
            <a:solidFill>
              <a:srgbClr val="007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008A199-2530-DF43-98A4-B27E446A7C02}"/>
                </a:ext>
              </a:extLst>
            </p:cNvPr>
            <p:cNvSpPr txBox="1">
              <a:spLocks/>
            </p:cNvSpPr>
            <p:nvPr/>
          </p:nvSpPr>
          <p:spPr>
            <a:xfrm>
              <a:off x="714375" y="2884676"/>
              <a:ext cx="11091130" cy="76868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Clr>
                  <a:srgbClr val="ED1A2E"/>
                </a:buClr>
                <a:buFont typeface="Arial" panose="020B0604020202020204" pitchFamily="34" charset="0"/>
                <a:buChar char="•"/>
                <a:defRPr sz="2800" b="1" i="0" kern="1200">
                  <a:solidFill>
                    <a:schemeClr val="tx1"/>
                  </a:solidFill>
                  <a:latin typeface="Avenir Black" panose="02000503020000020003" pitchFamily="2" charset="0"/>
                  <a:ea typeface="+mn-ea"/>
                  <a:cs typeface="+mn-cs"/>
                </a:defRPr>
              </a:lvl1pPr>
              <a:lvl2pPr marL="685800" indent="-228600" algn="l" defTabSz="914400" rtl="0" eaLnBrk="1" latinLnBrk="0" hangingPunct="1">
                <a:lnSpc>
                  <a:spcPct val="90000"/>
                </a:lnSpc>
                <a:spcBef>
                  <a:spcPts val="500"/>
                </a:spcBef>
                <a:buClr>
                  <a:srgbClr val="2FB457"/>
                </a:buClr>
                <a:buFont typeface="Arial" panose="020B0604020202020204" pitchFamily="34" charset="0"/>
                <a:buChar char="•"/>
                <a:defRPr sz="2400" b="0" i="0" kern="1200">
                  <a:solidFill>
                    <a:srgbClr val="818285"/>
                  </a:solidFill>
                  <a:latin typeface="Avenir Medium" panose="02000503020000020003" pitchFamily="2" charset="0"/>
                  <a:ea typeface="+mn-ea"/>
                  <a:cs typeface="+mn-cs"/>
                </a:defRPr>
              </a:lvl2pPr>
              <a:lvl3pPr marL="1143000" indent="-228600" algn="l" defTabSz="914400" rtl="0" eaLnBrk="1" latinLnBrk="0" hangingPunct="1">
                <a:lnSpc>
                  <a:spcPct val="90000"/>
                </a:lnSpc>
                <a:spcBef>
                  <a:spcPts val="500"/>
                </a:spcBef>
                <a:buClr>
                  <a:srgbClr val="007AC4"/>
                </a:buClr>
                <a:buFont typeface="Arial" panose="020B0604020202020204" pitchFamily="34" charset="0"/>
                <a:buChar char="•"/>
                <a:defRPr sz="2000" b="0" i="0" kern="1200">
                  <a:solidFill>
                    <a:srgbClr val="818285"/>
                  </a:solidFill>
                  <a:latin typeface="Avenir Medium"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600" b="0">
                  <a:latin typeface="Avenir Medium" panose="02000503020000020003" pitchFamily="2" charset="0"/>
                </a:rPr>
                <a:t>THE BEST CONNECTED ON THE PLANET.</a:t>
              </a:r>
            </a:p>
          </p:txBody>
        </p:sp>
      </p:grpSp>
      <p:grpSp>
        <p:nvGrpSpPr>
          <p:cNvPr id="16" name="Group 15">
            <a:extLst>
              <a:ext uri="{FF2B5EF4-FFF2-40B4-BE49-F238E27FC236}">
                <a16:creationId xmlns:a16="http://schemas.microsoft.com/office/drawing/2014/main" id="{C137CEED-A422-CA44-9635-D4AF39A79A19}"/>
              </a:ext>
            </a:extLst>
          </p:cNvPr>
          <p:cNvGrpSpPr/>
          <p:nvPr/>
        </p:nvGrpSpPr>
        <p:grpSpPr>
          <a:xfrm>
            <a:off x="521208" y="1675920"/>
            <a:ext cx="11286641" cy="768684"/>
            <a:chOff x="521208" y="1675920"/>
            <a:chExt cx="11286641" cy="768684"/>
          </a:xfrm>
        </p:grpSpPr>
        <p:sp>
          <p:nvSpPr>
            <p:cNvPr id="4" name="Rectangle 3">
              <a:extLst>
                <a:ext uri="{FF2B5EF4-FFF2-40B4-BE49-F238E27FC236}">
                  <a16:creationId xmlns:a16="http://schemas.microsoft.com/office/drawing/2014/main" id="{9F1FBDCB-5C01-8546-8B93-421BD3D734B6}"/>
                </a:ext>
              </a:extLst>
            </p:cNvPr>
            <p:cNvSpPr/>
            <p:nvPr/>
          </p:nvSpPr>
          <p:spPr>
            <a:xfrm>
              <a:off x="521208" y="1866909"/>
              <a:ext cx="190650" cy="385764"/>
            </a:xfrm>
            <a:prstGeom prst="rect">
              <a:avLst/>
            </a:prstGeom>
            <a:solidFill>
              <a:srgbClr val="ED1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D506C518-6181-C64B-9B99-7C5E2E5F1633}"/>
                </a:ext>
              </a:extLst>
            </p:cNvPr>
            <p:cNvSpPr txBox="1">
              <a:spLocks/>
            </p:cNvSpPr>
            <p:nvPr/>
          </p:nvSpPr>
          <p:spPr>
            <a:xfrm>
              <a:off x="716719" y="1675920"/>
              <a:ext cx="11091130" cy="76868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Clr>
                  <a:srgbClr val="ED1A2E"/>
                </a:buClr>
                <a:buFont typeface="Arial" panose="020B0604020202020204" pitchFamily="34" charset="0"/>
                <a:buChar char="•"/>
                <a:defRPr sz="2800" b="1" i="0" kern="1200">
                  <a:solidFill>
                    <a:schemeClr val="tx1"/>
                  </a:solidFill>
                  <a:latin typeface="Avenir Black" panose="02000503020000020003" pitchFamily="2" charset="0"/>
                  <a:ea typeface="+mn-ea"/>
                  <a:cs typeface="+mn-cs"/>
                </a:defRPr>
              </a:lvl1pPr>
              <a:lvl2pPr marL="685800" indent="-228600" algn="l" defTabSz="914400" rtl="0" eaLnBrk="1" latinLnBrk="0" hangingPunct="1">
                <a:lnSpc>
                  <a:spcPct val="90000"/>
                </a:lnSpc>
                <a:spcBef>
                  <a:spcPts val="500"/>
                </a:spcBef>
                <a:buClr>
                  <a:srgbClr val="2FB457"/>
                </a:buClr>
                <a:buFont typeface="Arial" panose="020B0604020202020204" pitchFamily="34" charset="0"/>
                <a:buChar char="•"/>
                <a:defRPr sz="2400" b="0" i="0" kern="1200">
                  <a:solidFill>
                    <a:srgbClr val="818285"/>
                  </a:solidFill>
                  <a:latin typeface="Avenir Medium" panose="02000503020000020003" pitchFamily="2" charset="0"/>
                  <a:ea typeface="+mn-ea"/>
                  <a:cs typeface="+mn-cs"/>
                </a:defRPr>
              </a:lvl2pPr>
              <a:lvl3pPr marL="1143000" indent="-228600" algn="l" defTabSz="914400" rtl="0" eaLnBrk="1" latinLnBrk="0" hangingPunct="1">
                <a:lnSpc>
                  <a:spcPct val="90000"/>
                </a:lnSpc>
                <a:spcBef>
                  <a:spcPts val="500"/>
                </a:spcBef>
                <a:buClr>
                  <a:srgbClr val="007AC4"/>
                </a:buClr>
                <a:buFont typeface="Arial" panose="020B0604020202020204" pitchFamily="34" charset="0"/>
                <a:buChar char="•"/>
                <a:defRPr sz="2000" b="0" i="0" kern="1200">
                  <a:solidFill>
                    <a:srgbClr val="818285"/>
                  </a:solidFill>
                  <a:latin typeface="Avenir Medium"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600" b="0">
                  <a:latin typeface="Avenir Medium" panose="02000503020000020003" pitchFamily="2" charset="0"/>
                </a:rPr>
                <a:t>BUILDING NETWORK</a:t>
              </a:r>
            </a:p>
          </p:txBody>
        </p:sp>
      </p:grpSp>
      <p:sp>
        <p:nvSpPr>
          <p:cNvPr id="12" name="Slide Number Placeholder 5">
            <a:extLst>
              <a:ext uri="{FF2B5EF4-FFF2-40B4-BE49-F238E27FC236}">
                <a16:creationId xmlns:a16="http://schemas.microsoft.com/office/drawing/2014/main" id="{AF6FE457-7303-412C-A85F-A24B39958F18}"/>
              </a:ext>
            </a:extLst>
          </p:cNvPr>
          <p:cNvSpPr>
            <a:spLocks noGrp="1"/>
          </p:cNvSpPr>
          <p:nvPr>
            <p:ph type="sldNum" sz="quarter" idx="12"/>
          </p:nvPr>
        </p:nvSpPr>
        <p:spPr>
          <a:xfrm>
            <a:off x="9378047" y="6356350"/>
            <a:ext cx="2743200" cy="365125"/>
          </a:xfrm>
          <a:prstGeom prst="rect">
            <a:avLst/>
          </a:prstGeom>
        </p:spPr>
        <p:txBody>
          <a:bodyPr/>
          <a:lstStyle>
            <a:lvl1pPr>
              <a:defRPr>
                <a:solidFill>
                  <a:srgbClr val="818285"/>
                </a:solidFill>
              </a:defRPr>
            </a:lvl1pPr>
          </a:lstStyle>
          <a:p>
            <a:fld id="{E93776AF-5C86-7F48-B257-CCC5C04870D7}" type="slidenum">
              <a:rPr lang="en-US" smtClean="0"/>
              <a:pPr/>
              <a:t>7</a:t>
            </a:fld>
            <a:endParaRPr lang="en-US"/>
          </a:p>
        </p:txBody>
      </p:sp>
    </p:spTree>
    <p:extLst>
      <p:ext uri="{BB962C8B-B14F-4D97-AF65-F5344CB8AC3E}">
        <p14:creationId xmlns:p14="http://schemas.microsoft.com/office/powerpoint/2010/main" val="168945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wall&#10;&#10;Description automatically generated">
            <a:extLst>
              <a:ext uri="{FF2B5EF4-FFF2-40B4-BE49-F238E27FC236}">
                <a16:creationId xmlns:a16="http://schemas.microsoft.com/office/drawing/2014/main" id="{1ED2748E-FE2C-BF4D-A349-0836D80DDF58}"/>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AB02DA9B-62A6-AC41-BB1D-D5E3789F8C95}"/>
              </a:ext>
            </a:extLst>
          </p:cNvPr>
          <p:cNvGrpSpPr/>
          <p:nvPr/>
        </p:nvGrpSpPr>
        <p:grpSpPr>
          <a:xfrm>
            <a:off x="3669876" y="4462347"/>
            <a:ext cx="1380677" cy="1464730"/>
            <a:chOff x="371709" y="3743337"/>
            <a:chExt cx="1380677" cy="1464730"/>
          </a:xfrm>
        </p:grpSpPr>
        <p:sp>
          <p:nvSpPr>
            <p:cNvPr id="20" name="Shape 1708">
              <a:extLst>
                <a:ext uri="{FF2B5EF4-FFF2-40B4-BE49-F238E27FC236}">
                  <a16:creationId xmlns:a16="http://schemas.microsoft.com/office/drawing/2014/main" id="{B299B370-B799-7B47-8106-EB0999E8EE75}"/>
                </a:ext>
              </a:extLst>
            </p:cNvPr>
            <p:cNvSpPr/>
            <p:nvPr/>
          </p:nvSpPr>
          <p:spPr>
            <a:xfrm>
              <a:off x="371709" y="4644984"/>
              <a:ext cx="1380677" cy="5630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lstStyle>
              <a:lvl1pPr>
                <a:defRPr sz="2800">
                  <a:solidFill>
                    <a:srgbClr val="777776"/>
                  </a:solidFill>
                </a:defRPr>
              </a:lvl1pPr>
            </a:lstStyle>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Carriers &amp; </a:t>
              </a:r>
            </a:p>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IP Providers</a:t>
              </a:r>
              <a:endParaRPr sz="1800" b="1">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4A9269A-3A3E-8A41-A09E-A3DE71F89E10}"/>
                </a:ext>
              </a:extLst>
            </p:cNvPr>
            <p:cNvSpPr/>
            <p:nvPr/>
          </p:nvSpPr>
          <p:spPr>
            <a:xfrm>
              <a:off x="395039" y="3743337"/>
              <a:ext cx="1334020" cy="954107"/>
            </a:xfrm>
            <a:prstGeom prst="rect">
              <a:avLst/>
            </a:prstGeom>
          </p:spPr>
          <p:txBody>
            <a:bodyPr wrap="none">
              <a:spAutoFit/>
            </a:bodyPr>
            <a:lstStyle/>
            <a:p>
              <a:pPr algn="ctr"/>
              <a:r>
                <a:rPr lang="en-US" sz="5600" b="1" spc="-300">
                  <a:solidFill>
                    <a:schemeClr val="bg1"/>
                  </a:solidFill>
                  <a:latin typeface="Arial" panose="020B0604020202020204" pitchFamily="34" charset="0"/>
                  <a:cs typeface="Arial" panose="020B0604020202020204" pitchFamily="34" charset="0"/>
                </a:rPr>
                <a:t>40+</a:t>
              </a:r>
            </a:p>
          </p:txBody>
        </p:sp>
      </p:grpSp>
      <p:sp>
        <p:nvSpPr>
          <p:cNvPr id="31" name="Rectangle 30">
            <a:extLst>
              <a:ext uri="{FF2B5EF4-FFF2-40B4-BE49-F238E27FC236}">
                <a16:creationId xmlns:a16="http://schemas.microsoft.com/office/drawing/2014/main" id="{885AE332-84BC-BE4F-9FC6-798BABC092BD}"/>
              </a:ext>
            </a:extLst>
          </p:cNvPr>
          <p:cNvSpPr/>
          <p:nvPr/>
        </p:nvSpPr>
        <p:spPr>
          <a:xfrm>
            <a:off x="1931869" y="1071929"/>
            <a:ext cx="1665841" cy="1015663"/>
          </a:xfrm>
          <a:prstGeom prst="rect">
            <a:avLst/>
          </a:prstGeom>
        </p:spPr>
        <p:txBody>
          <a:bodyPr wrap="none">
            <a:spAutoFit/>
          </a:bodyPr>
          <a:lstStyle/>
          <a:p>
            <a:pPr algn="ctr"/>
            <a:r>
              <a:rPr lang="en-US" sz="6000" spc="-150">
                <a:solidFill>
                  <a:schemeClr val="bg1"/>
                </a:solidFill>
                <a:latin typeface="Arial" panose="020B0604020202020204" pitchFamily="34" charset="0"/>
                <a:cs typeface="Arial" panose="020B0604020202020204" pitchFamily="34" charset="0"/>
              </a:rPr>
              <a:t>KEY</a:t>
            </a:r>
          </a:p>
        </p:txBody>
      </p:sp>
      <p:grpSp>
        <p:nvGrpSpPr>
          <p:cNvPr id="7" name="Group 6">
            <a:extLst>
              <a:ext uri="{FF2B5EF4-FFF2-40B4-BE49-F238E27FC236}">
                <a16:creationId xmlns:a16="http://schemas.microsoft.com/office/drawing/2014/main" id="{453F3422-6B7F-6A40-A92A-5B7A1FA5BEC0}"/>
              </a:ext>
            </a:extLst>
          </p:cNvPr>
          <p:cNvGrpSpPr/>
          <p:nvPr/>
        </p:nvGrpSpPr>
        <p:grpSpPr>
          <a:xfrm>
            <a:off x="1937299" y="4462347"/>
            <a:ext cx="1627369" cy="1783888"/>
            <a:chOff x="1986942" y="3743337"/>
            <a:chExt cx="1627369" cy="1783888"/>
          </a:xfrm>
        </p:grpSpPr>
        <p:sp>
          <p:nvSpPr>
            <p:cNvPr id="24" name="Rectangle 23">
              <a:extLst>
                <a:ext uri="{FF2B5EF4-FFF2-40B4-BE49-F238E27FC236}">
                  <a16:creationId xmlns:a16="http://schemas.microsoft.com/office/drawing/2014/main" id="{6578FBAB-5A92-D24C-A62A-35C529D70227}"/>
                </a:ext>
              </a:extLst>
            </p:cNvPr>
            <p:cNvSpPr/>
            <p:nvPr/>
          </p:nvSpPr>
          <p:spPr>
            <a:xfrm>
              <a:off x="1986942" y="3743337"/>
              <a:ext cx="1627369" cy="954107"/>
            </a:xfrm>
            <a:prstGeom prst="rect">
              <a:avLst/>
            </a:prstGeom>
          </p:spPr>
          <p:txBody>
            <a:bodyPr wrap="none">
              <a:spAutoFit/>
            </a:bodyPr>
            <a:lstStyle/>
            <a:p>
              <a:pPr algn="ctr"/>
              <a:r>
                <a:rPr lang="en-US" sz="5600" b="1" spc="-300">
                  <a:solidFill>
                    <a:schemeClr val="bg1"/>
                  </a:solidFill>
                  <a:latin typeface="Arial" panose="020B0604020202020204" pitchFamily="34" charset="0"/>
                  <a:cs typeface="Arial" panose="020B0604020202020204" pitchFamily="34" charset="0"/>
                </a:rPr>
                <a:t>100k</a:t>
              </a:r>
            </a:p>
          </p:txBody>
        </p:sp>
        <p:sp>
          <p:nvSpPr>
            <p:cNvPr id="32" name="Shape 1708">
              <a:extLst>
                <a:ext uri="{FF2B5EF4-FFF2-40B4-BE49-F238E27FC236}">
                  <a16:creationId xmlns:a16="http://schemas.microsoft.com/office/drawing/2014/main" id="{A9CA36DB-E0FB-1049-839A-B970DDF10E48}"/>
                </a:ext>
              </a:extLst>
            </p:cNvPr>
            <p:cNvSpPr/>
            <p:nvPr/>
          </p:nvSpPr>
          <p:spPr>
            <a:xfrm>
              <a:off x="2110285" y="4644984"/>
              <a:ext cx="1380677" cy="8822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lstStyle>
              <a:lvl1pPr>
                <a:defRPr sz="2800">
                  <a:solidFill>
                    <a:srgbClr val="777776"/>
                  </a:solidFill>
                </a:defRPr>
              </a:lvl1pPr>
            </a:lstStyle>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Sq. Ft. </a:t>
              </a:r>
              <a:br>
                <a:rPr lang="en-US" sz="1800" b="1">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Data Center</a:t>
              </a:r>
            </a:p>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Space</a:t>
              </a:r>
              <a:endParaRPr sz="1800" b="1">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33B2CA45-3D28-A34C-9631-6E7F4C0152E6}"/>
              </a:ext>
            </a:extLst>
          </p:cNvPr>
          <p:cNvGrpSpPr/>
          <p:nvPr/>
        </p:nvGrpSpPr>
        <p:grpSpPr>
          <a:xfrm>
            <a:off x="6613254" y="4462347"/>
            <a:ext cx="1808508" cy="1783887"/>
            <a:chOff x="3663230" y="3743337"/>
            <a:chExt cx="1808508" cy="1783887"/>
          </a:xfrm>
        </p:grpSpPr>
        <p:sp>
          <p:nvSpPr>
            <p:cNvPr id="25" name="Rectangle 24">
              <a:extLst>
                <a:ext uri="{FF2B5EF4-FFF2-40B4-BE49-F238E27FC236}">
                  <a16:creationId xmlns:a16="http://schemas.microsoft.com/office/drawing/2014/main" id="{118E72AF-4C9F-0443-A49C-2092AFE5F2D4}"/>
                </a:ext>
              </a:extLst>
            </p:cNvPr>
            <p:cNvSpPr/>
            <p:nvPr/>
          </p:nvSpPr>
          <p:spPr>
            <a:xfrm>
              <a:off x="3663230" y="3743337"/>
              <a:ext cx="1808508" cy="954107"/>
            </a:xfrm>
            <a:prstGeom prst="rect">
              <a:avLst/>
            </a:prstGeom>
          </p:spPr>
          <p:txBody>
            <a:bodyPr wrap="none">
              <a:spAutoFit/>
            </a:bodyPr>
            <a:lstStyle/>
            <a:p>
              <a:pPr algn="ctr"/>
              <a:r>
                <a:rPr lang="en-US" sz="5600" b="1" spc="-300">
                  <a:solidFill>
                    <a:schemeClr val="bg1"/>
                  </a:solidFill>
                  <a:latin typeface="Arial" panose="020B0604020202020204" pitchFamily="34" charset="0"/>
                  <a:cs typeface="Arial" panose="020B0604020202020204" pitchFamily="34" charset="0"/>
                </a:rPr>
                <a:t>4.8k+</a:t>
              </a:r>
            </a:p>
          </p:txBody>
        </p:sp>
        <p:sp>
          <p:nvSpPr>
            <p:cNvPr id="33" name="Shape 1708">
              <a:extLst>
                <a:ext uri="{FF2B5EF4-FFF2-40B4-BE49-F238E27FC236}">
                  <a16:creationId xmlns:a16="http://schemas.microsoft.com/office/drawing/2014/main" id="{038B35AD-03B2-7344-8FA7-EE3F27CB5B33}"/>
                </a:ext>
              </a:extLst>
            </p:cNvPr>
            <p:cNvSpPr/>
            <p:nvPr/>
          </p:nvSpPr>
          <p:spPr>
            <a:xfrm>
              <a:off x="3877144" y="4644984"/>
              <a:ext cx="1380677" cy="88224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lstStyle>
              <a:lvl1pPr>
                <a:defRPr sz="2800">
                  <a:solidFill>
                    <a:srgbClr val="777776"/>
                  </a:solidFill>
                </a:defRPr>
              </a:lvl1pPr>
            </a:lstStyle>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Fiber Route Miles</a:t>
              </a:r>
              <a:endParaRPr sz="1800" b="1">
                <a:solidFill>
                  <a:schemeClr val="bg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34E912D-8EEA-A944-927D-674723C2E113}"/>
              </a:ext>
            </a:extLst>
          </p:cNvPr>
          <p:cNvGrpSpPr/>
          <p:nvPr/>
        </p:nvGrpSpPr>
        <p:grpSpPr>
          <a:xfrm>
            <a:off x="5273142" y="4462347"/>
            <a:ext cx="1380677" cy="1695929"/>
            <a:chOff x="5427185" y="3743337"/>
            <a:chExt cx="1380677" cy="1695929"/>
          </a:xfrm>
        </p:grpSpPr>
        <p:sp>
          <p:nvSpPr>
            <p:cNvPr id="26" name="Rectangle 25">
              <a:extLst>
                <a:ext uri="{FF2B5EF4-FFF2-40B4-BE49-F238E27FC236}">
                  <a16:creationId xmlns:a16="http://schemas.microsoft.com/office/drawing/2014/main" id="{E2B50FEB-5804-6740-AC2F-60EEC913A05A}"/>
                </a:ext>
              </a:extLst>
            </p:cNvPr>
            <p:cNvSpPr/>
            <p:nvPr/>
          </p:nvSpPr>
          <p:spPr>
            <a:xfrm>
              <a:off x="5670929" y="3743337"/>
              <a:ext cx="893193" cy="954107"/>
            </a:xfrm>
            <a:prstGeom prst="rect">
              <a:avLst/>
            </a:prstGeom>
          </p:spPr>
          <p:txBody>
            <a:bodyPr wrap="none">
              <a:spAutoFit/>
            </a:bodyPr>
            <a:lstStyle/>
            <a:p>
              <a:pPr algn="ctr"/>
              <a:r>
                <a:rPr lang="en-US" sz="5600" b="1" spc="-300">
                  <a:solidFill>
                    <a:schemeClr val="bg1"/>
                  </a:solidFill>
                  <a:latin typeface="Arial" panose="020B0604020202020204" pitchFamily="34" charset="0"/>
                  <a:cs typeface="Arial" panose="020B0604020202020204" pitchFamily="34" charset="0"/>
                </a:rPr>
                <a:t>9</a:t>
              </a:r>
              <a:r>
                <a:rPr lang="en-US" sz="5600" spc="-300" baseline="30000">
                  <a:solidFill>
                    <a:schemeClr val="bg1"/>
                  </a:solidFill>
                  <a:latin typeface="Arial" panose="020B0604020202020204" pitchFamily="34" charset="0"/>
                  <a:cs typeface="Arial" panose="020B0604020202020204" pitchFamily="34" charset="0"/>
                </a:rPr>
                <a:t>th</a:t>
              </a:r>
              <a:endParaRPr lang="en-US" sz="5600" spc="-300" baseline="30000" err="1">
                <a:solidFill>
                  <a:schemeClr val="bg1"/>
                </a:solidFill>
                <a:latin typeface="Arial" panose="020B0604020202020204" pitchFamily="34" charset="0"/>
                <a:cs typeface="Arial" panose="020B0604020202020204" pitchFamily="34" charset="0"/>
              </a:endParaRPr>
            </a:p>
          </p:txBody>
        </p:sp>
        <p:sp>
          <p:nvSpPr>
            <p:cNvPr id="34" name="Shape 1708">
              <a:extLst>
                <a:ext uri="{FF2B5EF4-FFF2-40B4-BE49-F238E27FC236}">
                  <a16:creationId xmlns:a16="http://schemas.microsoft.com/office/drawing/2014/main" id="{A5C681D6-5D2E-334B-B5B7-7DB2A1FD2B76}"/>
                </a:ext>
              </a:extLst>
            </p:cNvPr>
            <p:cNvSpPr/>
            <p:nvPr/>
          </p:nvSpPr>
          <p:spPr>
            <a:xfrm>
              <a:off x="5427185" y="4644984"/>
              <a:ext cx="1380677" cy="79428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lstStyle>
              <a:lvl1pPr>
                <a:defRPr sz="2800">
                  <a:solidFill>
                    <a:srgbClr val="777776"/>
                  </a:solidFill>
                </a:defRPr>
              </a:lvl1pPr>
            </a:lstStyle>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Largest NA</a:t>
              </a:r>
            </a:p>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Internet Exchange</a:t>
              </a:r>
              <a:endParaRPr sz="1800" b="1">
                <a:solidFill>
                  <a:schemeClr val="bg1"/>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60C9C107-A0F2-8240-A85F-073C40F140B9}"/>
              </a:ext>
            </a:extLst>
          </p:cNvPr>
          <p:cNvGrpSpPr/>
          <p:nvPr/>
        </p:nvGrpSpPr>
        <p:grpSpPr>
          <a:xfrm>
            <a:off x="10289257" y="4462347"/>
            <a:ext cx="1648208" cy="1783888"/>
            <a:chOff x="6843462" y="3743337"/>
            <a:chExt cx="1648208" cy="1783888"/>
          </a:xfrm>
        </p:grpSpPr>
        <p:sp>
          <p:nvSpPr>
            <p:cNvPr id="27" name="Rectangle 26">
              <a:extLst>
                <a:ext uri="{FF2B5EF4-FFF2-40B4-BE49-F238E27FC236}">
                  <a16:creationId xmlns:a16="http://schemas.microsoft.com/office/drawing/2014/main" id="{CD081E6D-1607-A446-B0BF-A4E4EDB0E8A7}"/>
                </a:ext>
              </a:extLst>
            </p:cNvPr>
            <p:cNvSpPr/>
            <p:nvPr/>
          </p:nvSpPr>
          <p:spPr>
            <a:xfrm>
              <a:off x="6843462" y="3743337"/>
              <a:ext cx="1648208" cy="954107"/>
            </a:xfrm>
            <a:prstGeom prst="rect">
              <a:avLst/>
            </a:prstGeom>
          </p:spPr>
          <p:txBody>
            <a:bodyPr wrap="none">
              <a:spAutoFit/>
            </a:bodyPr>
            <a:lstStyle/>
            <a:p>
              <a:pPr algn="ctr"/>
              <a:r>
                <a:rPr lang="en-US" sz="5600" b="1" spc="-300">
                  <a:solidFill>
                    <a:schemeClr val="bg1"/>
                  </a:solidFill>
                  <a:latin typeface="Arial" panose="020B0604020202020204" pitchFamily="34" charset="0"/>
                  <a:cs typeface="Arial" panose="020B0604020202020204" pitchFamily="34" charset="0"/>
                </a:rPr>
                <a:t>120+</a:t>
              </a:r>
            </a:p>
          </p:txBody>
        </p:sp>
        <p:sp>
          <p:nvSpPr>
            <p:cNvPr id="35" name="Shape 1708">
              <a:extLst>
                <a:ext uri="{FF2B5EF4-FFF2-40B4-BE49-F238E27FC236}">
                  <a16:creationId xmlns:a16="http://schemas.microsoft.com/office/drawing/2014/main" id="{E81EC0C0-F3BD-AF46-8098-2EBF3AE26848}"/>
                </a:ext>
              </a:extLst>
            </p:cNvPr>
            <p:cNvSpPr/>
            <p:nvPr/>
          </p:nvSpPr>
          <p:spPr>
            <a:xfrm>
              <a:off x="6977226" y="4644984"/>
              <a:ext cx="1380677" cy="8822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lstStyle>
              <a:lvl1pPr>
                <a:defRPr sz="2800">
                  <a:solidFill>
                    <a:srgbClr val="777776"/>
                  </a:solidFill>
                </a:defRPr>
              </a:lvl1pPr>
            </a:lstStyle>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Carrier Connection Sites</a:t>
              </a:r>
              <a:endParaRPr sz="1800" b="1">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F5C5C60-D24A-2F42-AA12-E89934E52250}"/>
              </a:ext>
            </a:extLst>
          </p:cNvPr>
          <p:cNvGrpSpPr/>
          <p:nvPr/>
        </p:nvGrpSpPr>
        <p:grpSpPr>
          <a:xfrm>
            <a:off x="8443690" y="4462347"/>
            <a:ext cx="1808508" cy="1783888"/>
            <a:chOff x="8313354" y="3743337"/>
            <a:chExt cx="1808508" cy="1783888"/>
          </a:xfrm>
        </p:grpSpPr>
        <p:sp>
          <p:nvSpPr>
            <p:cNvPr id="28" name="Rectangle 27">
              <a:extLst>
                <a:ext uri="{FF2B5EF4-FFF2-40B4-BE49-F238E27FC236}">
                  <a16:creationId xmlns:a16="http://schemas.microsoft.com/office/drawing/2014/main" id="{1A9D5E83-D6D7-1343-89E9-234D4A0D40A1}"/>
                </a:ext>
              </a:extLst>
            </p:cNvPr>
            <p:cNvSpPr/>
            <p:nvPr/>
          </p:nvSpPr>
          <p:spPr>
            <a:xfrm>
              <a:off x="8313354" y="3743337"/>
              <a:ext cx="1808508" cy="954107"/>
            </a:xfrm>
            <a:prstGeom prst="rect">
              <a:avLst/>
            </a:prstGeom>
          </p:spPr>
          <p:txBody>
            <a:bodyPr wrap="none">
              <a:spAutoFit/>
            </a:bodyPr>
            <a:lstStyle/>
            <a:p>
              <a:pPr algn="ctr"/>
              <a:r>
                <a:rPr lang="en-US" sz="5600" b="1" spc="-300">
                  <a:solidFill>
                    <a:schemeClr val="bg1"/>
                  </a:solidFill>
                  <a:latin typeface="Arial" panose="020B0604020202020204" pitchFamily="34" charset="0"/>
                  <a:cs typeface="Arial" panose="020B0604020202020204" pitchFamily="34" charset="0"/>
                </a:rPr>
                <a:t>3.6k+</a:t>
              </a:r>
            </a:p>
          </p:txBody>
        </p:sp>
        <p:sp>
          <p:nvSpPr>
            <p:cNvPr id="36" name="Shape 1708">
              <a:extLst>
                <a:ext uri="{FF2B5EF4-FFF2-40B4-BE49-F238E27FC236}">
                  <a16:creationId xmlns:a16="http://schemas.microsoft.com/office/drawing/2014/main" id="{A46FF8BF-9599-AE48-ABBA-DC60C4B192B0}"/>
                </a:ext>
              </a:extLst>
            </p:cNvPr>
            <p:cNvSpPr/>
            <p:nvPr/>
          </p:nvSpPr>
          <p:spPr>
            <a:xfrm>
              <a:off x="8527267" y="4644984"/>
              <a:ext cx="1380677" cy="8822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lstStyle>
              <a:lvl1pPr>
                <a:defRPr sz="2800">
                  <a:solidFill>
                    <a:srgbClr val="777776"/>
                  </a:solidFill>
                </a:defRPr>
              </a:lvl1pPr>
            </a:lstStyle>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Fiber Lit Buildings</a:t>
              </a:r>
              <a:endParaRPr sz="1800" b="1">
                <a:solidFill>
                  <a:schemeClr val="bg1"/>
                </a:solidFill>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A128F174-EE04-B547-9916-C18D2F7F67C5}"/>
              </a:ext>
            </a:extLst>
          </p:cNvPr>
          <p:cNvPicPr>
            <a:picLocks noChangeAspect="1"/>
          </p:cNvPicPr>
          <p:nvPr/>
        </p:nvPicPr>
        <p:blipFill>
          <a:blip r:embed="rId4"/>
          <a:stretch>
            <a:fillRect/>
          </a:stretch>
        </p:blipFill>
        <p:spPr>
          <a:xfrm>
            <a:off x="382958" y="1244906"/>
            <a:ext cx="1655826" cy="655690"/>
          </a:xfrm>
          <a:prstGeom prst="rect">
            <a:avLst/>
          </a:prstGeom>
        </p:spPr>
      </p:pic>
      <p:sp>
        <p:nvSpPr>
          <p:cNvPr id="39" name="Rectangle 38">
            <a:extLst>
              <a:ext uri="{FF2B5EF4-FFF2-40B4-BE49-F238E27FC236}">
                <a16:creationId xmlns:a16="http://schemas.microsoft.com/office/drawing/2014/main" id="{3902D7E0-F695-C34E-96E2-38E2024F8C64}"/>
              </a:ext>
            </a:extLst>
          </p:cNvPr>
          <p:cNvSpPr/>
          <p:nvPr/>
        </p:nvSpPr>
        <p:spPr>
          <a:xfrm>
            <a:off x="213090" y="1708576"/>
            <a:ext cx="5101076" cy="1323439"/>
          </a:xfrm>
          <a:prstGeom prst="rect">
            <a:avLst/>
          </a:prstGeom>
        </p:spPr>
        <p:txBody>
          <a:bodyPr wrap="none">
            <a:spAutoFit/>
          </a:bodyPr>
          <a:lstStyle/>
          <a:p>
            <a:pPr algn="ctr"/>
            <a:r>
              <a:rPr lang="en-US" sz="8000" b="1" spc="-300">
                <a:solidFill>
                  <a:schemeClr val="bg1"/>
                </a:solidFill>
                <a:latin typeface="Arial" panose="020B0604020202020204" pitchFamily="34" charset="0"/>
                <a:cs typeface="Arial" panose="020B0604020202020204" pitchFamily="34" charset="0"/>
              </a:rPr>
              <a:t>NUMBERS</a:t>
            </a:r>
          </a:p>
        </p:txBody>
      </p:sp>
      <p:grpSp>
        <p:nvGrpSpPr>
          <p:cNvPr id="40" name="Group 39">
            <a:extLst>
              <a:ext uri="{FF2B5EF4-FFF2-40B4-BE49-F238E27FC236}">
                <a16:creationId xmlns:a16="http://schemas.microsoft.com/office/drawing/2014/main" id="{C6DA6A99-8666-CD4F-8E19-1A938ED99B9A}"/>
              </a:ext>
            </a:extLst>
          </p:cNvPr>
          <p:cNvGrpSpPr/>
          <p:nvPr/>
        </p:nvGrpSpPr>
        <p:grpSpPr>
          <a:xfrm>
            <a:off x="239384" y="4462347"/>
            <a:ext cx="1627369" cy="1783888"/>
            <a:chOff x="10426102" y="3743337"/>
            <a:chExt cx="1627369" cy="1783888"/>
          </a:xfrm>
        </p:grpSpPr>
        <p:sp>
          <p:nvSpPr>
            <p:cNvPr id="41" name="Rectangle 40">
              <a:extLst>
                <a:ext uri="{FF2B5EF4-FFF2-40B4-BE49-F238E27FC236}">
                  <a16:creationId xmlns:a16="http://schemas.microsoft.com/office/drawing/2014/main" id="{894E9ACD-DB9F-734D-83C7-81C9D9A3B473}"/>
                </a:ext>
              </a:extLst>
            </p:cNvPr>
            <p:cNvSpPr/>
            <p:nvPr/>
          </p:nvSpPr>
          <p:spPr>
            <a:xfrm>
              <a:off x="10843771" y="3743337"/>
              <a:ext cx="545341" cy="954107"/>
            </a:xfrm>
            <a:prstGeom prst="rect">
              <a:avLst/>
            </a:prstGeom>
          </p:spPr>
          <p:txBody>
            <a:bodyPr wrap="none">
              <a:spAutoFit/>
            </a:bodyPr>
            <a:lstStyle/>
            <a:p>
              <a:pPr algn="ctr"/>
              <a:r>
                <a:rPr lang="en-US" sz="5600" b="1" spc="-300">
                  <a:solidFill>
                    <a:schemeClr val="bg1"/>
                  </a:solidFill>
                  <a:latin typeface="Arial" panose="020B0604020202020204" pitchFamily="34" charset="0"/>
                  <a:cs typeface="Arial" panose="020B0604020202020204" pitchFamily="34" charset="0"/>
                </a:rPr>
                <a:t>4</a:t>
              </a:r>
            </a:p>
          </p:txBody>
        </p:sp>
        <p:sp>
          <p:nvSpPr>
            <p:cNvPr id="42" name="Shape 1708">
              <a:extLst>
                <a:ext uri="{FF2B5EF4-FFF2-40B4-BE49-F238E27FC236}">
                  <a16:creationId xmlns:a16="http://schemas.microsoft.com/office/drawing/2014/main" id="{69C22335-004B-FA48-9CC9-B59516AF1116}"/>
                </a:ext>
              </a:extLst>
            </p:cNvPr>
            <p:cNvSpPr/>
            <p:nvPr/>
          </p:nvSpPr>
          <p:spPr>
            <a:xfrm>
              <a:off x="10426102" y="4644984"/>
              <a:ext cx="1627369" cy="8822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lstStyle>
              <a:lvl1pPr>
                <a:defRPr sz="2800">
                  <a:solidFill>
                    <a:srgbClr val="777776"/>
                  </a:solidFill>
                </a:defRPr>
              </a:lvl1pPr>
            </a:lstStyle>
            <a:p>
              <a:pPr lvl="0" algn="ctr">
                <a:defRPr sz="1800" b="0">
                  <a:solidFill>
                    <a:srgbClr val="000000"/>
                  </a:solidFill>
                </a:defRPr>
              </a:pPr>
              <a:r>
                <a:rPr lang="en-US" sz="1800" b="1">
                  <a:solidFill>
                    <a:schemeClr val="bg1"/>
                  </a:solidFill>
                  <a:latin typeface="Arial" panose="020B0604020202020204" pitchFamily="34" charset="0"/>
                  <a:cs typeface="Arial" panose="020B0604020202020204" pitchFamily="34" charset="0"/>
                </a:rPr>
                <a:t>Carrier-Neutral Data Centers</a:t>
              </a:r>
              <a:endParaRPr sz="1800" b="1">
                <a:solidFill>
                  <a:schemeClr val="bg1"/>
                </a:solidFill>
                <a:latin typeface="Arial" panose="020B0604020202020204" pitchFamily="34" charset="0"/>
                <a:cs typeface="Arial" panose="020B0604020202020204" pitchFamily="34" charset="0"/>
              </a:endParaRPr>
            </a:p>
          </p:txBody>
        </p:sp>
      </p:grpSp>
      <p:sp>
        <p:nvSpPr>
          <p:cNvPr id="29" name="Shape 1708">
            <a:extLst>
              <a:ext uri="{FF2B5EF4-FFF2-40B4-BE49-F238E27FC236}">
                <a16:creationId xmlns:a16="http://schemas.microsoft.com/office/drawing/2014/main" id="{7A5FF59E-DF1E-B944-A778-D4DD2855AC9E}"/>
              </a:ext>
            </a:extLst>
          </p:cNvPr>
          <p:cNvSpPr/>
          <p:nvPr/>
        </p:nvSpPr>
        <p:spPr>
          <a:xfrm>
            <a:off x="2820371" y="4138522"/>
            <a:ext cx="6348695" cy="3531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lstStyle>
            <a:lvl1pPr>
              <a:defRPr sz="2800">
                <a:solidFill>
                  <a:srgbClr val="777776"/>
                </a:solidFill>
              </a:defRPr>
            </a:lvl1pPr>
          </a:lstStyle>
          <a:p>
            <a:pPr lvl="0" algn="ctr">
              <a:defRPr sz="1800" b="0">
                <a:solidFill>
                  <a:srgbClr val="000000"/>
                </a:solidFill>
              </a:defRPr>
            </a:pPr>
            <a:r>
              <a:rPr lang="en-US" sz="1800" b="1" spc="600">
                <a:solidFill>
                  <a:schemeClr val="bg1"/>
                </a:solidFill>
                <a:latin typeface="Arial" panose="020B0604020202020204" pitchFamily="34" charset="0"/>
                <a:cs typeface="Arial" panose="020B0604020202020204" pitchFamily="34" charset="0"/>
              </a:rPr>
              <a:t> MICHIGAN FOCUSED</a:t>
            </a:r>
            <a:endParaRPr sz="1800" b="1" spc="600">
              <a:solidFill>
                <a:schemeClr val="bg1"/>
              </a:solidFill>
              <a:latin typeface="Arial" panose="020B0604020202020204" pitchFamily="34" charset="0"/>
              <a:cs typeface="Arial" panose="020B0604020202020204" pitchFamily="34" charset="0"/>
            </a:endParaRPr>
          </a:p>
        </p:txBody>
      </p:sp>
      <p:sp>
        <p:nvSpPr>
          <p:cNvPr id="37" name="Slide Number Placeholder 5">
            <a:extLst>
              <a:ext uri="{FF2B5EF4-FFF2-40B4-BE49-F238E27FC236}">
                <a16:creationId xmlns:a16="http://schemas.microsoft.com/office/drawing/2014/main" id="{12086AD7-68CC-4E10-B362-BF29C84089CF}"/>
              </a:ext>
            </a:extLst>
          </p:cNvPr>
          <p:cNvSpPr>
            <a:spLocks noGrp="1"/>
          </p:cNvSpPr>
          <p:nvPr>
            <p:ph type="sldNum" sz="quarter" idx="12"/>
          </p:nvPr>
        </p:nvSpPr>
        <p:spPr>
          <a:xfrm>
            <a:off x="9448800" y="6457852"/>
            <a:ext cx="2743200" cy="365125"/>
          </a:xfrm>
          <a:prstGeom prst="rect">
            <a:avLst/>
          </a:prstGeom>
        </p:spPr>
        <p:txBody>
          <a:bodyPr/>
          <a:lstStyle>
            <a:lvl1pPr>
              <a:defRPr>
                <a:solidFill>
                  <a:srgbClr val="818285"/>
                </a:solidFill>
              </a:defRPr>
            </a:lvl1pPr>
          </a:lstStyle>
          <a:p>
            <a:fld id="{E93776AF-5C86-7F48-B257-CCC5C04870D7}" type="slidenum">
              <a:rPr lang="en-US" smtClean="0">
                <a:solidFill>
                  <a:schemeClr val="bg1"/>
                </a:solidFill>
              </a:rPr>
              <a:pPr/>
              <a:t>8</a:t>
            </a:fld>
            <a:r>
              <a:rPr lang="en-US">
                <a:solidFill>
                  <a:schemeClr val="bg1"/>
                </a:solidFill>
              </a:rPr>
              <a:t>/20</a:t>
            </a:r>
          </a:p>
        </p:txBody>
      </p:sp>
    </p:spTree>
    <p:extLst>
      <p:ext uri="{BB962C8B-B14F-4D97-AF65-F5344CB8AC3E}">
        <p14:creationId xmlns:p14="http://schemas.microsoft.com/office/powerpoint/2010/main" val="341551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D409932-9C1A-4418-AF99-6BF3E9DEF218}"/>
              </a:ext>
            </a:extLst>
          </p:cNvPr>
          <p:cNvSpPr>
            <a:spLocks noGrp="1"/>
          </p:cNvSpPr>
          <p:nvPr>
            <p:ph type="sldNum" sz="quarter" idx="12"/>
          </p:nvPr>
        </p:nvSpPr>
        <p:spPr>
          <a:xfrm>
            <a:off x="9448800" y="6457852"/>
            <a:ext cx="2743200" cy="365125"/>
          </a:xfrm>
          <a:prstGeom prst="rect">
            <a:avLst/>
          </a:prstGeom>
        </p:spPr>
        <p:txBody>
          <a:bodyPr/>
          <a:lstStyle>
            <a:lvl1pPr>
              <a:defRPr>
                <a:solidFill>
                  <a:srgbClr val="818285"/>
                </a:solidFill>
              </a:defRPr>
            </a:lvl1pPr>
          </a:lstStyle>
          <a:p>
            <a:fld id="{E93776AF-5C86-7F48-B257-CCC5C04870D7}" type="slidenum">
              <a:rPr lang="en-US" smtClean="0"/>
              <a:pPr/>
              <a:t>9</a:t>
            </a:fld>
            <a:r>
              <a:rPr lang="en-US"/>
              <a:t>/14</a:t>
            </a:r>
          </a:p>
        </p:txBody>
      </p:sp>
      <p:pic>
        <p:nvPicPr>
          <p:cNvPr id="3" name="Picture 2" descr="123NET Fiber Map&#10;">
            <a:extLst>
              <a:ext uri="{FF2B5EF4-FFF2-40B4-BE49-F238E27FC236}">
                <a16:creationId xmlns:a16="http://schemas.microsoft.com/office/drawing/2014/main" id="{2A2B3EE6-8C87-8C4F-C74D-C3C7BB2EC9A2}"/>
              </a:ext>
            </a:extLst>
          </p:cNvPr>
          <p:cNvPicPr>
            <a:picLocks noChangeAspect="1"/>
          </p:cNvPicPr>
          <p:nvPr/>
        </p:nvPicPr>
        <p:blipFill>
          <a:blip r:embed="rId3"/>
          <a:stretch>
            <a:fillRect/>
          </a:stretch>
        </p:blipFill>
        <p:spPr>
          <a:xfrm>
            <a:off x="-285669" y="0"/>
            <a:ext cx="12763337" cy="6858000"/>
          </a:xfrm>
          <a:prstGeom prst="rect">
            <a:avLst/>
          </a:prstGeom>
        </p:spPr>
      </p:pic>
    </p:spTree>
    <p:extLst>
      <p:ext uri="{BB962C8B-B14F-4D97-AF65-F5344CB8AC3E}">
        <p14:creationId xmlns:p14="http://schemas.microsoft.com/office/powerpoint/2010/main" val="4066088745"/>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sld>
</file>

<file path=ppt/theme/theme1.xml><?xml version="1.0" encoding="utf-8"?>
<a:theme xmlns:a="http://schemas.openxmlformats.org/drawingml/2006/main" name="1_Yellow-Orange Theme">
  <a:themeElements>
    <a:clrScheme name="FBA">
      <a:dk1>
        <a:srgbClr val="5B7E91"/>
      </a:dk1>
      <a:lt1>
        <a:srgbClr val="FFFFFF"/>
      </a:lt1>
      <a:dk2>
        <a:srgbClr val="000000"/>
      </a:dk2>
      <a:lt2>
        <a:srgbClr val="DDE5E9"/>
      </a:lt2>
      <a:accent1>
        <a:srgbClr val="5B7E91"/>
      </a:accent1>
      <a:accent2>
        <a:srgbClr val="E17628"/>
      </a:accent2>
      <a:accent3>
        <a:srgbClr val="0D96D3"/>
      </a:accent3>
      <a:accent4>
        <a:srgbClr val="FFC000"/>
      </a:accent4>
      <a:accent5>
        <a:srgbClr val="7F64AB"/>
      </a:accent5>
      <a:accent6>
        <a:srgbClr val="DDE5E9"/>
      </a:accent6>
      <a:hlink>
        <a:srgbClr val="0D95D3"/>
      </a:hlink>
      <a:folHlink>
        <a:srgbClr val="7F63A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CCAE2382255F479527A7506D4DE5BE" ma:contentTypeVersion="14" ma:contentTypeDescription="Create a new document." ma:contentTypeScope="" ma:versionID="ec613bdbf257d38d6ca36e305c297c88">
  <xsd:schema xmlns:xsd="http://www.w3.org/2001/XMLSchema" xmlns:xs="http://www.w3.org/2001/XMLSchema" xmlns:p="http://schemas.microsoft.com/office/2006/metadata/properties" xmlns:ns3="56824c8c-4a7b-475d-90b8-49457fbb1216" xmlns:ns4="8ef039ea-d018-48dc-9471-965c8b1c3442" targetNamespace="http://schemas.microsoft.com/office/2006/metadata/properties" ma:root="true" ma:fieldsID="1477699bf452a681e2b6e08eb31a6f22" ns3:_="" ns4:_="">
    <xsd:import namespace="56824c8c-4a7b-475d-90b8-49457fbb1216"/>
    <xsd:import namespace="8ef039ea-d018-48dc-9471-965c8b1c3442"/>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4c8c-4a7b-475d-90b8-49457fbb121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f039ea-d018-48dc-9471-965c8b1c344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6824c8c-4a7b-475d-90b8-49457fbb121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1D5E81-DA51-4AEE-8DDD-20AD72FCAD82}">
  <ds:schemaRefs>
    <ds:schemaRef ds:uri="56824c8c-4a7b-475d-90b8-49457fbb1216"/>
    <ds:schemaRef ds:uri="8ef039ea-d018-48dc-9471-965c8b1c34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7A21F3-3468-4093-852D-3224C83A0D60}">
  <ds:schemaRefs>
    <ds:schemaRef ds:uri="56824c8c-4a7b-475d-90b8-49457fbb1216"/>
    <ds:schemaRef ds:uri="8ef039ea-d018-48dc-9471-965c8b1c34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CAA615C-A4D4-45A1-83E0-D2C685D065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1258</TotalTime>
  <Words>238</Words>
  <Application>Microsoft Office PowerPoint</Application>
  <PresentationFormat>Widescreen</PresentationFormat>
  <Paragraphs>46</Paragraphs>
  <Slides>12</Slides>
  <Notes>8</Notes>
  <HiddenSlides>2</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1_Yellow-Orange Theme</vt:lpstr>
      <vt:lpstr>Office 2013 - 2022 Theme</vt:lpstr>
      <vt:lpstr>Fiber Builds Value: Turning Connectivity into Revenue Along Michigan’s I-75 Corridor</vt:lpstr>
      <vt:lpstr>Thank you to our Fiber for Breakfast Sponsor!</vt:lpstr>
      <vt:lpstr>2025 Regional Fiber Connect Locations</vt:lpstr>
      <vt:lpstr> Chuck Irvin</vt:lpstr>
      <vt:lpstr>PowerPoint Presentation</vt:lpstr>
      <vt:lpstr>Fiber for Breakfast Podcast Chuck Irvin – Chief Revenue Officer</vt:lpstr>
      <vt:lpstr>OUR MISSION</vt:lpstr>
      <vt:lpstr>PowerPoint Presentation</vt:lpstr>
      <vt:lpstr>PowerPoint Presentation</vt:lpstr>
      <vt:lpstr>PowerPoint Presentation</vt:lpstr>
      <vt:lpstr>QUESTIONS?</vt:lpstr>
      <vt:lpstr>UP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Daley</dc:creator>
  <cp:lastModifiedBy>David Norris</cp:lastModifiedBy>
  <cp:revision>11</cp:revision>
  <dcterms:created xsi:type="dcterms:W3CDTF">2021-12-10T20:53:43Z</dcterms:created>
  <dcterms:modified xsi:type="dcterms:W3CDTF">2025-06-26T14:29:53Z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0x01010041CCAE2382255F479527A7506D4DE5BE</vt:lpwstr>
  </property>
</Properties>
</file>