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 id="2147483808" r:id="rId5"/>
    <p:sldMasterId id="2147483839" r:id="rId6"/>
  </p:sldMasterIdLst>
  <p:notesMasterIdLst>
    <p:notesMasterId r:id="rId19"/>
  </p:notesMasterIdLst>
  <p:handoutMasterIdLst>
    <p:handoutMasterId r:id="rId20"/>
  </p:handoutMasterIdLst>
  <p:sldIdLst>
    <p:sldId id="308" r:id="rId7"/>
    <p:sldId id="302" r:id="rId8"/>
    <p:sldId id="2024878309" r:id="rId9"/>
    <p:sldId id="2024878310" r:id="rId10"/>
    <p:sldId id="274" r:id="rId11"/>
    <p:sldId id="298" r:id="rId12"/>
    <p:sldId id="261" r:id="rId13"/>
    <p:sldId id="277" r:id="rId14"/>
    <p:sldId id="279" r:id="rId15"/>
    <p:sldId id="284" r:id="rId16"/>
    <p:sldId id="299" r:id="rId17"/>
    <p:sldId id="43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900FFD5-14A1-4047-9AA4-C24811CEDE9B}">
          <p14:sldIdLst>
            <p14:sldId id="308"/>
            <p14:sldId id="302"/>
            <p14:sldId id="2024878309"/>
            <p14:sldId id="2024878310"/>
            <p14:sldId id="274"/>
            <p14:sldId id="298"/>
            <p14:sldId id="261"/>
            <p14:sldId id="277"/>
            <p14:sldId id="279"/>
            <p14:sldId id="284"/>
            <p14:sldId id="299"/>
          </p14:sldIdLst>
        </p14:section>
        <p14:section name="Guest Slides" id="{12BA105E-C586-4D5A-BD86-B1C3FC9EF104}">
          <p14:sldIdLst/>
        </p14:section>
        <p14:section name="Wrap Up" id="{9D800FED-6D39-4BA7-9F92-0191AD39F938}">
          <p14:sldIdLst>
            <p14:sldId id="43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B7E91"/>
    <a:srgbClr val="2098C3"/>
    <a:srgbClr val="E2772A"/>
    <a:srgbClr val="EFF3F5"/>
    <a:srgbClr val="DEE6E9"/>
    <a:srgbClr val="6DA748"/>
    <a:srgbClr val="00B3BC"/>
    <a:srgbClr val="00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D2D86-ADB9-4344-9662-8CC9A44CA862}" v="7" dt="2025-09-23T21:15:49.956"/>
    <p1510:client id="{F4810DFD-89D5-A023-D740-C99838BA7ECA}" v="7" dt="2025-09-24T20:12:48.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2" y="67"/>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B06AC7-C27B-9027-D877-67CB087E90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C0D43D-A4A4-6990-6844-89D3176B25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0CB897-2A81-6D47-B809-1B8083E423F1}" type="datetimeFigureOut">
              <a:rPr lang="en-US" smtClean="0"/>
              <a:t>9/24/2025</a:t>
            </a:fld>
            <a:endParaRPr lang="en-US"/>
          </a:p>
        </p:txBody>
      </p:sp>
      <p:sp>
        <p:nvSpPr>
          <p:cNvPr id="4" name="Footer Placeholder 3">
            <a:extLst>
              <a:ext uri="{FF2B5EF4-FFF2-40B4-BE49-F238E27FC236}">
                <a16:creationId xmlns:a16="http://schemas.microsoft.com/office/drawing/2014/main" id="{1A85B44B-B947-FC08-4E93-D081ACDD81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AE988C-4E7C-FEED-74A7-B35998064A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01836A-0476-854B-A7C9-E0B42625D40C}" type="slidenum">
              <a:rPr lang="en-US" smtClean="0"/>
              <a:t>‹#›</a:t>
            </a:fld>
            <a:endParaRPr lang="en-US"/>
          </a:p>
        </p:txBody>
      </p:sp>
    </p:spTree>
    <p:extLst>
      <p:ext uri="{BB962C8B-B14F-4D97-AF65-F5344CB8AC3E}">
        <p14:creationId xmlns:p14="http://schemas.microsoft.com/office/powerpoint/2010/main" val="210904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F47D9-2BB9-6741-9E74-7DC9FA31381A}"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653E6-9D44-5A45-8D43-4F94C1F85AF5}" type="slidenum">
              <a:rPr lang="en-US" smtClean="0"/>
              <a:t>‹#›</a:t>
            </a:fld>
            <a:endParaRPr lang="en-US"/>
          </a:p>
        </p:txBody>
      </p:sp>
    </p:spTree>
    <p:extLst>
      <p:ext uri="{BB962C8B-B14F-4D97-AF65-F5344CB8AC3E}">
        <p14:creationId xmlns:p14="http://schemas.microsoft.com/office/powerpoint/2010/main" val="219533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iberbroadband.org/fiber-for-breakfast-series-registration-opt-in-for-2024-seas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1</a:t>
            </a:fld>
            <a:endParaRPr lang="en-US"/>
          </a:p>
        </p:txBody>
      </p:sp>
    </p:spTree>
    <p:extLst>
      <p:ext uri="{BB962C8B-B14F-4D97-AF65-F5344CB8AC3E}">
        <p14:creationId xmlns:p14="http://schemas.microsoft.com/office/powerpoint/2010/main" val="305458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Links for Chat</a:t>
            </a:r>
          </a:p>
          <a:p>
            <a:endParaRPr lang="en-US" b="1" u="sng"/>
          </a:p>
          <a:p>
            <a:r>
              <a:rPr lang="en-US" b="0" u="none"/>
              <a:t>Fiber Connect 2025 – Save the date!</a:t>
            </a:r>
          </a:p>
          <a:p>
            <a:endParaRPr lang="en-US" b="1" u="sng"/>
          </a:p>
          <a:p>
            <a:r>
              <a:rPr lang="en-US"/>
              <a:t>https://fiberbroadband.org/event/fiber-connect-2025/</a:t>
            </a:r>
            <a:endParaRPr lang="en-US"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53E6-9D44-5A45-8D43-4F94C1F85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12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US" sz="1800" u="sng" kern="1200">
                <a:solidFill>
                  <a:srgbClr val="000000"/>
                </a:solidFill>
                <a:effectLst/>
                <a:latin typeface="Calibri" panose="020F0502020204030204" pitchFamily="34" charset="0"/>
                <a:ea typeface="+mn-ea"/>
                <a:cs typeface="+mn-cs"/>
              </a:rPr>
              <a:t>Links for chat:</a:t>
            </a: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r>
              <a:rPr lang="en-US" sz="1800">
                <a:effectLst/>
                <a:latin typeface="Calibri" panose="020F0502020204030204" pitchFamily="34" charset="0"/>
                <a:ea typeface="Aptos" panose="020B0004020202020204" pitchFamily="34" charset="0"/>
              </a:rPr>
              <a:t>Don’t miss out on next week’s Fiber for Breakfast!</a:t>
            </a:r>
          </a:p>
          <a:p>
            <a:pPr marL="0" algn="l" rtl="0" eaLnBrk="1" latinLnBrk="0" hangingPunct="1">
              <a:spcBef>
                <a:spcPts val="0"/>
              </a:spcBef>
              <a:spcAft>
                <a:spcPts val="0"/>
              </a:spcAft>
            </a:pPr>
            <a:r>
              <a:rPr lang="en-US" sz="2800">
                <a:hlinkClick r:id="rId3"/>
              </a:rPr>
              <a:t>Fiber for Breakfast Series Registration: Opt-In for 2024 Season – Fiber Broadband Association</a:t>
            </a:r>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5</a:t>
            </a:fld>
            <a:endParaRPr lang="en-US"/>
          </a:p>
        </p:txBody>
      </p:sp>
    </p:spTree>
    <p:extLst>
      <p:ext uri="{BB962C8B-B14F-4D97-AF65-F5344CB8AC3E}">
        <p14:creationId xmlns:p14="http://schemas.microsoft.com/office/powerpoint/2010/main" val="378866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83753470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18077638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1689395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86355221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445698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07114642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8426729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4382074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23234957"/>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2832846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62554110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6969601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96098976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46142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2781602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81799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56719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4031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97830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250143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64666167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157922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81564912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233831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6526833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5793526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54691629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26534132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75489956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98833679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52679806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5951242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4004624523"/>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20589131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10478062"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2" y="6221381"/>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3881179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2"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037138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95098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11029317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47205459"/>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689297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1356695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70287136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401720990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6218020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55781793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55685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4283482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86856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895499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123543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689943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154586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633157"/>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3"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339182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2"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245711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789869342"/>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0"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7" y="4029364"/>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9" y="742117"/>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5"/>
            <a:ext cx="5131811"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2" y="3506660"/>
            <a:ext cx="6621611"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4"/>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92654306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7"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3"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5"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7"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60"/>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5" y="2451214"/>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26290820"/>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9D114538-0867-D0F7-D863-05040AFAB943}"/>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17331457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37084980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61"/>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2"/>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4"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2"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2" y="2025361"/>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4"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2"/>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4"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4" y="2025361"/>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6"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6"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6" y="2025361"/>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8"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411488625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3"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3"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9"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9"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90"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4"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4"/>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2"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70"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70" y="960284"/>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2"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8"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4"/>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3"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1"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1"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3"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90"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8"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8"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10"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00218467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peaker_2">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p:nvPr userDrawn="1"/>
        </p:nvSpPr>
        <p:spPr>
          <a:xfrm rot="10800000">
            <a:off x="1454958"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31994"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31996"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1454958"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6461526" y="3506658"/>
            <a:ext cx="5089245" cy="424732"/>
          </a:xfrm>
        </p:spPr>
        <p:txBody>
          <a:bodyPr>
            <a:noAutofit/>
          </a:bodyPr>
          <a:lstStyle>
            <a:lvl1pPr marL="0" indent="0">
              <a:buNone/>
              <a:defRPr sz="2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6461526" y="2451214"/>
            <a:ext cx="5089245" cy="786891"/>
          </a:xfrm>
          <a:prstGeom prst="rect">
            <a:avLst/>
          </a:prstGeom>
        </p:spPr>
        <p:txBody>
          <a:bodyPr anchor="ctr">
            <a:normAutofit/>
          </a:bodyPr>
          <a:lstStyle>
            <a:lvl1pPr algn="l">
              <a:defRPr sz="3800" b="1" cap="all" baseline="0">
                <a:solidFill>
                  <a:schemeClr val="tx1"/>
                </a:solidFill>
                <a:latin typeface="+mn-lt"/>
              </a:defRPr>
            </a:lvl1pPr>
          </a:lstStyle>
          <a:p>
            <a:r>
              <a:rPr lang="en-US"/>
              <a:t>FIRST LAST NAME</a:t>
            </a:r>
          </a:p>
        </p:txBody>
      </p:sp>
      <p:pic>
        <p:nvPicPr>
          <p:cNvPr id="2" name="Picture 1">
            <a:extLst>
              <a:ext uri="{FF2B5EF4-FFF2-40B4-BE49-F238E27FC236}">
                <a16:creationId xmlns:a16="http://schemas.microsoft.com/office/drawing/2014/main" id="{F69DE250-0D6F-6D17-E76D-A7370B734922}"/>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89701777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35201191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98187725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5" y="1997954"/>
            <a:ext cx="10478063"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3" y="6221383"/>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27222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1132736"/>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624588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5" y="1377108"/>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1"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7"/>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3" y="6221383"/>
            <a:ext cx="2364476" cy="480401"/>
          </a:xfrm>
          <a:prstGeom prst="rect">
            <a:avLst/>
          </a:prstGeom>
        </p:spPr>
      </p:pic>
    </p:spTree>
    <p:extLst>
      <p:ext uri="{BB962C8B-B14F-4D97-AF65-F5344CB8AC3E}">
        <p14:creationId xmlns:p14="http://schemas.microsoft.com/office/powerpoint/2010/main" val="1951939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5"/>
            <a:ext cx="9034643"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9034643"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938336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520584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90" y="1922146"/>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6874588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2"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52698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2"/>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60"/>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400" y="2598004"/>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7" y="2079627"/>
            <a:ext cx="2468563"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3" y="6221383"/>
            <a:ext cx="2364476" cy="480401"/>
          </a:xfrm>
          <a:prstGeom prst="rect">
            <a:avLst/>
          </a:prstGeom>
        </p:spPr>
      </p:pic>
    </p:spTree>
    <p:extLst>
      <p:ext uri="{BB962C8B-B14F-4D97-AF65-F5344CB8AC3E}">
        <p14:creationId xmlns:p14="http://schemas.microsoft.com/office/powerpoint/2010/main" val="3778682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1" cy="1066800"/>
          </a:xfrm>
        </p:spPr>
        <p:txBody>
          <a:bodyPr/>
          <a:lstStyle>
            <a:lvl1pPr>
              <a:defRPr/>
            </a:lvl1pPr>
          </a:lstStyle>
          <a:p>
            <a:r>
              <a:rPr lang="en-US"/>
              <a:t>Guest Logo</a:t>
            </a:r>
          </a:p>
        </p:txBody>
      </p:sp>
    </p:spTree>
    <p:extLst>
      <p:ext uri="{BB962C8B-B14F-4D97-AF65-F5344CB8AC3E}">
        <p14:creationId xmlns:p14="http://schemas.microsoft.com/office/powerpoint/2010/main" val="2905137349"/>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Master Cover_No Anima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D54CAA-C283-1BC1-49F4-8D01C21ABA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112504" y="2412825"/>
            <a:ext cx="7258685" cy="1320973"/>
          </a:xfrm>
        </p:spPr>
        <p:txBody>
          <a:bodyPr lIns="0"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b="1">
                <a:solidFill>
                  <a:srgbClr val="003595"/>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Title = Arial Bold, 36 </a:t>
            </a:r>
            <a:r>
              <a:rPr lang="en-US" err="1"/>
              <a:t>pt</a:t>
            </a:r>
            <a:r>
              <a:rPr lang="en-US"/>
              <a:t>, Fidium Blue</a:t>
            </a:r>
          </a:p>
        </p:txBody>
      </p:sp>
      <p:sp>
        <p:nvSpPr>
          <p:cNvPr id="6" name="Slide Number Placeholder 5"/>
          <p:cNvSpPr>
            <a:spLocks noGrp="1"/>
          </p:cNvSpPr>
          <p:nvPr>
            <p:ph type="sldNum" sz="quarter" idx="12"/>
          </p:nvPr>
        </p:nvSpPr>
        <p:spPr>
          <a:xfrm>
            <a:off x="11461899" y="6490954"/>
            <a:ext cx="730100" cy="365125"/>
          </a:xfrm>
        </p:spPr>
        <p:txBody>
          <a:bodyPr rIns="182880"/>
          <a:lstStyle>
            <a:lvl1pPr>
              <a:defRPr sz="1100">
                <a:solidFill>
                  <a:schemeClr val="bg1">
                    <a:lumMod val="75000"/>
                  </a:schemeClr>
                </a:solidFill>
              </a:defRPr>
            </a:lvl1pPr>
          </a:lstStyle>
          <a:p>
            <a:fld id="{4C05083D-DBAE-BA46-9F26-6AEC492F8410}" type="slidenum">
              <a:rPr lang="en-US" smtClean="0"/>
              <a:t>‹#›</a:t>
            </a:fld>
            <a:endParaRPr lang="en-US"/>
          </a:p>
        </p:txBody>
      </p:sp>
      <p:pic>
        <p:nvPicPr>
          <p:cNvPr id="12" name="Graphic 11">
            <a:extLst>
              <a:ext uri="{FF2B5EF4-FFF2-40B4-BE49-F238E27FC236}">
                <a16:creationId xmlns:a16="http://schemas.microsoft.com/office/drawing/2014/main" id="{52E42EAD-8AAA-9F62-3E58-8CD93A9D48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2505" y="644319"/>
            <a:ext cx="2474370" cy="1124712"/>
          </a:xfrm>
          <a:prstGeom prst="rect">
            <a:avLst/>
          </a:prstGeom>
        </p:spPr>
      </p:pic>
      <p:pic>
        <p:nvPicPr>
          <p:cNvPr id="13" name="Graphic 12">
            <a:extLst>
              <a:ext uri="{FF2B5EF4-FFF2-40B4-BE49-F238E27FC236}">
                <a16:creationId xmlns:a16="http://schemas.microsoft.com/office/drawing/2014/main" id="{392D96A9-1267-6C7C-8617-8E9F8E7CA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985" y="2478817"/>
            <a:ext cx="282264" cy="423396"/>
          </a:xfrm>
          <a:prstGeom prst="rect">
            <a:avLst/>
          </a:prstGeom>
        </p:spPr>
      </p:pic>
      <p:sp>
        <p:nvSpPr>
          <p:cNvPr id="21" name="Content Placeholder 39">
            <a:extLst>
              <a:ext uri="{FF2B5EF4-FFF2-40B4-BE49-F238E27FC236}">
                <a16:creationId xmlns:a16="http://schemas.microsoft.com/office/drawing/2014/main" id="{53BF4FD7-9001-39F4-8C50-B166F80DF6B4}"/>
              </a:ext>
            </a:extLst>
          </p:cNvPr>
          <p:cNvSpPr>
            <a:spLocks noGrp="1"/>
          </p:cNvSpPr>
          <p:nvPr>
            <p:ph sz="quarter" idx="14" hasCustomPrompt="1"/>
          </p:nvPr>
        </p:nvSpPr>
        <p:spPr>
          <a:xfrm>
            <a:off x="1112504" y="3751252"/>
            <a:ext cx="7258685" cy="909306"/>
          </a:xfrm>
          <a:prstGeom prst="rect">
            <a:avLst/>
          </a:prstGeom>
        </p:spPr>
        <p:txBody>
          <a:bodyPr lIns="0">
            <a:normAutofit/>
          </a:bodyPr>
          <a:lstStyle>
            <a:lvl1pPr marL="0" indent="0">
              <a:lnSpc>
                <a:spcPct val="90000"/>
              </a:lnSpc>
              <a:spcBef>
                <a:spcPts val="0"/>
              </a:spcBef>
              <a:buNone/>
              <a:defRPr sz="2000" baseline="0">
                <a:solidFill>
                  <a:srgbClr val="003595"/>
                </a:solidFill>
                <a:latin typeface="Arial" panose="020B0604020202020204" pitchFamily="34" charset="0"/>
              </a:defRPr>
            </a:lvl1pPr>
          </a:lstStyle>
          <a:p>
            <a:pPr lvl="0"/>
            <a:r>
              <a:rPr lang="en-US"/>
              <a:t>Subhead = Arial 20 </a:t>
            </a:r>
            <a:r>
              <a:rPr lang="en-US" err="1"/>
              <a:t>pt</a:t>
            </a:r>
            <a:r>
              <a:rPr lang="en-US"/>
              <a:t>, Fidium Blue </a:t>
            </a:r>
          </a:p>
        </p:txBody>
      </p:sp>
      <p:sp>
        <p:nvSpPr>
          <p:cNvPr id="22" name="Content Placeholder 41">
            <a:extLst>
              <a:ext uri="{FF2B5EF4-FFF2-40B4-BE49-F238E27FC236}">
                <a16:creationId xmlns:a16="http://schemas.microsoft.com/office/drawing/2014/main" id="{48950C75-E837-9AE1-6C82-A8EEAE58A946}"/>
              </a:ext>
            </a:extLst>
          </p:cNvPr>
          <p:cNvSpPr>
            <a:spLocks noGrp="1"/>
          </p:cNvSpPr>
          <p:nvPr>
            <p:ph sz="quarter" idx="15" hasCustomPrompt="1"/>
          </p:nvPr>
        </p:nvSpPr>
        <p:spPr>
          <a:xfrm>
            <a:off x="1112504" y="5150095"/>
            <a:ext cx="2841625" cy="386366"/>
          </a:xfrm>
          <a:prstGeom prst="rect">
            <a:avLst/>
          </a:prstGeom>
        </p:spPr>
        <p:txBody>
          <a:bodyPr wrap="none" lIns="0" anchor="ctr" anchorCtr="0">
            <a:normAutofit/>
          </a:bodyPr>
          <a:lstStyle>
            <a:lvl1pPr marL="0" indent="0">
              <a:buNone/>
              <a:defRPr sz="1400" baseline="0">
                <a:solidFill>
                  <a:srgbClr val="003595"/>
                </a:solidFill>
                <a:latin typeface="Arial" panose="020B0604020202020204" pitchFamily="34" charset="0"/>
              </a:defRPr>
            </a:lvl1pPr>
          </a:lstStyle>
          <a:p>
            <a:pPr lvl="0"/>
            <a:r>
              <a:rPr lang="en-US"/>
              <a:t>Date</a:t>
            </a:r>
          </a:p>
        </p:txBody>
      </p:sp>
      <p:sp>
        <p:nvSpPr>
          <p:cNvPr id="23" name="Subtitle 2">
            <a:extLst>
              <a:ext uri="{FF2B5EF4-FFF2-40B4-BE49-F238E27FC236}">
                <a16:creationId xmlns:a16="http://schemas.microsoft.com/office/drawing/2014/main" id="{CE4BE4D0-2689-EF06-768E-5FD799661BCD}"/>
              </a:ext>
            </a:extLst>
          </p:cNvPr>
          <p:cNvSpPr>
            <a:spLocks noGrp="1"/>
          </p:cNvSpPr>
          <p:nvPr>
            <p:ph type="subTitle" idx="1" hasCustomPrompt="1"/>
          </p:nvPr>
        </p:nvSpPr>
        <p:spPr>
          <a:xfrm>
            <a:off x="1112504" y="5543684"/>
            <a:ext cx="4977585" cy="662208"/>
          </a:xfrm>
        </p:spPr>
        <p:txBody>
          <a:bodyPr lIns="0" anchor="t" anchorCtr="0">
            <a:normAutofit/>
          </a:bodyPr>
          <a:lstStyle>
            <a:lvl1pPr marL="0" indent="0" algn="l">
              <a:buNone/>
              <a:defRPr sz="1600" b="1" baseline="0">
                <a:solidFill>
                  <a:srgbClr val="00359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 Title</a:t>
            </a:r>
          </a:p>
        </p:txBody>
      </p:sp>
    </p:spTree>
    <p:extLst>
      <p:ext uri="{BB962C8B-B14F-4D97-AF65-F5344CB8AC3E}">
        <p14:creationId xmlns:p14="http://schemas.microsoft.com/office/powerpoint/2010/main" val="1136908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ster: Content Template 2">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225BC8-E1D4-142A-982C-D9327D76AD99}"/>
              </a:ext>
            </a:extLst>
          </p:cNvPr>
          <p:cNvSpPr/>
          <p:nvPr/>
        </p:nvSpPr>
        <p:spPr>
          <a:xfrm>
            <a:off x="0" y="140841"/>
            <a:ext cx="12192000" cy="6717160"/>
          </a:xfrm>
          <a:prstGeom prst="rect">
            <a:avLst/>
          </a:prstGeom>
          <a:gradFill>
            <a:gsLst>
              <a:gs pos="12000">
                <a:schemeClr val="bg1">
                  <a:alpha val="0"/>
                </a:schemeClr>
              </a:gs>
              <a:gs pos="1900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itle 8">
            <a:extLst>
              <a:ext uri="{FF2B5EF4-FFF2-40B4-BE49-F238E27FC236}">
                <a16:creationId xmlns:a16="http://schemas.microsoft.com/office/drawing/2014/main" id="{034E8DA5-7099-8493-F429-5C745D68B944}"/>
              </a:ext>
            </a:extLst>
          </p:cNvPr>
          <p:cNvSpPr>
            <a:spLocks noGrp="1"/>
          </p:cNvSpPr>
          <p:nvPr>
            <p:ph type="title" hasCustomPrompt="1"/>
          </p:nvPr>
        </p:nvSpPr>
        <p:spPr>
          <a:xfrm>
            <a:off x="182926" y="143582"/>
            <a:ext cx="11729455" cy="1122572"/>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sp>
        <p:nvSpPr>
          <p:cNvPr id="7" name="Footer Placeholder 4">
            <a:extLst>
              <a:ext uri="{FF2B5EF4-FFF2-40B4-BE49-F238E27FC236}">
                <a16:creationId xmlns:a16="http://schemas.microsoft.com/office/drawing/2014/main" id="{386A735F-178A-9445-7D9E-DE843D5A7C22}"/>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pic>
        <p:nvPicPr>
          <p:cNvPr id="12" name="Graphic 11">
            <a:extLst>
              <a:ext uri="{FF2B5EF4-FFF2-40B4-BE49-F238E27FC236}">
                <a16:creationId xmlns:a16="http://schemas.microsoft.com/office/drawing/2014/main" id="{B3252FC4-8BBA-4A01-FE30-45398DC68CC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843677" y="6191300"/>
            <a:ext cx="1068704" cy="485775"/>
          </a:xfrm>
          <a:prstGeom prst="rect">
            <a:avLst/>
          </a:prstGeom>
        </p:spPr>
      </p:pic>
      <p:pic>
        <p:nvPicPr>
          <p:cNvPr id="2" name="Graphic 1">
            <a:extLst>
              <a:ext uri="{FF2B5EF4-FFF2-40B4-BE49-F238E27FC236}">
                <a16:creationId xmlns:a16="http://schemas.microsoft.com/office/drawing/2014/main" id="{CC52EF99-DDA2-E35C-FF34-56174E91F5C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flipV="1">
            <a:off x="2" y="-8238"/>
            <a:ext cx="12191998" cy="128016"/>
          </a:xfrm>
          <a:prstGeom prst="rect">
            <a:avLst/>
          </a:prstGeom>
        </p:spPr>
      </p:pic>
      <p:sp>
        <p:nvSpPr>
          <p:cNvPr id="6" name="Slide Number Placeholder 5">
            <a:extLst>
              <a:ext uri="{FF2B5EF4-FFF2-40B4-BE49-F238E27FC236}">
                <a16:creationId xmlns:a16="http://schemas.microsoft.com/office/drawing/2014/main" id="{CD5EDF22-D89C-9973-6262-1D441EC7A9D8}"/>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9" name="Text Placeholder 3">
            <a:extLst>
              <a:ext uri="{FF2B5EF4-FFF2-40B4-BE49-F238E27FC236}">
                <a16:creationId xmlns:a16="http://schemas.microsoft.com/office/drawing/2014/main" id="{BC6A4CD8-DA63-4193-AF34-176CF03CFBED}"/>
              </a:ext>
            </a:extLst>
          </p:cNvPr>
          <p:cNvSpPr>
            <a:spLocks noGrp="1"/>
          </p:cNvSpPr>
          <p:nvPr>
            <p:ph type="body" sz="quarter" idx="13"/>
          </p:nvPr>
        </p:nvSpPr>
        <p:spPr>
          <a:xfrm>
            <a:off x="382588" y="1357313"/>
            <a:ext cx="11374437" cy="4653062"/>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40035949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419458817"/>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ster: Content Heavy Template_Logo">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E2529-2CF2-7F2E-3A7C-E00995BF778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itle 8">
            <a:extLst>
              <a:ext uri="{FF2B5EF4-FFF2-40B4-BE49-F238E27FC236}">
                <a16:creationId xmlns:a16="http://schemas.microsoft.com/office/drawing/2014/main" id="{E433B2D3-0F80-1E8C-85E1-54D497D5A7A4}"/>
              </a:ext>
            </a:extLst>
          </p:cNvPr>
          <p:cNvSpPr>
            <a:spLocks noGrp="1"/>
          </p:cNvSpPr>
          <p:nvPr>
            <p:ph type="title" hasCustomPrompt="1"/>
          </p:nvPr>
        </p:nvSpPr>
        <p:spPr>
          <a:xfrm>
            <a:off x="182926" y="-540"/>
            <a:ext cx="11729455" cy="672893"/>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pic>
        <p:nvPicPr>
          <p:cNvPr id="13" name="Graphic 12">
            <a:extLst>
              <a:ext uri="{FF2B5EF4-FFF2-40B4-BE49-F238E27FC236}">
                <a16:creationId xmlns:a16="http://schemas.microsoft.com/office/drawing/2014/main" id="{F929231D-7B6E-49AB-5919-F25E13E3E240}"/>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flipV="1">
            <a:off x="0" y="700155"/>
            <a:ext cx="12191998" cy="128016"/>
          </a:xfrm>
          <a:prstGeom prst="rect">
            <a:avLst/>
          </a:prstGeom>
        </p:spPr>
      </p:pic>
      <p:sp>
        <p:nvSpPr>
          <p:cNvPr id="16" name="Slide Number Placeholder 5">
            <a:extLst>
              <a:ext uri="{FF2B5EF4-FFF2-40B4-BE49-F238E27FC236}">
                <a16:creationId xmlns:a16="http://schemas.microsoft.com/office/drawing/2014/main" id="{27F550EA-83D7-D24D-2B2E-F143BC714410}"/>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7" name="Text Placeholder 3">
            <a:extLst>
              <a:ext uri="{FF2B5EF4-FFF2-40B4-BE49-F238E27FC236}">
                <a16:creationId xmlns:a16="http://schemas.microsoft.com/office/drawing/2014/main" id="{698D489B-1A82-44FD-BBB5-9B5121E0D28A}"/>
              </a:ext>
            </a:extLst>
          </p:cNvPr>
          <p:cNvSpPr>
            <a:spLocks noGrp="1"/>
          </p:cNvSpPr>
          <p:nvPr>
            <p:ph type="body" sz="quarter" idx="13"/>
          </p:nvPr>
        </p:nvSpPr>
        <p:spPr>
          <a:xfrm>
            <a:off x="382588" y="984738"/>
            <a:ext cx="11374437" cy="5025637"/>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8" name="Graphic 7">
            <a:extLst>
              <a:ext uri="{FF2B5EF4-FFF2-40B4-BE49-F238E27FC236}">
                <a16:creationId xmlns:a16="http://schemas.microsoft.com/office/drawing/2014/main" id="{FE9561D7-8BE0-4518-9E1D-C60F493D812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43677" y="6191300"/>
            <a:ext cx="1068704" cy="485775"/>
          </a:xfrm>
          <a:prstGeom prst="rect">
            <a:avLst/>
          </a:prstGeom>
        </p:spPr>
      </p:pic>
      <p:sp>
        <p:nvSpPr>
          <p:cNvPr id="14" name="Footer Placeholder 4">
            <a:extLst>
              <a:ext uri="{FF2B5EF4-FFF2-40B4-BE49-F238E27FC236}">
                <a16:creationId xmlns:a16="http://schemas.microsoft.com/office/drawing/2014/main" id="{0BB93A8D-CE78-4B68-A350-A4D08C41F469}"/>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spTree>
    <p:extLst>
      <p:ext uri="{BB962C8B-B14F-4D97-AF65-F5344CB8AC3E}">
        <p14:creationId xmlns:p14="http://schemas.microsoft.com/office/powerpoint/2010/main" val="3224012579"/>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aster: Content Heavy Template_No Logo">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E2529-2CF2-7F2E-3A7C-E00995BF778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itle 8">
            <a:extLst>
              <a:ext uri="{FF2B5EF4-FFF2-40B4-BE49-F238E27FC236}">
                <a16:creationId xmlns:a16="http://schemas.microsoft.com/office/drawing/2014/main" id="{E433B2D3-0F80-1E8C-85E1-54D497D5A7A4}"/>
              </a:ext>
            </a:extLst>
          </p:cNvPr>
          <p:cNvSpPr>
            <a:spLocks noGrp="1"/>
          </p:cNvSpPr>
          <p:nvPr>
            <p:ph type="title" hasCustomPrompt="1"/>
          </p:nvPr>
        </p:nvSpPr>
        <p:spPr>
          <a:xfrm>
            <a:off x="182926" y="-540"/>
            <a:ext cx="11729455" cy="672893"/>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pic>
        <p:nvPicPr>
          <p:cNvPr id="13" name="Graphic 12">
            <a:extLst>
              <a:ext uri="{FF2B5EF4-FFF2-40B4-BE49-F238E27FC236}">
                <a16:creationId xmlns:a16="http://schemas.microsoft.com/office/drawing/2014/main" id="{F929231D-7B6E-49AB-5919-F25E13E3E240}"/>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flipV="1">
            <a:off x="0" y="700155"/>
            <a:ext cx="12191998" cy="128016"/>
          </a:xfrm>
          <a:prstGeom prst="rect">
            <a:avLst/>
          </a:prstGeom>
        </p:spPr>
      </p:pic>
      <p:sp>
        <p:nvSpPr>
          <p:cNvPr id="16" name="Slide Number Placeholder 5">
            <a:extLst>
              <a:ext uri="{FF2B5EF4-FFF2-40B4-BE49-F238E27FC236}">
                <a16:creationId xmlns:a16="http://schemas.microsoft.com/office/drawing/2014/main" id="{27F550EA-83D7-D24D-2B2E-F143BC714410}"/>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7" name="Text Placeholder 3">
            <a:extLst>
              <a:ext uri="{FF2B5EF4-FFF2-40B4-BE49-F238E27FC236}">
                <a16:creationId xmlns:a16="http://schemas.microsoft.com/office/drawing/2014/main" id="{698D489B-1A82-44FD-BBB5-9B5121E0D28A}"/>
              </a:ext>
            </a:extLst>
          </p:cNvPr>
          <p:cNvSpPr>
            <a:spLocks noGrp="1"/>
          </p:cNvSpPr>
          <p:nvPr>
            <p:ph type="body" sz="quarter" idx="13"/>
          </p:nvPr>
        </p:nvSpPr>
        <p:spPr>
          <a:xfrm>
            <a:off x="382588" y="984738"/>
            <a:ext cx="11374437" cy="5025637"/>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Footer Placeholder 4">
            <a:extLst>
              <a:ext uri="{FF2B5EF4-FFF2-40B4-BE49-F238E27FC236}">
                <a16:creationId xmlns:a16="http://schemas.microsoft.com/office/drawing/2014/main" id="{BE053428-748E-46B5-9E38-FE0FA175E9FE}"/>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spTree>
    <p:extLst>
      <p:ext uri="{BB962C8B-B14F-4D97-AF65-F5344CB8AC3E}">
        <p14:creationId xmlns:p14="http://schemas.microsoft.com/office/powerpoint/2010/main" val="2056959543"/>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ntent: 1 bullet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90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3EB7-DC23-77D2-7192-DD303DDA2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C70E4-F4F1-83C3-79A6-4F6AA53EC4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63CA7-1DFF-94BF-E7D5-274B82F95543}"/>
              </a:ext>
            </a:extLst>
          </p:cNvPr>
          <p:cNvSpPr>
            <a:spLocks noGrp="1"/>
          </p:cNvSpPr>
          <p:nvPr>
            <p:ph type="dt" sz="half" idx="10"/>
          </p:nvPr>
        </p:nvSpPr>
        <p:spPr/>
        <p:txBody>
          <a:bodyPr/>
          <a:lstStyle/>
          <a:p>
            <a:fld id="{EEB30BE4-0CD3-447E-8E71-0FD1560E89F5}" type="datetimeFigureOut">
              <a:rPr lang="en-US" smtClean="0"/>
              <a:t>9/24/2025</a:t>
            </a:fld>
            <a:endParaRPr lang="en-US"/>
          </a:p>
        </p:txBody>
      </p:sp>
      <p:sp>
        <p:nvSpPr>
          <p:cNvPr id="5" name="Footer Placeholder 4">
            <a:extLst>
              <a:ext uri="{FF2B5EF4-FFF2-40B4-BE49-F238E27FC236}">
                <a16:creationId xmlns:a16="http://schemas.microsoft.com/office/drawing/2014/main" id="{5D729BBA-B984-2D86-3EF4-7652A6AA3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884DF-5BF0-8038-B904-9349DED0583A}"/>
              </a:ext>
            </a:extLst>
          </p:cNvPr>
          <p:cNvSpPr>
            <a:spLocks noGrp="1"/>
          </p:cNvSpPr>
          <p:nvPr>
            <p:ph type="sldNum" sz="quarter" idx="12"/>
          </p:nvPr>
        </p:nvSpPr>
        <p:spPr/>
        <p:txBody>
          <a:bodyPr/>
          <a:lstStyle/>
          <a:p>
            <a:fld id="{32FE2EF8-3668-4707-AA34-FE485D21B178}" type="slidenum">
              <a:rPr lang="en-US" smtClean="0"/>
              <a:t>‹#›</a:t>
            </a:fld>
            <a:endParaRPr lang="en-US"/>
          </a:p>
        </p:txBody>
      </p:sp>
    </p:spTree>
    <p:extLst>
      <p:ext uri="{BB962C8B-B14F-4D97-AF65-F5344CB8AC3E}">
        <p14:creationId xmlns:p14="http://schemas.microsoft.com/office/powerpoint/2010/main" val="1061338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337608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24692838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676" r:id="rId13"/>
    <p:sldLayoutId id="2147483703" r:id="rId14"/>
    <p:sldLayoutId id="2147483705" r:id="rId15"/>
    <p:sldLayoutId id="2147483708" r:id="rId16"/>
    <p:sldLayoutId id="2147483710" r:id="rId17"/>
    <p:sldLayoutId id="2147483712" r:id="rId18"/>
    <p:sldLayoutId id="2147483714" r:id="rId19"/>
    <p:sldLayoutId id="2147483715" r:id="rId20"/>
    <p:sldLayoutId id="2147483696" r:id="rId21"/>
    <p:sldLayoutId id="2147483697" r:id="rId22"/>
    <p:sldLayoutId id="2147483679" r:id="rId23"/>
    <p:sldLayoutId id="2147483663" r:id="rId24"/>
    <p:sldLayoutId id="2147483677" r:id="rId25"/>
    <p:sldLayoutId id="2147483678" r:id="rId26"/>
    <p:sldLayoutId id="2147483709"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178703899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F53B-2988-F04A-8ACD-D1A1DC2BC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Succinct subheading statement copy: </a:t>
            </a:r>
          </a:p>
          <a:p>
            <a:pPr lvl="1"/>
            <a:r>
              <a:rPr lang="en-US"/>
              <a:t>Bullet copy sentence</a:t>
            </a:r>
          </a:p>
        </p:txBody>
      </p:sp>
      <p:sp>
        <p:nvSpPr>
          <p:cNvPr id="6" name="Slide Number Placeholder 5">
            <a:extLst>
              <a:ext uri="{FF2B5EF4-FFF2-40B4-BE49-F238E27FC236}">
                <a16:creationId xmlns:a16="http://schemas.microsoft.com/office/drawing/2014/main" id="{D5A4C77F-9A87-B945-8E3D-EC8E9D644D9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43CF370-9EBF-A64B-A78B-AE9FB5BD142C}" type="slidenum">
              <a:rPr lang="en-US" smtClean="0"/>
              <a:pPr/>
              <a:t>‹#›</a:t>
            </a:fld>
            <a:endParaRPr lang="en-US"/>
          </a:p>
        </p:txBody>
      </p:sp>
      <p:sp>
        <p:nvSpPr>
          <p:cNvPr id="7" name="Title Placeholder 6">
            <a:extLst>
              <a:ext uri="{FF2B5EF4-FFF2-40B4-BE49-F238E27FC236}">
                <a16:creationId xmlns:a16="http://schemas.microsoft.com/office/drawing/2014/main" id="{37E02C33-17E0-AE49-82A8-AA9E8728C01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918545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wesco.com/us/en/industries/utility-and-broadband/broadband-and-fttx.html?cid=em:240013_newsletter_fib_forbre_2024_podcast_invite_ubs" TargetMode="Externa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hyperlink" Target="mailto:lgreen@fiberbroadband.org" TargetMode="External"/><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66.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C43D-3140-07AD-A14B-293ADDF96E0B}"/>
              </a:ext>
            </a:extLst>
          </p:cNvPr>
          <p:cNvSpPr>
            <a:spLocks noGrp="1"/>
          </p:cNvSpPr>
          <p:nvPr>
            <p:ph type="ctrTitle"/>
          </p:nvPr>
        </p:nvSpPr>
        <p:spPr>
          <a:xfrm>
            <a:off x="1130291" y="1134207"/>
            <a:ext cx="7600471" cy="603111"/>
          </a:xfrm>
        </p:spPr>
        <p:txBody>
          <a:bodyPr/>
          <a:lstStyle/>
          <a:p>
            <a:r>
              <a:rPr lang="en-US" sz="3200" dirty="0"/>
              <a:t>Aging in Place: Powered by Fiber</a:t>
            </a:r>
            <a:endParaRPr lang="en-US" sz="4400" dirty="0"/>
          </a:p>
        </p:txBody>
      </p:sp>
      <p:sp>
        <p:nvSpPr>
          <p:cNvPr id="3" name="Subtitle 2">
            <a:extLst>
              <a:ext uri="{FF2B5EF4-FFF2-40B4-BE49-F238E27FC236}">
                <a16:creationId xmlns:a16="http://schemas.microsoft.com/office/drawing/2014/main" id="{CDA670B2-881C-4987-236D-23AA9A2D069F}"/>
              </a:ext>
            </a:extLst>
          </p:cNvPr>
          <p:cNvSpPr>
            <a:spLocks noGrp="1"/>
          </p:cNvSpPr>
          <p:nvPr>
            <p:ph type="subTitle" idx="1"/>
          </p:nvPr>
        </p:nvSpPr>
        <p:spPr>
          <a:xfrm>
            <a:off x="1130291" y="643960"/>
            <a:ext cx="7859596" cy="379097"/>
          </a:xfrm>
        </p:spPr>
        <p:txBody>
          <a:bodyPr vert="horz" lIns="91440" tIns="45720" rIns="91440" bIns="45720" rtlCol="0" anchor="t">
            <a:noAutofit/>
          </a:bodyPr>
          <a:lstStyle/>
          <a:p>
            <a:r>
              <a:rPr lang="en-US" sz="1600" dirty="0">
                <a:latin typeface="Calibri"/>
                <a:ea typeface="Calibri"/>
                <a:cs typeface="Calibri"/>
              </a:rPr>
              <a:t>Episode 39</a:t>
            </a:r>
            <a:endParaRPr lang="en-US" sz="1600" dirty="0"/>
          </a:p>
        </p:txBody>
      </p:sp>
      <p:pic>
        <p:nvPicPr>
          <p:cNvPr id="6" name="Picture 5" descr="A black background with white text&#10;&#10;AI-generated content may be incorrect.">
            <a:extLst>
              <a:ext uri="{FF2B5EF4-FFF2-40B4-BE49-F238E27FC236}">
                <a16:creationId xmlns:a16="http://schemas.microsoft.com/office/drawing/2014/main" id="{702624BA-E01D-95D3-305A-44BF5A062A3D}"/>
              </a:ext>
            </a:extLst>
          </p:cNvPr>
          <p:cNvPicPr>
            <a:picLocks noChangeAspect="1"/>
          </p:cNvPicPr>
          <p:nvPr/>
        </p:nvPicPr>
        <p:blipFill>
          <a:blip r:embed="rId3"/>
          <a:stretch>
            <a:fillRect/>
          </a:stretch>
        </p:blipFill>
        <p:spPr>
          <a:xfrm>
            <a:off x="930595" y="1999981"/>
            <a:ext cx="4204114" cy="1121098"/>
          </a:xfrm>
          <a:prstGeom prst="rect">
            <a:avLst/>
          </a:prstGeom>
        </p:spPr>
      </p:pic>
    </p:spTree>
    <p:extLst>
      <p:ext uri="{BB962C8B-B14F-4D97-AF65-F5344CB8AC3E}">
        <p14:creationId xmlns:p14="http://schemas.microsoft.com/office/powerpoint/2010/main" val="184816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9C099-B296-731E-0978-03298E23F6F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790A90-8F95-F698-6C78-6A6208639B30}"/>
              </a:ext>
            </a:extLst>
          </p:cNvPr>
          <p:cNvSpPr>
            <a:spLocks noGrp="1"/>
          </p:cNvSpPr>
          <p:nvPr>
            <p:ph type="sldNum" sz="quarter" idx="10"/>
          </p:nvPr>
        </p:nvSpPr>
        <p:spPr/>
        <p:txBody>
          <a:bodyPr/>
          <a:lstStyle/>
          <a:p>
            <a:fld id="{A43CF370-9EBF-A64B-A78B-AE9FB5BD142C}" type="slidenum">
              <a:rPr lang="en-US" smtClean="0"/>
              <a:pPr/>
              <a:t>10</a:t>
            </a:fld>
            <a:endParaRPr lang="en-US" dirty="0"/>
          </a:p>
        </p:txBody>
      </p:sp>
      <p:sp>
        <p:nvSpPr>
          <p:cNvPr id="2" name="Title 1">
            <a:extLst>
              <a:ext uri="{FF2B5EF4-FFF2-40B4-BE49-F238E27FC236}">
                <a16:creationId xmlns:a16="http://schemas.microsoft.com/office/drawing/2014/main" id="{7E5288C5-8761-8438-1852-0B1839521F5B}"/>
              </a:ext>
            </a:extLst>
          </p:cNvPr>
          <p:cNvSpPr txBox="1">
            <a:spLocks/>
          </p:cNvSpPr>
          <p:nvPr/>
        </p:nvSpPr>
        <p:spPr>
          <a:xfrm>
            <a:off x="1467800" y="1425410"/>
            <a:ext cx="5583926" cy="34563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kern="1200">
                <a:solidFill>
                  <a:schemeClr val="tx1"/>
                </a:solidFill>
                <a:latin typeface="Calibri" panose="020F0502020204030204" pitchFamily="34" charset="0"/>
                <a:ea typeface="+mj-ea"/>
                <a:cs typeface="Calibri" panose="020F0502020204030204" pitchFamily="34" charset="0"/>
              </a:defRPr>
            </a:lvl1pPr>
          </a:lstStyle>
          <a:p>
            <a:r>
              <a:rPr lang="en-US" b="1" dirty="0"/>
              <a:t>Stronger Social Connection</a:t>
            </a:r>
          </a:p>
        </p:txBody>
      </p:sp>
      <p:pic>
        <p:nvPicPr>
          <p:cNvPr id="3" name="Picture 2">
            <a:extLst>
              <a:ext uri="{FF2B5EF4-FFF2-40B4-BE49-F238E27FC236}">
                <a16:creationId xmlns:a16="http://schemas.microsoft.com/office/drawing/2014/main" id="{CEC28EA9-A5B6-F659-2D9D-5396204CE970}"/>
              </a:ext>
            </a:extLst>
          </p:cNvPr>
          <p:cNvPicPr>
            <a:picLocks noChangeAspect="1"/>
          </p:cNvPicPr>
          <p:nvPr/>
        </p:nvPicPr>
        <p:blipFill>
          <a:blip r:embed="rId2"/>
          <a:srcRect t="45" b="45"/>
          <a:stretch/>
        </p:blipFill>
        <p:spPr>
          <a:xfrm>
            <a:off x="5602811" y="1168096"/>
            <a:ext cx="5958806" cy="3970941"/>
          </a:xfrm>
          <a:prstGeom prst="roundRect">
            <a:avLst/>
          </a:prstGeom>
        </p:spPr>
      </p:pic>
    </p:spTree>
    <p:extLst>
      <p:ext uri="{BB962C8B-B14F-4D97-AF65-F5344CB8AC3E}">
        <p14:creationId xmlns:p14="http://schemas.microsoft.com/office/powerpoint/2010/main" val="96590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2C71D-0C37-231A-7860-DE72721290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485161-C2DF-49F1-6CA4-850D2FD0FB23}"/>
              </a:ext>
            </a:extLst>
          </p:cNvPr>
          <p:cNvSpPr>
            <a:spLocks noGrp="1"/>
          </p:cNvSpPr>
          <p:nvPr>
            <p:ph type="body" sz="quarter" idx="11"/>
          </p:nvPr>
        </p:nvSpPr>
        <p:spPr>
          <a:xfrm>
            <a:off x="2813512" y="1652230"/>
            <a:ext cx="6799720" cy="1776770"/>
          </a:xfrm>
        </p:spPr>
        <p:txBody>
          <a:bodyPr>
            <a:noAutofit/>
          </a:bodyPr>
          <a:lstStyle/>
          <a:p>
            <a:r>
              <a:rPr lang="en-US" sz="6000" b="1" dirty="0"/>
              <a:t>2023</a:t>
            </a:r>
          </a:p>
          <a:p>
            <a:r>
              <a:rPr lang="en-US" dirty="0"/>
              <a:t>Approximately 19 million U.S. adults age 65 and older do not have a home wireline internet subscription</a:t>
            </a:r>
          </a:p>
          <a:p>
            <a:endParaRPr lang="en-US" dirty="0"/>
          </a:p>
        </p:txBody>
      </p:sp>
      <p:sp>
        <p:nvSpPr>
          <p:cNvPr id="3" name="Slide Number Placeholder 2">
            <a:extLst>
              <a:ext uri="{FF2B5EF4-FFF2-40B4-BE49-F238E27FC236}">
                <a16:creationId xmlns:a16="http://schemas.microsoft.com/office/drawing/2014/main" id="{0D08E908-9164-E693-4769-AEB45E608644}"/>
              </a:ext>
            </a:extLst>
          </p:cNvPr>
          <p:cNvSpPr>
            <a:spLocks noGrp="1"/>
          </p:cNvSpPr>
          <p:nvPr>
            <p:ph type="sldNum" sz="quarter" idx="10"/>
          </p:nvPr>
        </p:nvSpPr>
        <p:spPr/>
        <p:txBody>
          <a:bodyPr/>
          <a:lstStyle/>
          <a:p>
            <a:fld id="{A43CF370-9EBF-A64B-A78B-AE9FB5BD142C}" type="slidenum">
              <a:rPr lang="en-US" smtClean="0"/>
              <a:pPr/>
              <a:t>11</a:t>
            </a:fld>
            <a:endParaRPr lang="en-US" dirty="0"/>
          </a:p>
        </p:txBody>
      </p:sp>
      <p:sp>
        <p:nvSpPr>
          <p:cNvPr id="4" name="Text Placeholder 1">
            <a:extLst>
              <a:ext uri="{FF2B5EF4-FFF2-40B4-BE49-F238E27FC236}">
                <a16:creationId xmlns:a16="http://schemas.microsoft.com/office/drawing/2014/main" id="{9C199965-49B0-B4F4-1743-EFAF0B1F1B5E}"/>
              </a:ext>
            </a:extLst>
          </p:cNvPr>
          <p:cNvSpPr txBox="1">
            <a:spLocks/>
          </p:cNvSpPr>
          <p:nvPr/>
        </p:nvSpPr>
        <p:spPr>
          <a:xfrm>
            <a:off x="6960244" y="5076041"/>
            <a:ext cx="4341120" cy="371054"/>
          </a:xfrm>
          <a:prstGeom prst="rect">
            <a:avLst/>
          </a:prstGeom>
        </p:spPr>
        <p:txBody>
          <a:bodyPr vert="horz" lIns="91440" tIns="0" rIns="91440" bIns="0" rtlCol="0">
            <a:normAutofit/>
          </a:bodyPr>
          <a:lstStyle>
            <a:lvl1pPr marL="0" indent="0" algn="l" defTabSz="914400" rtl="0" eaLnBrk="1" latinLnBrk="0" hangingPunct="1">
              <a:lnSpc>
                <a:spcPct val="125000"/>
              </a:lnSpc>
              <a:spcBef>
                <a:spcPts val="1000"/>
              </a:spcBef>
              <a:buFont typeface="Arial" panose="020B0604020202020204" pitchFamily="34" charset="0"/>
              <a:buNone/>
              <a:defRPr sz="3400" kern="1200">
                <a:solidFill>
                  <a:schemeClr val="bg1"/>
                </a:solidFill>
                <a:latin typeface="Calibri" panose="020F0502020204030204" pitchFamily="34" charset="0"/>
                <a:ea typeface="+mn-ea"/>
                <a:cs typeface="Calibri" panose="020F0502020204030204" pitchFamily="34" charset="0"/>
              </a:defRPr>
            </a:lvl1pPr>
            <a:lvl2pPr marL="457200" marR="0" indent="0" algn="l" defTabSz="914400" rtl="0" eaLnBrk="1" fontAlgn="auto" latinLnBrk="0" hangingPunct="1">
              <a:lnSpc>
                <a:spcPct val="90000"/>
              </a:lnSpc>
              <a:spcBef>
                <a:spcPts val="1200"/>
              </a:spcBef>
              <a:spcAft>
                <a:spcPts val="0"/>
              </a:spcAft>
              <a:buClr>
                <a:schemeClr val="accent3"/>
              </a:buClr>
              <a:buSzTx/>
              <a:buFont typeface="Arial" panose="020B0604020202020204" pitchFamily="34" charset="0"/>
              <a:buNone/>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i="1" dirty="0"/>
              <a:t>Pew Research Center</a:t>
            </a:r>
          </a:p>
        </p:txBody>
      </p:sp>
    </p:spTree>
    <p:extLst>
      <p:ext uri="{BB962C8B-B14F-4D97-AF65-F5344CB8AC3E}">
        <p14:creationId xmlns:p14="http://schemas.microsoft.com/office/powerpoint/2010/main" val="133171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9DD3EF7-2B35-3A97-40EA-CF31C48FC311}"/>
              </a:ext>
            </a:extLst>
          </p:cNvPr>
          <p:cNvSpPr txBox="1">
            <a:spLocks/>
          </p:cNvSpPr>
          <p:nvPr/>
        </p:nvSpPr>
        <p:spPr>
          <a:xfrm>
            <a:off x="1787857" y="4432300"/>
            <a:ext cx="10060500" cy="1066800"/>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SzPct val="75000"/>
            </a:pPr>
            <a:r>
              <a:rPr lang="en-US" sz="2000" dirty="0">
                <a:latin typeface="+mn-lt"/>
              </a:rPr>
              <a:t>Register for upcoming episodes and view recordings (FBA members only) on the Fiber for Breakfast page on the Events tab of the FBA website. </a:t>
            </a:r>
          </a:p>
        </p:txBody>
      </p:sp>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432880" y="1762918"/>
            <a:ext cx="2007843" cy="1325563"/>
          </a:xfrm>
        </p:spPr>
        <p:txBody>
          <a:bodyPr>
            <a:noAutofit/>
          </a:bodyPr>
          <a:lstStyle/>
          <a:p>
            <a:pPr algn="r"/>
            <a:r>
              <a:rPr lang="en-US" sz="5400" b="1"/>
              <a:t>UP NEXT</a:t>
            </a:r>
          </a:p>
        </p:txBody>
      </p:sp>
      <p:sp>
        <p:nvSpPr>
          <p:cNvPr id="3" name="TextBox 2">
            <a:extLst>
              <a:ext uri="{FF2B5EF4-FFF2-40B4-BE49-F238E27FC236}">
                <a16:creationId xmlns:a16="http://schemas.microsoft.com/office/drawing/2014/main" id="{074725B2-8980-BFE9-0628-FE4B34861C73}"/>
              </a:ext>
            </a:extLst>
          </p:cNvPr>
          <p:cNvSpPr txBox="1"/>
          <p:nvPr/>
        </p:nvSpPr>
        <p:spPr>
          <a:xfrm>
            <a:off x="1937981" y="5499100"/>
            <a:ext cx="9910376" cy="369332"/>
          </a:xfrm>
          <a:prstGeom prst="rect">
            <a:avLst/>
          </a:prstGeom>
          <a:noFill/>
        </p:spPr>
        <p:txBody>
          <a:bodyPr wrap="square">
            <a:spAutoFit/>
          </a:bodyPr>
          <a:lstStyle/>
          <a:p>
            <a:pPr algn="ctr">
              <a:lnSpc>
                <a:spcPct val="100000"/>
              </a:lnSpc>
              <a:buSzPct val="75000"/>
            </a:pPr>
            <a:r>
              <a:rPr lang="en-US" sz="1800" dirty="0"/>
              <a:t>For information about FBA, contact membership@fiberbroadband.org.</a:t>
            </a:r>
          </a:p>
        </p:txBody>
      </p:sp>
      <p:sp>
        <p:nvSpPr>
          <p:cNvPr id="2" name="Rectangle: Rounded Corners 1">
            <a:extLst>
              <a:ext uri="{FF2B5EF4-FFF2-40B4-BE49-F238E27FC236}">
                <a16:creationId xmlns:a16="http://schemas.microsoft.com/office/drawing/2014/main" id="{DB534BC7-C3EE-1D4C-2CF8-3967B1C13429}"/>
              </a:ext>
            </a:extLst>
          </p:cNvPr>
          <p:cNvSpPr/>
          <p:nvPr/>
        </p:nvSpPr>
        <p:spPr>
          <a:xfrm>
            <a:off x="3787447" y="924192"/>
            <a:ext cx="7851668" cy="3379789"/>
          </a:xfrm>
          <a:prstGeom prst="roundRect">
            <a:avLst/>
          </a:prstGeom>
          <a:solidFill>
            <a:srgbClr val="EFF3F5"/>
          </a:solidFill>
          <a:ln w="19050">
            <a:solidFill>
              <a:srgbClr val="E2772A"/>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r>
              <a:rPr lang="en-US" sz="2400" u="sng" kern="1200" dirty="0">
                <a:solidFill>
                  <a:srgbClr val="5B7E91"/>
                </a:solidFill>
                <a:effectLst/>
                <a:ea typeface="+mn-ea"/>
                <a:cs typeface="+mn-cs"/>
              </a:rPr>
              <a:t>Fiber for Breakfast Week 40</a:t>
            </a:r>
          </a:p>
          <a:p>
            <a:r>
              <a:rPr lang="en-US" sz="2000" i="1" kern="1200" dirty="0">
                <a:solidFill>
                  <a:srgbClr val="5B7E91"/>
                </a:solidFill>
                <a:effectLst/>
                <a:ea typeface="+mn-ea"/>
                <a:cs typeface="+mn-cs"/>
              </a:rPr>
              <a:t>Wednesday, October 1st, 2025, at 10 AM Eastern</a:t>
            </a:r>
            <a:endParaRPr lang="en-US" sz="2000" i="1" dirty="0">
              <a:solidFill>
                <a:srgbClr val="5B7E91"/>
              </a:solidFill>
            </a:endParaRPr>
          </a:p>
          <a:p>
            <a:endParaRPr lang="en-US" sz="1200" i="1" dirty="0">
              <a:solidFill>
                <a:srgbClr val="5B7E91"/>
              </a:solidFill>
            </a:endParaRPr>
          </a:p>
          <a:p>
            <a:pPr algn="ctr"/>
            <a:r>
              <a:rPr lang="en-US" sz="3200" b="1" dirty="0">
                <a:solidFill>
                  <a:srgbClr val="5B7E91"/>
                </a:solidFill>
              </a:rPr>
              <a:t>The Future of Agriculture Grows on Fiber</a:t>
            </a:r>
          </a:p>
          <a:p>
            <a:pPr algn="ctr"/>
            <a:endParaRPr lang="en-US" sz="600" i="1" dirty="0">
              <a:solidFill>
                <a:srgbClr val="5B7E91"/>
              </a:solidFill>
            </a:endParaRPr>
          </a:p>
          <a:p>
            <a:pPr algn="ctr"/>
            <a:r>
              <a:rPr lang="en-US" i="1" dirty="0">
                <a:solidFill>
                  <a:srgbClr val="5B7E91"/>
                </a:solidFill>
              </a:rPr>
              <a:t>With Special Guest</a:t>
            </a:r>
          </a:p>
        </p:txBody>
      </p:sp>
      <p:sp>
        <p:nvSpPr>
          <p:cNvPr id="4" name="TextBox 3">
            <a:extLst>
              <a:ext uri="{FF2B5EF4-FFF2-40B4-BE49-F238E27FC236}">
                <a16:creationId xmlns:a16="http://schemas.microsoft.com/office/drawing/2014/main" id="{92C51A2C-9E5E-48EB-36D7-2CBCADBA2F3C}"/>
              </a:ext>
            </a:extLst>
          </p:cNvPr>
          <p:cNvSpPr txBox="1"/>
          <p:nvPr/>
        </p:nvSpPr>
        <p:spPr>
          <a:xfrm>
            <a:off x="4159645" y="2848658"/>
            <a:ext cx="7107271" cy="1323439"/>
          </a:xfrm>
          <a:prstGeom prst="rect">
            <a:avLst/>
          </a:prstGeom>
          <a:noFill/>
        </p:spPr>
        <p:txBody>
          <a:bodyPr wrap="square" rtlCol="0">
            <a:spAutoFit/>
          </a:bodyPr>
          <a:lstStyle/>
          <a:p>
            <a:pPr algn="ctr"/>
            <a:r>
              <a:rPr lang="en-US" sz="2800" b="1" dirty="0">
                <a:solidFill>
                  <a:srgbClr val="5B7E91"/>
                </a:solidFill>
                <a:ea typeface="Aptos" panose="020B0004020202020204" pitchFamily="34" charset="0"/>
                <a:cs typeface="Aptos" panose="020B0004020202020204" pitchFamily="34" charset="0"/>
              </a:rPr>
              <a:t>Dr. William Aderholdt</a:t>
            </a:r>
          </a:p>
          <a:p>
            <a:pPr algn="ctr"/>
            <a:r>
              <a:rPr lang="en-US" sz="2400" i="1" dirty="0">
                <a:solidFill>
                  <a:srgbClr val="5B7E91"/>
                </a:solidFill>
                <a:ea typeface="Aptos" panose="020B0004020202020204" pitchFamily="34" charset="0"/>
                <a:cs typeface="Aptos" panose="020B0004020202020204" pitchFamily="34" charset="0"/>
              </a:rPr>
              <a:t>Executive Director &amp; Cofounder</a:t>
            </a:r>
          </a:p>
          <a:p>
            <a:pPr algn="ctr"/>
            <a:r>
              <a:rPr lang="en-US" sz="2800" dirty="0">
                <a:solidFill>
                  <a:srgbClr val="5B7E91"/>
                </a:solidFill>
                <a:ea typeface="Aptos" panose="020B0004020202020204" pitchFamily="34" charset="0"/>
                <a:cs typeface="Aptos" panose="020B0004020202020204" pitchFamily="34" charset="0"/>
              </a:rPr>
              <a:t>Grand Farm</a:t>
            </a:r>
          </a:p>
        </p:txBody>
      </p:sp>
    </p:spTree>
    <p:extLst>
      <p:ext uri="{BB962C8B-B14F-4D97-AF65-F5344CB8AC3E}">
        <p14:creationId xmlns:p14="http://schemas.microsoft.com/office/powerpoint/2010/main" val="306938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238386" y="2216253"/>
            <a:ext cx="2781353" cy="1325563"/>
          </a:xfrm>
        </p:spPr>
        <p:txBody>
          <a:bodyPr>
            <a:normAutofit fontScale="90000"/>
          </a:bodyPr>
          <a:lstStyle/>
          <a:p>
            <a:pPr algn="ctr"/>
            <a:r>
              <a:rPr lang="en-US" b="1"/>
              <a:t>Thank you to our Fiber for Breakfast Sponsor!</a:t>
            </a:r>
          </a:p>
        </p:txBody>
      </p:sp>
      <p:graphicFrame>
        <p:nvGraphicFramePr>
          <p:cNvPr id="9" name="Table 8">
            <a:extLst>
              <a:ext uri="{FF2B5EF4-FFF2-40B4-BE49-F238E27FC236}">
                <a16:creationId xmlns:a16="http://schemas.microsoft.com/office/drawing/2014/main" id="{26D4B9AF-D71A-925F-D946-D3E517404375}"/>
              </a:ext>
            </a:extLst>
          </p:cNvPr>
          <p:cNvGraphicFramePr>
            <a:graphicFrameLocks noGrp="1"/>
          </p:cNvGraphicFramePr>
          <p:nvPr/>
        </p:nvGraphicFramePr>
        <p:xfrm>
          <a:off x="1637607" y="1811192"/>
          <a:ext cx="10515600" cy="152400"/>
        </p:xfrm>
        <a:graphic>
          <a:graphicData uri="http://schemas.openxmlformats.org/drawingml/2006/table">
            <a:tbl>
              <a:tblPr firstRow="1" firstCol="1" bandRow="1"/>
              <a:tblGrid>
                <a:gridCol w="10515600">
                  <a:extLst>
                    <a:ext uri="{9D8B030D-6E8A-4147-A177-3AD203B41FA5}">
                      <a16:colId xmlns:a16="http://schemas.microsoft.com/office/drawing/2014/main" val="2482260726"/>
                    </a:ext>
                  </a:extLst>
                </a:gridCol>
              </a:tblGrid>
              <a:tr h="142875">
                <a:tc>
                  <a:txBody>
                    <a:bodyPr/>
                    <a:lstStyle/>
                    <a:p>
                      <a:endParaRPr lang="en-US" sz="1000" dirty="0">
                        <a:effectLst/>
                        <a:latin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3235973842"/>
                  </a:ext>
                </a:extLst>
              </a:tr>
            </a:tbl>
          </a:graphicData>
        </a:graphic>
      </p:graphicFrame>
      <p:grpSp>
        <p:nvGrpSpPr>
          <p:cNvPr id="11" name="Group 10">
            <a:extLst>
              <a:ext uri="{FF2B5EF4-FFF2-40B4-BE49-F238E27FC236}">
                <a16:creationId xmlns:a16="http://schemas.microsoft.com/office/drawing/2014/main" id="{5F996D94-284E-5153-B928-33238EDF48A0}"/>
              </a:ext>
            </a:extLst>
          </p:cNvPr>
          <p:cNvGrpSpPr/>
          <p:nvPr/>
        </p:nvGrpSpPr>
        <p:grpSpPr>
          <a:xfrm>
            <a:off x="4919010" y="1570797"/>
            <a:ext cx="6847369" cy="1580494"/>
            <a:chOff x="4931710" y="1399942"/>
            <a:chExt cx="6847369" cy="1580494"/>
          </a:xfrm>
        </p:grpSpPr>
        <p:sp>
          <p:nvSpPr>
            <p:cNvPr id="3" name="Content Placeholder 3">
              <a:extLst>
                <a:ext uri="{FF2B5EF4-FFF2-40B4-BE49-F238E27FC236}">
                  <a16:creationId xmlns:a16="http://schemas.microsoft.com/office/drawing/2014/main" id="{BB0991F5-F94B-F0BF-7C22-B4BC9AB3020A}"/>
                </a:ext>
              </a:extLst>
            </p:cNvPr>
            <p:cNvSpPr txBox="1">
              <a:spLocks/>
            </p:cNvSpPr>
            <p:nvPr/>
          </p:nvSpPr>
          <p:spPr>
            <a:xfrm>
              <a:off x="4931711" y="1399942"/>
              <a:ext cx="6847368" cy="3553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75000"/>
                <a:buFont typeface="Arial" panose="020B0604020202020204" pitchFamily="34" charset="0"/>
                <a:buNone/>
                <a:tabLst/>
                <a:defRPr/>
              </a:pPr>
              <a:r>
                <a:rPr kumimoji="0" lang="en-US" sz="2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Platinum Sponsors</a:t>
              </a:r>
            </a:p>
            <a:p>
              <a:pPr marL="342900" marR="0" lvl="0" indent="-342900" algn="l" defTabSz="914400" rtl="0" eaLnBrk="1" fontAlgn="auto" latinLnBrk="0" hangingPunct="1">
                <a:lnSpc>
                  <a:spcPct val="100000"/>
                </a:lnSpc>
                <a:spcBef>
                  <a:spcPts val="1000"/>
                </a:spcBef>
                <a:spcAft>
                  <a:spcPts val="0"/>
                </a:spcAft>
                <a:buClrTx/>
                <a:buSzPct val="75000"/>
                <a:buFont typeface="Arial" panose="020B0604020202020204" pitchFamily="34" charset="0"/>
                <a:buChar char="•"/>
                <a:tabLst/>
                <a:defRPr/>
              </a:pPr>
              <a:endParaRPr kumimoji="0" lang="en-US" sz="2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10" name="Picture 9">
              <a:hlinkClick r:id="rId2"/>
              <a:extLst>
                <a:ext uri="{FF2B5EF4-FFF2-40B4-BE49-F238E27FC236}">
                  <a16:creationId xmlns:a16="http://schemas.microsoft.com/office/drawing/2014/main" id="{81872005-CC79-6F7E-0DB9-CC80970CC554}"/>
                </a:ext>
              </a:extLst>
            </p:cNvPr>
            <p:cNvPicPr>
              <a:picLocks noChangeAspect="1" noChangeArrowheads="1"/>
            </p:cNvPicPr>
            <p:nvPr/>
          </p:nvPicPr>
          <p:blipFill>
            <a:blip r:embed="rId3"/>
            <a:srcRect/>
            <a:stretch/>
          </p:blipFill>
          <p:spPr bwMode="auto">
            <a:xfrm>
              <a:off x="4931710" y="1902836"/>
              <a:ext cx="6465601" cy="10776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A close up of a green object&#10;&#10;AI-generated content may be incorrect.">
            <a:extLst>
              <a:ext uri="{FF2B5EF4-FFF2-40B4-BE49-F238E27FC236}">
                <a16:creationId xmlns:a16="http://schemas.microsoft.com/office/drawing/2014/main" id="{5B461ED2-4984-51D4-00FC-BB71DCD5680F}"/>
              </a:ext>
            </a:extLst>
          </p:cNvPr>
          <p:cNvPicPr>
            <a:picLocks noChangeAspect="1"/>
          </p:cNvPicPr>
          <p:nvPr/>
        </p:nvPicPr>
        <p:blipFill>
          <a:blip r:embed="rId4"/>
          <a:stretch>
            <a:fillRect/>
          </a:stretch>
        </p:blipFill>
        <p:spPr>
          <a:xfrm>
            <a:off x="4919010" y="3515867"/>
            <a:ext cx="6465601" cy="1077600"/>
          </a:xfrm>
          <a:prstGeom prst="rect">
            <a:avLst/>
          </a:prstGeom>
        </p:spPr>
      </p:pic>
    </p:spTree>
    <p:extLst>
      <p:ext uri="{BB962C8B-B14F-4D97-AF65-F5344CB8AC3E}">
        <p14:creationId xmlns:p14="http://schemas.microsoft.com/office/powerpoint/2010/main" val="275594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C34E-21F3-5AA9-F789-BF9D534DE31C}"/>
              </a:ext>
            </a:extLst>
          </p:cNvPr>
          <p:cNvSpPr>
            <a:spLocks noGrp="1"/>
          </p:cNvSpPr>
          <p:nvPr>
            <p:ph type="title"/>
          </p:nvPr>
        </p:nvSpPr>
        <p:spPr>
          <a:xfrm>
            <a:off x="1504405" y="824240"/>
            <a:ext cx="10478063" cy="1325563"/>
          </a:xfrm>
        </p:spPr>
        <p:txBody>
          <a:bodyPr/>
          <a:lstStyle/>
          <a:p>
            <a:r>
              <a:rPr lang="en-US" b="1" dirty="0">
                <a:latin typeface="Calibri"/>
                <a:cs typeface="Calibri"/>
              </a:rPr>
              <a:t>2025 Regional Fiber Connect Locations</a:t>
            </a:r>
            <a:endParaRPr lang="en-US" b="1" dirty="0"/>
          </a:p>
        </p:txBody>
      </p:sp>
      <p:sp>
        <p:nvSpPr>
          <p:cNvPr id="3" name="Content Placeholder 2">
            <a:extLst>
              <a:ext uri="{FF2B5EF4-FFF2-40B4-BE49-F238E27FC236}">
                <a16:creationId xmlns:a16="http://schemas.microsoft.com/office/drawing/2014/main" id="{BB3B714A-16CD-A0F2-8C8C-BF17CC043D65}"/>
              </a:ext>
            </a:extLst>
          </p:cNvPr>
          <p:cNvSpPr>
            <a:spLocks noGrp="1"/>
          </p:cNvSpPr>
          <p:nvPr>
            <p:ph idx="1"/>
          </p:nvPr>
        </p:nvSpPr>
        <p:spPr>
          <a:xfrm>
            <a:off x="1504405" y="2343150"/>
            <a:ext cx="10478063" cy="3262665"/>
          </a:xfrm>
        </p:spPr>
        <p:txBody>
          <a:bodyPr vert="horz" lIns="91440" tIns="45720" rIns="91440" bIns="45720" rtlCol="0" anchor="t">
            <a:noAutofit/>
          </a:bodyPr>
          <a:lstStyle/>
          <a:p>
            <a:pPr>
              <a:spcBef>
                <a:spcPts val="1800"/>
              </a:spcBef>
            </a:pPr>
            <a:r>
              <a:rPr lang="en-US" sz="2700" b="1" dirty="0">
                <a:solidFill>
                  <a:srgbClr val="000000"/>
                </a:solidFill>
                <a:latin typeface="Calibri"/>
                <a:cs typeface="Calibri"/>
              </a:rPr>
              <a:t>Scottsdale, Arizona - October 16</a:t>
            </a:r>
            <a:r>
              <a:rPr lang="en-US" sz="2700" dirty="0">
                <a:solidFill>
                  <a:srgbClr val="000000"/>
                </a:solidFill>
                <a:latin typeface="Calibri"/>
                <a:cs typeface="Calibri"/>
              </a:rPr>
              <a:t> | </a:t>
            </a:r>
            <a:r>
              <a:rPr lang="en-US" sz="2700" i="1" dirty="0">
                <a:solidFill>
                  <a:srgbClr val="E17628"/>
                </a:solidFill>
                <a:latin typeface="Calibri"/>
                <a:cs typeface="Calibri"/>
              </a:rPr>
              <a:t>Tribal Broadband</a:t>
            </a:r>
          </a:p>
          <a:p>
            <a:pPr>
              <a:spcBef>
                <a:spcPts val="1800"/>
              </a:spcBef>
            </a:pPr>
            <a:r>
              <a:rPr lang="en-US" sz="2700" b="1" dirty="0">
                <a:solidFill>
                  <a:srgbClr val="000000"/>
                </a:solidFill>
                <a:latin typeface="Calibri"/>
                <a:cs typeface="Calibri"/>
              </a:rPr>
              <a:t>Kansas City, Missouri - November 11</a:t>
            </a:r>
            <a:r>
              <a:rPr lang="en-US" sz="2700" dirty="0">
                <a:solidFill>
                  <a:srgbClr val="000000"/>
                </a:solidFill>
                <a:latin typeface="Calibri"/>
                <a:cs typeface="Calibri"/>
              </a:rPr>
              <a:t> | </a:t>
            </a:r>
            <a:r>
              <a:rPr lang="en-US" sz="2700" i="1" dirty="0">
                <a:solidFill>
                  <a:srgbClr val="E17628"/>
                </a:solidFill>
                <a:latin typeface="Calibri"/>
                <a:cs typeface="Calibri"/>
              </a:rPr>
              <a:t>Demand Drivers</a:t>
            </a:r>
          </a:p>
        </p:txBody>
      </p:sp>
      <p:sp>
        <p:nvSpPr>
          <p:cNvPr id="6" name="Content Placeholder 2">
            <a:extLst>
              <a:ext uri="{FF2B5EF4-FFF2-40B4-BE49-F238E27FC236}">
                <a16:creationId xmlns:a16="http://schemas.microsoft.com/office/drawing/2014/main" id="{3E17C539-9806-C320-D222-15FC9560E8E7}"/>
              </a:ext>
            </a:extLst>
          </p:cNvPr>
          <p:cNvSpPr txBox="1">
            <a:spLocks/>
          </p:cNvSpPr>
          <p:nvPr/>
        </p:nvSpPr>
        <p:spPr>
          <a:xfrm>
            <a:off x="1502344" y="5661730"/>
            <a:ext cx="9221791" cy="6419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Contact Lucy Green (</a:t>
            </a:r>
            <a:r>
              <a:rPr kumimoji="0" lang="en-US" sz="1800" b="0" i="0" u="none" strike="noStrike" kern="1200" cap="none" spc="0" normalizeH="0" baseline="0" noProof="0">
                <a:ln>
                  <a:noFill/>
                </a:ln>
                <a:solidFill>
                  <a:srgbClr val="E17628"/>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lgreen@fiberbroadband.org</a:t>
            </a:r>
            <a:r>
              <a:rPr kumimoji="0" lang="en-US" sz="1800" b="0" i="0" u="none" strike="noStrike" kern="1200" cap="none" spc="0" normalizeH="0" baseline="0" noProof="0">
                <a:ln>
                  <a:noFill/>
                </a:ln>
                <a:solidFill>
                  <a:srgbClr val="000000"/>
                </a:solidFill>
                <a:effectLst/>
                <a:uLnTx/>
                <a:uFillTx/>
                <a:latin typeface="Calibri"/>
                <a:ea typeface="+mn-ea"/>
                <a:cs typeface="Calibri"/>
              </a:rPr>
              <a:t>) for Exhibit and Sponsorship Opportunities</a:t>
            </a:r>
            <a:endParaRPr kumimoji="0" lang="en-US" sz="1800" b="0" i="0" u="none" strike="noStrike" kern="1200" cap="none" spc="0" normalizeH="0" baseline="0" noProof="0">
              <a:ln>
                <a:noFill/>
              </a:ln>
              <a:solidFill>
                <a:srgbClr val="5B7E9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1800" b="0" i="1" u="none" strike="noStrike" kern="1200" cap="none" spc="0" normalizeH="0" baseline="0" noProof="0">
              <a:ln>
                <a:noFill/>
              </a:ln>
              <a:solidFill>
                <a:srgbClr val="E17628"/>
              </a:solidFill>
              <a:effectLst/>
              <a:uLnTx/>
              <a:uFillTx/>
              <a:latin typeface="Calibri"/>
              <a:ea typeface="+mn-ea"/>
              <a:cs typeface="Calibri"/>
            </a:endParaRPr>
          </a:p>
        </p:txBody>
      </p:sp>
    </p:spTree>
    <p:extLst>
      <p:ext uri="{BB962C8B-B14F-4D97-AF65-F5344CB8AC3E}">
        <p14:creationId xmlns:p14="http://schemas.microsoft.com/office/powerpoint/2010/main" val="131673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5FED8-2670-2D6A-725F-ED170AFED15D}"/>
              </a:ext>
            </a:extLst>
          </p:cNvPr>
          <p:cNvSpPr>
            <a:spLocks noGrp="1"/>
          </p:cNvSpPr>
          <p:nvPr>
            <p:ph sz="quarter" idx="12"/>
          </p:nvPr>
        </p:nvSpPr>
        <p:spPr>
          <a:xfrm>
            <a:off x="6275190" y="3238105"/>
            <a:ext cx="5573910" cy="424732"/>
          </a:xfrm>
        </p:spPr>
        <p:txBody>
          <a:bodyPr/>
          <a:lstStyle/>
          <a:p>
            <a:r>
              <a:rPr lang="en-US" dirty="0"/>
              <a:t>Chief Operating Officer</a:t>
            </a:r>
          </a:p>
        </p:txBody>
      </p:sp>
      <p:sp>
        <p:nvSpPr>
          <p:cNvPr id="4" name="Title 3">
            <a:extLst>
              <a:ext uri="{FF2B5EF4-FFF2-40B4-BE49-F238E27FC236}">
                <a16:creationId xmlns:a16="http://schemas.microsoft.com/office/drawing/2014/main" id="{18742C33-F8DA-A1DD-34F9-D5B06C5E0AE0}"/>
              </a:ext>
            </a:extLst>
          </p:cNvPr>
          <p:cNvSpPr>
            <a:spLocks noGrp="1"/>
          </p:cNvSpPr>
          <p:nvPr>
            <p:ph type="ctrTitle"/>
          </p:nvPr>
        </p:nvSpPr>
        <p:spPr>
          <a:xfrm>
            <a:off x="6275190" y="2451214"/>
            <a:ext cx="5573910" cy="786891"/>
          </a:xfrm>
        </p:spPr>
        <p:txBody>
          <a:bodyPr/>
          <a:lstStyle/>
          <a:p>
            <a:r>
              <a:rPr lang="en-US" dirty="0"/>
              <a:t>Gaurav Juneja</a:t>
            </a:r>
          </a:p>
        </p:txBody>
      </p:sp>
      <p:pic>
        <p:nvPicPr>
          <p:cNvPr id="2" name="Picture 1" descr="A blue and grey logo&#10;&#10;AI-generated content may be incorrect.">
            <a:extLst>
              <a:ext uri="{FF2B5EF4-FFF2-40B4-BE49-F238E27FC236}">
                <a16:creationId xmlns:a16="http://schemas.microsoft.com/office/drawing/2014/main" id="{1C70156D-BC02-8610-A508-E141E6EF8B1C}"/>
              </a:ext>
            </a:extLst>
          </p:cNvPr>
          <p:cNvPicPr>
            <a:picLocks noChangeAspect="1"/>
          </p:cNvPicPr>
          <p:nvPr/>
        </p:nvPicPr>
        <p:blipFill>
          <a:blip r:embed="rId2"/>
          <a:stretch>
            <a:fillRect/>
          </a:stretch>
        </p:blipFill>
        <p:spPr>
          <a:xfrm>
            <a:off x="6275188" y="3805339"/>
            <a:ext cx="3734363" cy="1004785"/>
          </a:xfrm>
          <a:prstGeom prst="rect">
            <a:avLst/>
          </a:prstGeom>
        </p:spPr>
      </p:pic>
      <p:pic>
        <p:nvPicPr>
          <p:cNvPr id="13" name="Picture Placeholder 12" descr="Medium shot of a person smiling&#10;&#10;AI-generated content may be incorrect.">
            <a:extLst>
              <a:ext uri="{FF2B5EF4-FFF2-40B4-BE49-F238E27FC236}">
                <a16:creationId xmlns:a16="http://schemas.microsoft.com/office/drawing/2014/main" id="{305406A6-3B79-7905-7D5E-5AA246CD121E}"/>
              </a:ext>
            </a:extLst>
          </p:cNvPr>
          <p:cNvPicPr>
            <a:picLocks noGrp="1" noChangeAspect="1"/>
          </p:cNvPicPr>
          <p:nvPr>
            <p:ph type="pic" sz="quarter" idx="13"/>
          </p:nvPr>
        </p:nvPicPr>
        <p:blipFill>
          <a:blip r:embed="rId3"/>
          <a:srcRect l="3073" r="3073"/>
          <a:stretch>
            <a:fillRect/>
          </a:stretch>
        </p:blipFill>
        <p:spPr>
          <a:ln>
            <a:solidFill>
              <a:schemeClr val="accent1"/>
            </a:solidFill>
          </a:ln>
        </p:spPr>
      </p:pic>
      <p:pic>
        <p:nvPicPr>
          <p:cNvPr id="19" name="Picture 18">
            <a:extLst>
              <a:ext uri="{FF2B5EF4-FFF2-40B4-BE49-F238E27FC236}">
                <a16:creationId xmlns:a16="http://schemas.microsoft.com/office/drawing/2014/main" id="{4AA5E647-C1CB-6CD0-0DE1-78B21C3220E9}"/>
              </a:ext>
            </a:extLst>
          </p:cNvPr>
          <p:cNvPicPr>
            <a:picLocks noChangeAspect="1"/>
          </p:cNvPicPr>
          <p:nvPr/>
        </p:nvPicPr>
        <p:blipFill>
          <a:blip r:embed="rId4"/>
          <a:stretch>
            <a:fillRect/>
          </a:stretch>
        </p:blipFill>
        <p:spPr>
          <a:xfrm>
            <a:off x="1178169" y="634760"/>
            <a:ext cx="9290971" cy="4974731"/>
          </a:xfrm>
          <a:prstGeom prst="rect">
            <a:avLst/>
          </a:prstGeom>
        </p:spPr>
      </p:pic>
      <p:pic>
        <p:nvPicPr>
          <p:cNvPr id="6" name="Picture 5" descr="A person smiling for a picture&#10;&#10;AI-generated content may be incorrect.">
            <a:extLst>
              <a:ext uri="{FF2B5EF4-FFF2-40B4-BE49-F238E27FC236}">
                <a16:creationId xmlns:a16="http://schemas.microsoft.com/office/drawing/2014/main" id="{A08D13A9-3392-71FF-5CE7-8ECF8694BFE9}"/>
              </a:ext>
            </a:extLst>
          </p:cNvPr>
          <p:cNvPicPr>
            <a:picLocks noChangeAspect="1"/>
          </p:cNvPicPr>
          <p:nvPr/>
        </p:nvPicPr>
        <p:blipFill>
          <a:blip r:embed="rId5"/>
          <a:stretch>
            <a:fillRect/>
          </a:stretch>
        </p:blipFill>
        <p:spPr>
          <a:xfrm>
            <a:off x="2667428" y="1881381"/>
            <a:ext cx="6857143" cy="3095238"/>
          </a:xfrm>
          <a:prstGeom prst="rect">
            <a:avLst/>
          </a:prstGeom>
        </p:spPr>
      </p:pic>
    </p:spTree>
    <p:extLst>
      <p:ext uri="{BB962C8B-B14F-4D97-AF65-F5344CB8AC3E}">
        <p14:creationId xmlns:p14="http://schemas.microsoft.com/office/powerpoint/2010/main" val="87989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23C2B2-0EE9-6A20-E7FB-AA5F68810978}"/>
              </a:ext>
            </a:extLst>
          </p:cNvPr>
          <p:cNvSpPr>
            <a:spLocks noGrp="1"/>
          </p:cNvSpPr>
          <p:nvPr>
            <p:ph type="body" sz="quarter" idx="11"/>
          </p:nvPr>
        </p:nvSpPr>
        <p:spPr>
          <a:xfrm>
            <a:off x="724479" y="629909"/>
            <a:ext cx="8467648" cy="3552825"/>
          </a:xfrm>
        </p:spPr>
        <p:txBody>
          <a:bodyPr>
            <a:normAutofit/>
          </a:bodyPr>
          <a:lstStyle/>
          <a:p>
            <a:r>
              <a:rPr lang="en-US" b="1" dirty="0"/>
              <a:t>Aging in Place: Powered by Fiber</a:t>
            </a:r>
          </a:p>
          <a:p>
            <a:r>
              <a:rPr lang="en-US" sz="2400" dirty="0"/>
              <a:t>Tom Kamber, Executive Director</a:t>
            </a:r>
            <a:br>
              <a:rPr lang="en-US" sz="2400" dirty="0"/>
            </a:br>
            <a:r>
              <a:rPr lang="en-US" sz="2400" dirty="0"/>
              <a:t>Older Adults Technology Services (OATS) from AARP</a:t>
            </a:r>
          </a:p>
          <a:p>
            <a:endParaRPr lang="en-US" dirty="0"/>
          </a:p>
        </p:txBody>
      </p:sp>
      <p:sp>
        <p:nvSpPr>
          <p:cNvPr id="3" name="Slide Number Placeholder 2">
            <a:extLst>
              <a:ext uri="{FF2B5EF4-FFF2-40B4-BE49-F238E27FC236}">
                <a16:creationId xmlns:a16="http://schemas.microsoft.com/office/drawing/2014/main" id="{C08D7959-5A91-36E8-A62E-F1C543DE249E}"/>
              </a:ext>
            </a:extLst>
          </p:cNvPr>
          <p:cNvSpPr>
            <a:spLocks noGrp="1"/>
          </p:cNvSpPr>
          <p:nvPr>
            <p:ph type="sldNum" sz="quarter" idx="10"/>
          </p:nvPr>
        </p:nvSpPr>
        <p:spPr/>
        <p:txBody>
          <a:bodyPr/>
          <a:lstStyle/>
          <a:p>
            <a:fld id="{A43CF370-9EBF-A64B-A78B-AE9FB5BD142C}" type="slidenum">
              <a:rPr lang="en-US" smtClean="0"/>
              <a:pPr/>
              <a:t>5</a:t>
            </a:fld>
            <a:endParaRPr lang="en-US" dirty="0"/>
          </a:p>
        </p:txBody>
      </p:sp>
      <p:pic>
        <p:nvPicPr>
          <p:cNvPr id="7" name="Picture 6">
            <a:extLst>
              <a:ext uri="{FF2B5EF4-FFF2-40B4-BE49-F238E27FC236}">
                <a16:creationId xmlns:a16="http://schemas.microsoft.com/office/drawing/2014/main" id="{7009CFE6-93B1-A2F2-B59E-B3EB1077930B}"/>
              </a:ext>
            </a:extLst>
          </p:cNvPr>
          <p:cNvPicPr>
            <a:picLocks noChangeAspect="1"/>
          </p:cNvPicPr>
          <p:nvPr/>
        </p:nvPicPr>
        <p:blipFill>
          <a:blip r:embed="rId2"/>
          <a:srcRect l="7888" r="7888"/>
          <a:stretch/>
        </p:blipFill>
        <p:spPr>
          <a:xfrm>
            <a:off x="6990940" y="2406321"/>
            <a:ext cx="4799870" cy="3199914"/>
          </a:xfrm>
          <a:prstGeom prst="roundRect">
            <a:avLst/>
          </a:prstGeom>
        </p:spPr>
      </p:pic>
    </p:spTree>
    <p:extLst>
      <p:ext uri="{BB962C8B-B14F-4D97-AF65-F5344CB8AC3E}">
        <p14:creationId xmlns:p14="http://schemas.microsoft.com/office/powerpoint/2010/main" val="78234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24AB7-C432-4E7A-79D0-3C5FDC3490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D0BCEC-F09A-82D7-78B0-FAF1DE63948B}"/>
              </a:ext>
            </a:extLst>
          </p:cNvPr>
          <p:cNvSpPr>
            <a:spLocks noGrp="1"/>
          </p:cNvSpPr>
          <p:nvPr>
            <p:ph type="body" sz="quarter" idx="11"/>
          </p:nvPr>
        </p:nvSpPr>
        <p:spPr>
          <a:xfrm>
            <a:off x="2993985" y="1728430"/>
            <a:ext cx="6204030" cy="1776770"/>
          </a:xfrm>
        </p:spPr>
        <p:txBody>
          <a:bodyPr>
            <a:noAutofit/>
          </a:bodyPr>
          <a:lstStyle/>
          <a:p>
            <a:r>
              <a:rPr lang="en-US" sz="6000" b="1" dirty="0"/>
              <a:t>2004</a:t>
            </a:r>
          </a:p>
          <a:p>
            <a:r>
              <a:rPr lang="en-US" dirty="0"/>
              <a:t>22% of Americans</a:t>
            </a:r>
            <a:br>
              <a:rPr lang="en-US" dirty="0"/>
            </a:br>
            <a:r>
              <a:rPr lang="en-US" dirty="0"/>
              <a:t>65 and older use the internet</a:t>
            </a:r>
            <a:endParaRPr lang="en-US" sz="6000" b="1" dirty="0"/>
          </a:p>
        </p:txBody>
      </p:sp>
      <p:sp>
        <p:nvSpPr>
          <p:cNvPr id="3" name="Slide Number Placeholder 2">
            <a:extLst>
              <a:ext uri="{FF2B5EF4-FFF2-40B4-BE49-F238E27FC236}">
                <a16:creationId xmlns:a16="http://schemas.microsoft.com/office/drawing/2014/main" id="{CDF53622-3732-BE57-82AB-74651CBCBD4B}"/>
              </a:ext>
            </a:extLst>
          </p:cNvPr>
          <p:cNvSpPr>
            <a:spLocks noGrp="1"/>
          </p:cNvSpPr>
          <p:nvPr>
            <p:ph type="sldNum" sz="quarter" idx="10"/>
          </p:nvPr>
        </p:nvSpPr>
        <p:spPr/>
        <p:txBody>
          <a:bodyPr/>
          <a:lstStyle/>
          <a:p>
            <a:fld id="{A43CF370-9EBF-A64B-A78B-AE9FB5BD142C}" type="slidenum">
              <a:rPr lang="en-US" smtClean="0"/>
              <a:pPr/>
              <a:t>6</a:t>
            </a:fld>
            <a:endParaRPr lang="en-US" dirty="0"/>
          </a:p>
        </p:txBody>
      </p:sp>
      <p:sp>
        <p:nvSpPr>
          <p:cNvPr id="4" name="Text Placeholder 1">
            <a:extLst>
              <a:ext uri="{FF2B5EF4-FFF2-40B4-BE49-F238E27FC236}">
                <a16:creationId xmlns:a16="http://schemas.microsoft.com/office/drawing/2014/main" id="{94595B43-2D4D-E4F7-0404-274531E7BB0C}"/>
              </a:ext>
            </a:extLst>
          </p:cNvPr>
          <p:cNvSpPr txBox="1">
            <a:spLocks/>
          </p:cNvSpPr>
          <p:nvPr/>
        </p:nvSpPr>
        <p:spPr>
          <a:xfrm>
            <a:off x="6960244" y="5076041"/>
            <a:ext cx="4341120" cy="371054"/>
          </a:xfrm>
          <a:prstGeom prst="rect">
            <a:avLst/>
          </a:prstGeom>
        </p:spPr>
        <p:txBody>
          <a:bodyPr vert="horz" lIns="91440" tIns="0" rIns="91440" bIns="0" rtlCol="0">
            <a:normAutofit/>
          </a:bodyPr>
          <a:lstStyle>
            <a:lvl1pPr marL="0" indent="0" algn="l" defTabSz="914400" rtl="0" eaLnBrk="1" latinLnBrk="0" hangingPunct="1">
              <a:lnSpc>
                <a:spcPct val="125000"/>
              </a:lnSpc>
              <a:spcBef>
                <a:spcPts val="1000"/>
              </a:spcBef>
              <a:buFont typeface="Arial" panose="020B0604020202020204" pitchFamily="34" charset="0"/>
              <a:buNone/>
              <a:defRPr sz="3400" kern="1200">
                <a:solidFill>
                  <a:schemeClr val="bg1"/>
                </a:solidFill>
                <a:latin typeface="Calibri" panose="020F0502020204030204" pitchFamily="34" charset="0"/>
                <a:ea typeface="+mn-ea"/>
                <a:cs typeface="Calibri" panose="020F0502020204030204" pitchFamily="34" charset="0"/>
              </a:defRPr>
            </a:lvl1pPr>
            <a:lvl2pPr marL="457200" marR="0" indent="0" algn="l" defTabSz="914400" rtl="0" eaLnBrk="1" fontAlgn="auto" latinLnBrk="0" hangingPunct="1">
              <a:lnSpc>
                <a:spcPct val="90000"/>
              </a:lnSpc>
              <a:spcBef>
                <a:spcPts val="1200"/>
              </a:spcBef>
              <a:spcAft>
                <a:spcPts val="0"/>
              </a:spcAft>
              <a:buClr>
                <a:schemeClr val="accent3"/>
              </a:buClr>
              <a:buSzTx/>
              <a:buFont typeface="Arial" panose="020B0604020202020204" pitchFamily="34" charset="0"/>
              <a:buNone/>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i="1" dirty="0"/>
              <a:t>Pew Research Center</a:t>
            </a:r>
          </a:p>
        </p:txBody>
      </p:sp>
    </p:spTree>
    <p:extLst>
      <p:ext uri="{BB962C8B-B14F-4D97-AF65-F5344CB8AC3E}">
        <p14:creationId xmlns:p14="http://schemas.microsoft.com/office/powerpoint/2010/main" val="3192743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57DD4B-812D-9DE8-F44D-1F08E027CDBB}"/>
              </a:ext>
            </a:extLst>
          </p:cNvPr>
          <p:cNvSpPr>
            <a:spLocks noGrp="1"/>
          </p:cNvSpPr>
          <p:nvPr>
            <p:ph type="body" sz="quarter" idx="11"/>
          </p:nvPr>
        </p:nvSpPr>
        <p:spPr>
          <a:xfrm>
            <a:off x="2013056" y="1728430"/>
            <a:ext cx="8165888" cy="1776770"/>
          </a:xfrm>
        </p:spPr>
        <p:txBody>
          <a:bodyPr>
            <a:noAutofit/>
          </a:bodyPr>
          <a:lstStyle/>
          <a:p>
            <a:r>
              <a:rPr lang="en-US" sz="6000" b="1" dirty="0"/>
              <a:t>Connected Aging is Transformational Aging</a:t>
            </a:r>
          </a:p>
        </p:txBody>
      </p:sp>
      <p:sp>
        <p:nvSpPr>
          <p:cNvPr id="3" name="Slide Number Placeholder 2">
            <a:extLst>
              <a:ext uri="{FF2B5EF4-FFF2-40B4-BE49-F238E27FC236}">
                <a16:creationId xmlns:a16="http://schemas.microsoft.com/office/drawing/2014/main" id="{C02ACD25-561B-673D-2766-5009F21D525D}"/>
              </a:ext>
            </a:extLst>
          </p:cNvPr>
          <p:cNvSpPr>
            <a:spLocks noGrp="1"/>
          </p:cNvSpPr>
          <p:nvPr>
            <p:ph type="sldNum" sz="quarter" idx="10"/>
          </p:nvPr>
        </p:nvSpPr>
        <p:spPr/>
        <p:txBody>
          <a:bodyPr/>
          <a:lstStyle/>
          <a:p>
            <a:fld id="{A43CF370-9EBF-A64B-A78B-AE9FB5BD142C}" type="slidenum">
              <a:rPr lang="en-US" smtClean="0"/>
              <a:pPr/>
              <a:t>7</a:t>
            </a:fld>
            <a:endParaRPr lang="en-US" dirty="0"/>
          </a:p>
        </p:txBody>
      </p:sp>
    </p:spTree>
    <p:extLst>
      <p:ext uri="{BB962C8B-B14F-4D97-AF65-F5344CB8AC3E}">
        <p14:creationId xmlns:p14="http://schemas.microsoft.com/office/powerpoint/2010/main" val="309464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C68FF-01C7-A027-0EE7-A02FA747A0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2C31E1-9744-47F2-626C-C1ECD945419C}"/>
              </a:ext>
            </a:extLst>
          </p:cNvPr>
          <p:cNvSpPr>
            <a:spLocks noGrp="1"/>
          </p:cNvSpPr>
          <p:nvPr>
            <p:ph type="sldNum" sz="quarter" idx="10"/>
          </p:nvPr>
        </p:nvSpPr>
        <p:spPr/>
        <p:txBody>
          <a:bodyPr/>
          <a:lstStyle/>
          <a:p>
            <a:fld id="{A43CF370-9EBF-A64B-A78B-AE9FB5BD142C}" type="slidenum">
              <a:rPr lang="en-US" smtClean="0"/>
              <a:pPr/>
              <a:t>8</a:t>
            </a:fld>
            <a:endParaRPr lang="en-US" dirty="0"/>
          </a:p>
        </p:txBody>
      </p:sp>
      <p:sp>
        <p:nvSpPr>
          <p:cNvPr id="2" name="Title 1">
            <a:extLst>
              <a:ext uri="{FF2B5EF4-FFF2-40B4-BE49-F238E27FC236}">
                <a16:creationId xmlns:a16="http://schemas.microsoft.com/office/drawing/2014/main" id="{AD30186E-A122-7896-F566-BC9236D9BE80}"/>
              </a:ext>
            </a:extLst>
          </p:cNvPr>
          <p:cNvSpPr txBox="1">
            <a:spLocks/>
          </p:cNvSpPr>
          <p:nvPr/>
        </p:nvSpPr>
        <p:spPr>
          <a:xfrm>
            <a:off x="1467800" y="1425410"/>
            <a:ext cx="5583926" cy="34563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kern="1200">
                <a:solidFill>
                  <a:schemeClr val="tx1"/>
                </a:solidFill>
                <a:latin typeface="Calibri" panose="020F0502020204030204" pitchFamily="34" charset="0"/>
                <a:ea typeface="+mj-ea"/>
                <a:cs typeface="Calibri" panose="020F0502020204030204" pitchFamily="34" charset="0"/>
              </a:defRPr>
            </a:lvl1pPr>
          </a:lstStyle>
          <a:p>
            <a:r>
              <a:rPr lang="en-US" b="1" dirty="0"/>
              <a:t>Changing Models </a:t>
            </a:r>
          </a:p>
          <a:p>
            <a:r>
              <a:rPr lang="en-US" b="1" dirty="0"/>
              <a:t>of Community</a:t>
            </a:r>
          </a:p>
        </p:txBody>
      </p:sp>
      <p:pic>
        <p:nvPicPr>
          <p:cNvPr id="10" name="Picture 9" descr="A person giving a presentation to an elderly couple&#10;&#10;AI-generated content may be incorrect.">
            <a:extLst>
              <a:ext uri="{FF2B5EF4-FFF2-40B4-BE49-F238E27FC236}">
                <a16:creationId xmlns:a16="http://schemas.microsoft.com/office/drawing/2014/main" id="{7E2CCA8D-38CC-677B-9B05-4EFABC35BC7B}"/>
              </a:ext>
            </a:extLst>
          </p:cNvPr>
          <p:cNvPicPr>
            <a:picLocks noChangeAspect="1"/>
          </p:cNvPicPr>
          <p:nvPr/>
        </p:nvPicPr>
        <p:blipFill>
          <a:blip r:embed="rId2"/>
          <a:srcRect l="11929" t="10049" r="7189" b="23247"/>
          <a:stretch>
            <a:fillRect/>
          </a:stretch>
        </p:blipFill>
        <p:spPr>
          <a:xfrm>
            <a:off x="6096000" y="423067"/>
            <a:ext cx="4613244" cy="2536359"/>
          </a:xfrm>
          <a:prstGeom prst="roundRect">
            <a:avLst/>
          </a:prstGeom>
        </p:spPr>
      </p:pic>
      <p:pic>
        <p:nvPicPr>
          <p:cNvPr id="12" name="Picture 11">
            <a:extLst>
              <a:ext uri="{FF2B5EF4-FFF2-40B4-BE49-F238E27FC236}">
                <a16:creationId xmlns:a16="http://schemas.microsoft.com/office/drawing/2014/main" id="{50C82DB4-BF91-7CF0-2F8F-DD00F4C0359C}"/>
              </a:ext>
            </a:extLst>
          </p:cNvPr>
          <p:cNvPicPr>
            <a:picLocks noChangeAspect="1"/>
          </p:cNvPicPr>
          <p:nvPr/>
        </p:nvPicPr>
        <p:blipFill>
          <a:blip r:embed="rId3"/>
          <a:srcRect l="26116" t="29541" r="3497" b="12324"/>
          <a:stretch>
            <a:fillRect/>
          </a:stretch>
        </p:blipFill>
        <p:spPr>
          <a:xfrm>
            <a:off x="6948373" y="3153567"/>
            <a:ext cx="4613244" cy="2536359"/>
          </a:xfrm>
          <a:prstGeom prst="roundRect">
            <a:avLst/>
          </a:prstGeom>
        </p:spPr>
      </p:pic>
    </p:spTree>
    <p:extLst>
      <p:ext uri="{BB962C8B-B14F-4D97-AF65-F5344CB8AC3E}">
        <p14:creationId xmlns:p14="http://schemas.microsoft.com/office/powerpoint/2010/main" val="2985458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E2BC-E31B-A4B6-6CD0-A425D1B9AE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884FAB-8E3A-05EC-2EA6-4EACEDCA83E5}"/>
              </a:ext>
            </a:extLst>
          </p:cNvPr>
          <p:cNvSpPr>
            <a:spLocks noGrp="1"/>
          </p:cNvSpPr>
          <p:nvPr>
            <p:ph type="sldNum" sz="quarter" idx="10"/>
          </p:nvPr>
        </p:nvSpPr>
        <p:spPr/>
        <p:txBody>
          <a:bodyPr/>
          <a:lstStyle/>
          <a:p>
            <a:fld id="{A43CF370-9EBF-A64B-A78B-AE9FB5BD142C}" type="slidenum">
              <a:rPr lang="en-US" smtClean="0"/>
              <a:pPr/>
              <a:t>9</a:t>
            </a:fld>
            <a:endParaRPr lang="en-US" dirty="0"/>
          </a:p>
        </p:txBody>
      </p:sp>
      <p:sp>
        <p:nvSpPr>
          <p:cNvPr id="2" name="Title 1">
            <a:extLst>
              <a:ext uri="{FF2B5EF4-FFF2-40B4-BE49-F238E27FC236}">
                <a16:creationId xmlns:a16="http://schemas.microsoft.com/office/drawing/2014/main" id="{44609593-34C2-60F8-A723-BD2195B8F927}"/>
              </a:ext>
            </a:extLst>
          </p:cNvPr>
          <p:cNvSpPr txBox="1">
            <a:spLocks/>
          </p:cNvSpPr>
          <p:nvPr/>
        </p:nvSpPr>
        <p:spPr>
          <a:xfrm>
            <a:off x="1467800" y="1425410"/>
            <a:ext cx="5583926" cy="34563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kern="1200">
                <a:solidFill>
                  <a:schemeClr val="tx1"/>
                </a:solidFill>
                <a:latin typeface="Calibri" panose="020F0502020204030204" pitchFamily="34" charset="0"/>
                <a:ea typeface="+mj-ea"/>
                <a:cs typeface="Calibri" panose="020F0502020204030204" pitchFamily="34" charset="0"/>
              </a:defRPr>
            </a:lvl1pPr>
          </a:lstStyle>
          <a:p>
            <a:r>
              <a:rPr lang="en-US" b="1" dirty="0"/>
              <a:t>New Approaches to Skills Development</a:t>
            </a:r>
          </a:p>
        </p:txBody>
      </p:sp>
      <p:pic>
        <p:nvPicPr>
          <p:cNvPr id="5" name="Picture 4">
            <a:extLst>
              <a:ext uri="{FF2B5EF4-FFF2-40B4-BE49-F238E27FC236}">
                <a16:creationId xmlns:a16="http://schemas.microsoft.com/office/drawing/2014/main" id="{1B75199D-3204-2DF7-5F95-EC353FB892B0}"/>
              </a:ext>
            </a:extLst>
          </p:cNvPr>
          <p:cNvPicPr>
            <a:picLocks noChangeAspect="1"/>
          </p:cNvPicPr>
          <p:nvPr/>
        </p:nvPicPr>
        <p:blipFill>
          <a:blip r:embed="rId2"/>
          <a:srcRect t="5573" b="5573"/>
          <a:stretch/>
        </p:blipFill>
        <p:spPr>
          <a:xfrm rot="10800000">
            <a:off x="7051726" y="2175841"/>
            <a:ext cx="4604421" cy="3068380"/>
          </a:xfrm>
          <a:prstGeom prst="roundRect">
            <a:avLst/>
          </a:prstGeom>
        </p:spPr>
      </p:pic>
      <p:pic>
        <p:nvPicPr>
          <p:cNvPr id="7" name="Picture 6">
            <a:extLst>
              <a:ext uri="{FF2B5EF4-FFF2-40B4-BE49-F238E27FC236}">
                <a16:creationId xmlns:a16="http://schemas.microsoft.com/office/drawing/2014/main" id="{738B912E-1FFA-107A-D6C6-A98E6BFB9B37}"/>
              </a:ext>
            </a:extLst>
          </p:cNvPr>
          <p:cNvPicPr>
            <a:picLocks noChangeAspect="1"/>
          </p:cNvPicPr>
          <p:nvPr/>
        </p:nvPicPr>
        <p:blipFill>
          <a:blip r:embed="rId3"/>
          <a:srcRect t="7689" b="7689"/>
          <a:stretch/>
        </p:blipFill>
        <p:spPr>
          <a:xfrm>
            <a:off x="6361884" y="689376"/>
            <a:ext cx="2992052" cy="1993900"/>
          </a:xfrm>
          <a:prstGeom prst="roundRect">
            <a:avLst/>
          </a:prstGeom>
        </p:spPr>
      </p:pic>
    </p:spTree>
    <p:extLst>
      <p:ext uri="{BB962C8B-B14F-4D97-AF65-F5344CB8AC3E}">
        <p14:creationId xmlns:p14="http://schemas.microsoft.com/office/powerpoint/2010/main" val="81841773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Yellow-Orange Theme">
  <a:themeElements>
    <a:clrScheme name="FBA">
      <a:dk1>
        <a:srgbClr val="5B7E91"/>
      </a:dk1>
      <a:lt1>
        <a:srgbClr val="FFFFFF"/>
      </a:lt1>
      <a:dk2>
        <a:srgbClr val="000000"/>
      </a:dk2>
      <a:lt2>
        <a:srgbClr val="DDE5E9"/>
      </a:lt2>
      <a:accent1>
        <a:srgbClr val="5B7E91"/>
      </a:accent1>
      <a:accent2>
        <a:srgbClr val="E17628"/>
      </a:accent2>
      <a:accent3>
        <a:srgbClr val="0D96D3"/>
      </a:accent3>
      <a:accent4>
        <a:srgbClr val="FFC000"/>
      </a:accent4>
      <a:accent5>
        <a:srgbClr val="7F64AB"/>
      </a:accent5>
      <a:accent6>
        <a:srgbClr val="DDE5E9"/>
      </a:accent6>
      <a:hlink>
        <a:srgbClr val="0D95D3"/>
      </a:hlink>
      <a:folHlink>
        <a:srgbClr val="7F63A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CCAE2382255F479527A7506D4DE5BE" ma:contentTypeVersion="14" ma:contentTypeDescription="Create a new document." ma:contentTypeScope="" ma:versionID="ec613bdbf257d38d6ca36e305c297c88">
  <xsd:schema xmlns:xsd="http://www.w3.org/2001/XMLSchema" xmlns:xs="http://www.w3.org/2001/XMLSchema" xmlns:p="http://schemas.microsoft.com/office/2006/metadata/properties" xmlns:ns3="56824c8c-4a7b-475d-90b8-49457fbb1216" xmlns:ns4="8ef039ea-d018-48dc-9471-965c8b1c3442" targetNamespace="http://schemas.microsoft.com/office/2006/metadata/properties" ma:root="true" ma:fieldsID="1477699bf452a681e2b6e08eb31a6f22" ns3:_="" ns4:_="">
    <xsd:import namespace="56824c8c-4a7b-475d-90b8-49457fbb1216"/>
    <xsd:import namespace="8ef039ea-d018-48dc-9471-965c8b1c3442"/>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4c8c-4a7b-475d-90b8-49457fbb121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f039ea-d018-48dc-9471-965c8b1c344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6824c8c-4a7b-475d-90b8-49457fbb1216" xsi:nil="true"/>
  </documentManagement>
</p:properties>
</file>

<file path=customXml/itemProps1.xml><?xml version="1.0" encoding="utf-8"?>
<ds:datastoreItem xmlns:ds="http://schemas.openxmlformats.org/officeDocument/2006/customXml" ds:itemID="{391D5E81-DA51-4AEE-8DDD-20AD72FCAD82}">
  <ds:schemaRefs>
    <ds:schemaRef ds:uri="56824c8c-4a7b-475d-90b8-49457fbb1216"/>
    <ds:schemaRef ds:uri="8ef039ea-d018-48dc-9471-965c8b1c34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AA615C-A4D4-45A1-83E0-D2C685D06592}">
  <ds:schemaRefs>
    <ds:schemaRef ds:uri="http://schemas.microsoft.com/sharepoint/v3/contenttype/forms"/>
  </ds:schemaRefs>
</ds:datastoreItem>
</file>

<file path=customXml/itemProps3.xml><?xml version="1.0" encoding="utf-8"?>
<ds:datastoreItem xmlns:ds="http://schemas.openxmlformats.org/officeDocument/2006/customXml" ds:itemID="{287A21F3-3468-4093-852D-3224C83A0D60}">
  <ds:schemaRefs>
    <ds:schemaRef ds:uri="56824c8c-4a7b-475d-90b8-49457fbb1216"/>
    <ds:schemaRef ds:uri="8ef039ea-d018-48dc-9471-965c8b1c34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2335</TotalTime>
  <Words>193</Words>
  <Application>Microsoft Office PowerPoint</Application>
  <PresentationFormat>Widescreen</PresentationFormat>
  <Paragraphs>34</Paragraphs>
  <Slides>12</Slides>
  <Notes>3</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Office 2013 - 2022 Theme</vt:lpstr>
      <vt:lpstr>1_Office 2013 - 2022 Theme</vt:lpstr>
      <vt:lpstr>1_Yellow-Orange Theme</vt:lpstr>
      <vt:lpstr>Aging in Place: Powered by Fiber</vt:lpstr>
      <vt:lpstr>Thank you to our Fiber for Breakfast Sponsor!</vt:lpstr>
      <vt:lpstr>2025 Regional Fiber Connect Locations</vt:lpstr>
      <vt:lpstr>Gaurav Juneja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Daley</dc:creator>
  <cp:lastModifiedBy>David Norris</cp:lastModifiedBy>
  <cp:revision>37</cp:revision>
  <dcterms:created xsi:type="dcterms:W3CDTF">2021-12-10T20:53:43Z</dcterms:created>
  <dcterms:modified xsi:type="dcterms:W3CDTF">2025-09-24T20:13:08Z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0x01010041CCAE2382255F479527A7506D4DE5BE</vt:lpwstr>
  </property>
</Properties>
</file>