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FD69F_EEFFB0F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notesSlides/notesSlide12.xml" ContentType="application/vnd.openxmlformats-officedocument.presentationml.notesSlide+xml"/>
  <Override PartName="/ppt/comments/modernComment_7FFFD69D_3707F4EB.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FD6A2_9303F3A3.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 id="2147483808" r:id="rId5"/>
    <p:sldMasterId id="2147483839" r:id="rId6"/>
  </p:sldMasterIdLst>
  <p:notesMasterIdLst>
    <p:notesMasterId r:id="rId32"/>
  </p:notesMasterIdLst>
  <p:handoutMasterIdLst>
    <p:handoutMasterId r:id="rId33"/>
  </p:handoutMasterIdLst>
  <p:sldIdLst>
    <p:sldId id="308" r:id="rId7"/>
    <p:sldId id="302" r:id="rId8"/>
    <p:sldId id="2147470246" r:id="rId9"/>
    <p:sldId id="2024878310" r:id="rId10"/>
    <p:sldId id="2147473049" r:id="rId11"/>
    <p:sldId id="2147473055" r:id="rId12"/>
    <p:sldId id="2147473028" r:id="rId13"/>
    <p:sldId id="2147473034" r:id="rId14"/>
    <p:sldId id="2147473043" r:id="rId15"/>
    <p:sldId id="2147473030" r:id="rId16"/>
    <p:sldId id="2147473031" r:id="rId17"/>
    <p:sldId id="2147473029" r:id="rId18"/>
    <p:sldId id="2147473036" r:id="rId19"/>
    <p:sldId id="2147473035" r:id="rId20"/>
    <p:sldId id="2147473037" r:id="rId21"/>
    <p:sldId id="2147473046" r:id="rId22"/>
    <p:sldId id="2147473048" r:id="rId23"/>
    <p:sldId id="2147473047" r:id="rId24"/>
    <p:sldId id="2147473057" r:id="rId25"/>
    <p:sldId id="2147473053" r:id="rId26"/>
    <p:sldId id="2147473054" r:id="rId27"/>
    <p:sldId id="2147473058" r:id="rId28"/>
    <p:sldId id="2147473051" r:id="rId29"/>
    <p:sldId id="2147470247" r:id="rId30"/>
    <p:sldId id="43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900FFD5-14A1-4047-9AA4-C24811CEDE9B}">
          <p14:sldIdLst>
            <p14:sldId id="308"/>
            <p14:sldId id="302"/>
            <p14:sldId id="2147470246"/>
            <p14:sldId id="2024878310"/>
            <p14:sldId id="2147473049"/>
            <p14:sldId id="2147473055"/>
            <p14:sldId id="2147473028"/>
            <p14:sldId id="2147473034"/>
            <p14:sldId id="2147473043"/>
            <p14:sldId id="2147473030"/>
            <p14:sldId id="2147473031"/>
            <p14:sldId id="2147473029"/>
            <p14:sldId id="2147473036"/>
            <p14:sldId id="2147473035"/>
            <p14:sldId id="2147473037"/>
            <p14:sldId id="2147473046"/>
            <p14:sldId id="2147473048"/>
            <p14:sldId id="2147473047"/>
            <p14:sldId id="2147473057"/>
            <p14:sldId id="2147473053"/>
            <p14:sldId id="2147473054"/>
            <p14:sldId id="2147473058"/>
            <p14:sldId id="2147473051"/>
          </p14:sldIdLst>
        </p14:section>
        <p14:section name="Guest Slides" id="{12BA105E-C586-4D5A-BD86-B1C3FC9EF104}">
          <p14:sldIdLst/>
        </p14:section>
        <p14:section name="Wrap Up" id="{9D800FED-6D39-4BA7-9F92-0191AD39F938}">
          <p14:sldIdLst>
            <p14:sldId id="2147470247"/>
            <p14:sldId id="43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201C7-4C1E-8832-E456-6D9E226087DF}" name="Deborah Kish" initials="DK" userId="d2dc1776dc86f99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7E91"/>
    <a:srgbClr val="2098C3"/>
    <a:srgbClr val="E2772A"/>
    <a:srgbClr val="EFF3F5"/>
    <a:srgbClr val="DEE6E9"/>
    <a:srgbClr val="6DA748"/>
    <a:srgbClr val="00B3BC"/>
    <a:srgbClr val="002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1B66A-C26F-7814-719C-E24C129FF6EF}" v="19" dt="2025-10-30T15:38:38.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6528946488503122"/>
          <c:y val="4.4509687490925334E-2"/>
          <c:w val="0.56851140609896889"/>
          <c:h val="0.72205777948228578"/>
        </c:manualLayout>
      </c:layout>
      <c:barChart>
        <c:barDir val="bar"/>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Pt>
            <c:idx val="0"/>
            <c:invertIfNegative val="0"/>
            <c:bubble3D val="0"/>
            <c:spPr>
              <a:solidFill>
                <a:srgbClr val="049843"/>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extLst>
              <c:ext xmlns:c16="http://schemas.microsoft.com/office/drawing/2014/chart" uri="{C3380CC4-5D6E-409C-BE32-E72D297353CC}">
                <c16:uniqueId val="{00000000-9D75-4EDF-9EF0-249526F26045}"/>
              </c:ext>
            </c:extLst>
          </c:dPt>
          <c:dPt>
            <c:idx val="1"/>
            <c:invertIfNegative val="0"/>
            <c:bubble3D val="0"/>
            <c:spPr>
              <a:solidFill>
                <a:srgbClr val="C82323"/>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extLst>
              <c:ext xmlns:c16="http://schemas.microsoft.com/office/drawing/2014/chart" uri="{C3380CC4-5D6E-409C-BE32-E72D297353CC}">
                <c16:uniqueId val="{00000000-FBEB-4C80-8D94-24CDC253BDC7}"/>
              </c:ext>
            </c:extLst>
          </c:dPt>
          <c:dPt>
            <c:idx val="2"/>
            <c:invertIfNegative val="0"/>
            <c:bubble3D val="0"/>
            <c:spPr>
              <a:solidFill>
                <a:srgbClr val="2B73B5"/>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extLst>
              <c:ext xmlns:c16="http://schemas.microsoft.com/office/drawing/2014/chart" uri="{C3380CC4-5D6E-409C-BE32-E72D297353CC}">
                <c16:uniqueId val="{00000001-FBEB-4C80-8D94-24CDC253BDC7}"/>
              </c:ext>
            </c:extLst>
          </c:dPt>
          <c:dPt>
            <c:idx val="4"/>
            <c:invertIfNegative val="0"/>
            <c:bubble3D val="0"/>
            <c:spPr>
              <a:solidFill>
                <a:srgbClr val="854FAE"/>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extLst>
              <c:ext xmlns:c16="http://schemas.microsoft.com/office/drawing/2014/chart" uri="{C3380CC4-5D6E-409C-BE32-E72D297353CC}">
                <c16:uniqueId val="{00000002-FBEB-4C80-8D94-24CDC253BDC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5-4EDF-9EF0-249526F26045}"/>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FTTH</c:v>
                </c:pt>
                <c:pt idx="1">
                  <c:v>Cable/HFC</c:v>
                </c:pt>
                <c:pt idx="2">
                  <c:v>Fixed wireless</c:v>
                </c:pt>
                <c:pt idx="3">
                  <c:v>Mobile wireless</c:v>
                </c:pt>
                <c:pt idx="4">
                  <c:v>DSL</c:v>
                </c:pt>
              </c:strCache>
            </c:strRef>
          </c:cat>
          <c:val>
            <c:numRef>
              <c:f>Sheet1!$B$2:$B$6</c:f>
              <c:numCache>
                <c:formatCode>General</c:formatCode>
                <c:ptCount val="5"/>
                <c:pt idx="0">
                  <c:v>0.57981178393063604</c:v>
                </c:pt>
                <c:pt idx="1">
                  <c:v>0.19776079951620223</c:v>
                </c:pt>
                <c:pt idx="2">
                  <c:v>7.365576099803503E-2</c:v>
                </c:pt>
                <c:pt idx="3">
                  <c:v>5.3031593904001438E-2</c:v>
                </c:pt>
                <c:pt idx="4">
                  <c:v>4.3031593904001436E-2</c:v>
                </c:pt>
              </c:numCache>
            </c:numRef>
          </c:val>
          <c:extLst>
            <c:ext xmlns:c16="http://schemas.microsoft.com/office/drawing/2014/chart" uri="{C3380CC4-5D6E-409C-BE32-E72D297353CC}">
              <c16:uniqueId val="{00000001-9D75-4EDF-9EF0-249526F26045}"/>
            </c:ext>
          </c:extLst>
        </c:ser>
        <c:dLbls>
          <c:showLegendKey val="0"/>
          <c:showVal val="0"/>
          <c:showCatName val="0"/>
          <c:showSerName val="0"/>
          <c:showPercent val="0"/>
          <c:showBubbleSize val="0"/>
        </c:dLbls>
        <c:gapWidth val="48"/>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noFill/>
        </a:ln>
        <a:effectLst/>
      </c:spPr>
    </c:plotArea>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Market Share By Internet</a:t>
            </a:r>
            <a:r>
              <a:rPr lang="en-US" baseline="0" dirty="0"/>
              <a:t> </a:t>
            </a:r>
            <a:r>
              <a:rPr lang="en-US" dirty="0"/>
              <a:t>Delivery</a:t>
            </a:r>
            <a:r>
              <a:rPr lang="en-US" baseline="0" dirty="0"/>
              <a:t> Method - Primary Households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65048118985126"/>
          <c:y val="0.15371467335017397"/>
          <c:w val="0.85334951881014875"/>
          <c:h val="0.58897718896405926"/>
        </c:manualLayout>
      </c:layout>
      <c:lineChart>
        <c:grouping val="standard"/>
        <c:varyColors val="0"/>
        <c:ser>
          <c:idx val="0"/>
          <c:order val="0"/>
          <c:tx>
            <c:strRef>
              <c:f>'Final versions'!$D$182</c:f>
              <c:strCache>
                <c:ptCount val="1"/>
                <c:pt idx="0">
                  <c:v>Dial Up</c:v>
                </c:pt>
              </c:strCache>
            </c:strRef>
          </c:tx>
          <c:spPr>
            <a:ln w="28575" cap="rnd">
              <a:solidFill>
                <a:srgbClr val="FFFF00"/>
              </a:solidFill>
              <a:round/>
            </a:ln>
            <a:effectLst/>
          </c:spPr>
          <c:marker>
            <c:symbol val="none"/>
          </c:marker>
          <c:cat>
            <c:strRef>
              <c:f>'Final versions'!$E$181:$AM$181</c:f>
              <c:strCache>
                <c:ptCount val="3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strCache>
            </c:strRef>
          </c:cat>
          <c:val>
            <c:numRef>
              <c:f>'Final versions'!$E$182:$AM$182</c:f>
              <c:numCache>
                <c:formatCode>0.0%</c:formatCode>
                <c:ptCount val="35"/>
                <c:pt idx="0">
                  <c:v>1</c:v>
                </c:pt>
                <c:pt idx="1">
                  <c:v>0.99</c:v>
                </c:pt>
                <c:pt idx="2">
                  <c:v>0.98199999999999998</c:v>
                </c:pt>
                <c:pt idx="3">
                  <c:v>0.97099999999999997</c:v>
                </c:pt>
                <c:pt idx="4">
                  <c:v>0.96</c:v>
                </c:pt>
                <c:pt idx="5">
                  <c:v>0.94444444444444442</c:v>
                </c:pt>
                <c:pt idx="6">
                  <c:v>0.87234042553191493</c:v>
                </c:pt>
                <c:pt idx="7">
                  <c:v>0.77551020408163263</c:v>
                </c:pt>
                <c:pt idx="8">
                  <c:v>0.69230769230769229</c:v>
                </c:pt>
                <c:pt idx="9">
                  <c:v>0.55555555555555547</c:v>
                </c:pt>
                <c:pt idx="10">
                  <c:v>0.45901639344262291</c:v>
                </c:pt>
                <c:pt idx="11">
                  <c:v>0.36</c:v>
                </c:pt>
                <c:pt idx="12">
                  <c:v>0.24193548387096772</c:v>
                </c:pt>
                <c:pt idx="13">
                  <c:v>0.15384615384615385</c:v>
                </c:pt>
                <c:pt idx="14">
                  <c:v>0.10294117647058826</c:v>
                </c:pt>
                <c:pt idx="15">
                  <c:v>7.0422535211267609E-2</c:v>
                </c:pt>
                <c:pt idx="16">
                  <c:v>4.4117647058823525E-2</c:v>
                </c:pt>
                <c:pt idx="17">
                  <c:v>3.5588235294117643E-2</c:v>
                </c:pt>
                <c:pt idx="18">
                  <c:v>2.7058823529411767E-2</c:v>
                </c:pt>
                <c:pt idx="19">
                  <c:v>1.8529411764705885E-2</c:v>
                </c:pt>
                <c:pt idx="20">
                  <c:v>1.8529411764705885E-2</c:v>
                </c:pt>
                <c:pt idx="21">
                  <c:v>0.01</c:v>
                </c:pt>
                <c:pt idx="22">
                  <c:v>0.01</c:v>
                </c:pt>
                <c:pt idx="23">
                  <c:v>1.2E-2</c:v>
                </c:pt>
                <c:pt idx="24">
                  <c:v>0.01</c:v>
                </c:pt>
                <c:pt idx="25">
                  <c:v>1.2E-2</c:v>
                </c:pt>
                <c:pt idx="26">
                  <c:v>0.01</c:v>
                </c:pt>
                <c:pt idx="27">
                  <c:v>8.9999999999999993E-3</c:v>
                </c:pt>
                <c:pt idx="28">
                  <c:v>5.0000000000000001E-3</c:v>
                </c:pt>
                <c:pt idx="29">
                  <c:v>1E-3</c:v>
                </c:pt>
                <c:pt idx="30">
                  <c:v>0</c:v>
                </c:pt>
                <c:pt idx="31">
                  <c:v>0</c:v>
                </c:pt>
                <c:pt idx="32">
                  <c:v>0</c:v>
                </c:pt>
                <c:pt idx="33">
                  <c:v>0</c:v>
                </c:pt>
                <c:pt idx="34">
                  <c:v>0</c:v>
                </c:pt>
              </c:numCache>
            </c:numRef>
          </c:val>
          <c:smooth val="0"/>
          <c:extLst>
            <c:ext xmlns:c16="http://schemas.microsoft.com/office/drawing/2014/chart" uri="{C3380CC4-5D6E-409C-BE32-E72D297353CC}">
              <c16:uniqueId val="{00000000-F203-4737-AE69-43EFEB2D6E91}"/>
            </c:ext>
          </c:extLst>
        </c:ser>
        <c:ser>
          <c:idx val="1"/>
          <c:order val="1"/>
          <c:tx>
            <c:strRef>
              <c:f>'Final versions'!$D$183</c:f>
              <c:strCache>
                <c:ptCount val="1"/>
                <c:pt idx="0">
                  <c:v>Cable Modem</c:v>
                </c:pt>
              </c:strCache>
            </c:strRef>
          </c:tx>
          <c:spPr>
            <a:ln w="28575" cap="rnd">
              <a:solidFill>
                <a:srgbClr val="CC3300"/>
              </a:solidFill>
              <a:round/>
            </a:ln>
            <a:effectLst/>
          </c:spPr>
          <c:marker>
            <c:symbol val="none"/>
          </c:marker>
          <c:cat>
            <c:strRef>
              <c:f>'Final versions'!$E$181:$AM$181</c:f>
              <c:strCache>
                <c:ptCount val="3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strCache>
            </c:strRef>
          </c:cat>
          <c:val>
            <c:numRef>
              <c:f>'Final versions'!$E$183:$AM$183</c:f>
              <c:numCache>
                <c:formatCode>0.0%</c:formatCode>
                <c:ptCount val="35"/>
                <c:pt idx="1">
                  <c:v>0.01</c:v>
                </c:pt>
                <c:pt idx="2">
                  <c:v>1.5000000000000013E-2</c:v>
                </c:pt>
                <c:pt idx="3">
                  <c:v>2.0000000000000018E-2</c:v>
                </c:pt>
                <c:pt idx="4">
                  <c:v>2.0000000000000018E-2</c:v>
                </c:pt>
                <c:pt idx="5">
                  <c:v>2.4555555555555553E-2</c:v>
                </c:pt>
                <c:pt idx="6">
                  <c:v>8.6659574468085032E-2</c:v>
                </c:pt>
                <c:pt idx="7">
                  <c:v>0.16</c:v>
                </c:pt>
                <c:pt idx="8">
                  <c:v>0.18</c:v>
                </c:pt>
                <c:pt idx="9">
                  <c:v>0.22</c:v>
                </c:pt>
                <c:pt idx="10">
                  <c:v>0.26</c:v>
                </c:pt>
                <c:pt idx="11">
                  <c:v>0.28172307692307691</c:v>
                </c:pt>
                <c:pt idx="12">
                  <c:v>0.32080645161290322</c:v>
                </c:pt>
                <c:pt idx="13">
                  <c:v>0.38230769230769229</c:v>
                </c:pt>
                <c:pt idx="14">
                  <c:v>0.36613235294117646</c:v>
                </c:pt>
                <c:pt idx="15">
                  <c:v>0.39484507042253519</c:v>
                </c:pt>
                <c:pt idx="16">
                  <c:v>0.42198529411764707</c:v>
                </c:pt>
                <c:pt idx="17">
                  <c:v>0.4825617647058823</c:v>
                </c:pt>
                <c:pt idx="18">
                  <c:v>0.51900000000000002</c:v>
                </c:pt>
                <c:pt idx="19">
                  <c:v>0.53980882352941184</c:v>
                </c:pt>
                <c:pt idx="20">
                  <c:v>0.54200000000000004</c:v>
                </c:pt>
                <c:pt idx="21">
                  <c:v>0.54</c:v>
                </c:pt>
                <c:pt idx="22">
                  <c:v>0.53700000000000003</c:v>
                </c:pt>
                <c:pt idx="23">
                  <c:v>0.52900000000000003</c:v>
                </c:pt>
                <c:pt idx="24">
                  <c:v>0.52700000000000002</c:v>
                </c:pt>
                <c:pt idx="25">
                  <c:v>0.51900000000000002</c:v>
                </c:pt>
                <c:pt idx="26">
                  <c:v>0.50600000000000001</c:v>
                </c:pt>
                <c:pt idx="27">
                  <c:v>0.495</c:v>
                </c:pt>
                <c:pt idx="28">
                  <c:v>0.49199999999999999</c:v>
                </c:pt>
                <c:pt idx="29">
                  <c:v>0.47499999999999998</c:v>
                </c:pt>
                <c:pt idx="30">
                  <c:v>0.443</c:v>
                </c:pt>
                <c:pt idx="31">
                  <c:v>0.433</c:v>
                </c:pt>
                <c:pt idx="32">
                  <c:v>0.41570000000000001</c:v>
                </c:pt>
                <c:pt idx="33">
                  <c:v>0.39839999999999998</c:v>
                </c:pt>
                <c:pt idx="34">
                  <c:v>0.38109999999999999</c:v>
                </c:pt>
              </c:numCache>
            </c:numRef>
          </c:val>
          <c:smooth val="0"/>
          <c:extLst>
            <c:ext xmlns:c16="http://schemas.microsoft.com/office/drawing/2014/chart" uri="{C3380CC4-5D6E-409C-BE32-E72D297353CC}">
              <c16:uniqueId val="{00000001-F203-4737-AE69-43EFEB2D6E91}"/>
            </c:ext>
          </c:extLst>
        </c:ser>
        <c:ser>
          <c:idx val="2"/>
          <c:order val="2"/>
          <c:tx>
            <c:strRef>
              <c:f>'Final versions'!$D$184</c:f>
              <c:strCache>
                <c:ptCount val="1"/>
                <c:pt idx="0">
                  <c:v>DSL/ FTTN</c:v>
                </c:pt>
              </c:strCache>
            </c:strRef>
          </c:tx>
          <c:spPr>
            <a:ln w="28575" cap="rnd">
              <a:solidFill>
                <a:srgbClr val="632B8D"/>
              </a:solidFill>
              <a:round/>
            </a:ln>
            <a:effectLst/>
          </c:spPr>
          <c:marker>
            <c:symbol val="none"/>
          </c:marker>
          <c:cat>
            <c:strRef>
              <c:f>'Final versions'!$E$181:$AM$181</c:f>
              <c:strCache>
                <c:ptCount val="3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strCache>
            </c:strRef>
          </c:cat>
          <c:val>
            <c:numRef>
              <c:f>'Final versions'!$E$184:$AM$184</c:f>
              <c:numCache>
                <c:formatCode>0.0%</c:formatCode>
                <c:ptCount val="35"/>
                <c:pt idx="1">
                  <c:v>0</c:v>
                </c:pt>
                <c:pt idx="2">
                  <c:v>3.0000000000000001E-3</c:v>
                </c:pt>
                <c:pt idx="3">
                  <c:v>8.9999999999999993E-3</c:v>
                </c:pt>
                <c:pt idx="4">
                  <c:v>0.02</c:v>
                </c:pt>
                <c:pt idx="5">
                  <c:v>0.03</c:v>
                </c:pt>
                <c:pt idx="6">
                  <c:v>0.04</c:v>
                </c:pt>
                <c:pt idx="7">
                  <c:v>5.6122448979591837E-2</c:v>
                </c:pt>
                <c:pt idx="8">
                  <c:v>0.104</c:v>
                </c:pt>
                <c:pt idx="9">
                  <c:v>0.19</c:v>
                </c:pt>
                <c:pt idx="10">
                  <c:v>0.23</c:v>
                </c:pt>
                <c:pt idx="11">
                  <c:v>0.25</c:v>
                </c:pt>
                <c:pt idx="12">
                  <c:v>0.31080645161290321</c:v>
                </c:pt>
                <c:pt idx="13">
                  <c:v>0.34861538461538466</c:v>
                </c:pt>
                <c:pt idx="14">
                  <c:v>0.36241176470588232</c:v>
                </c:pt>
                <c:pt idx="15">
                  <c:v>0.33278873239436618</c:v>
                </c:pt>
                <c:pt idx="16">
                  <c:v>0.33073529411764713</c:v>
                </c:pt>
                <c:pt idx="17">
                  <c:v>0.30861176470588236</c:v>
                </c:pt>
                <c:pt idx="18">
                  <c:v>0.28000000000000003</c:v>
                </c:pt>
                <c:pt idx="19">
                  <c:v>0.27284882352941181</c:v>
                </c:pt>
                <c:pt idx="20">
                  <c:v>0.26300000000000001</c:v>
                </c:pt>
                <c:pt idx="21">
                  <c:v>0.25</c:v>
                </c:pt>
                <c:pt idx="22">
                  <c:v>0.23400000000000001</c:v>
                </c:pt>
                <c:pt idx="23">
                  <c:v>0.20599999999999999</c:v>
                </c:pt>
                <c:pt idx="24">
                  <c:v>0.188</c:v>
                </c:pt>
                <c:pt idx="25">
                  <c:v>0.185</c:v>
                </c:pt>
                <c:pt idx="26">
                  <c:v>0.182</c:v>
                </c:pt>
                <c:pt idx="27">
                  <c:v>0.13</c:v>
                </c:pt>
                <c:pt idx="28">
                  <c:v>0.111</c:v>
                </c:pt>
                <c:pt idx="29">
                  <c:v>9.4E-2</c:v>
                </c:pt>
                <c:pt idx="30">
                  <c:v>8.5999999999999993E-2</c:v>
                </c:pt>
                <c:pt idx="31" formatCode="General">
                  <c:v>6.8749999999999978E-2</c:v>
                </c:pt>
                <c:pt idx="32" formatCode="General">
                  <c:v>5.8799999999999963E-2</c:v>
                </c:pt>
                <c:pt idx="33" formatCode="General">
                  <c:v>4.885000000000006E-2</c:v>
                </c:pt>
                <c:pt idx="34" formatCode="General">
                  <c:v>3.8899999999999935E-2</c:v>
                </c:pt>
              </c:numCache>
            </c:numRef>
          </c:val>
          <c:smooth val="0"/>
          <c:extLst>
            <c:ext xmlns:c16="http://schemas.microsoft.com/office/drawing/2014/chart" uri="{C3380CC4-5D6E-409C-BE32-E72D297353CC}">
              <c16:uniqueId val="{00000002-F203-4737-AE69-43EFEB2D6E91}"/>
            </c:ext>
          </c:extLst>
        </c:ser>
        <c:ser>
          <c:idx val="3"/>
          <c:order val="3"/>
          <c:tx>
            <c:strRef>
              <c:f>'Final versions'!$D$185</c:f>
              <c:strCache>
                <c:ptCount val="1"/>
                <c:pt idx="0">
                  <c:v>Fiber</c:v>
                </c:pt>
              </c:strCache>
            </c:strRef>
          </c:tx>
          <c:spPr>
            <a:ln w="28575" cap="rnd">
              <a:solidFill>
                <a:srgbClr val="008E40"/>
              </a:solidFill>
              <a:round/>
            </a:ln>
            <a:effectLst/>
          </c:spPr>
          <c:marker>
            <c:symbol val="none"/>
          </c:marker>
          <c:cat>
            <c:strRef>
              <c:f>'Final versions'!$E$181:$AM$181</c:f>
              <c:strCache>
                <c:ptCount val="3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strCache>
            </c:strRef>
          </c:cat>
          <c:val>
            <c:numRef>
              <c:f>'Final versions'!$E$185:$AM$185</c:f>
              <c:numCache>
                <c:formatCode>General</c:formatCode>
                <c:ptCount val="35"/>
                <c:pt idx="5" formatCode="0.0%">
                  <c:v>1E-3</c:v>
                </c:pt>
                <c:pt idx="6" formatCode="0.0%">
                  <c:v>1E-3</c:v>
                </c:pt>
                <c:pt idx="7" formatCode="0.0%">
                  <c:v>1E-3</c:v>
                </c:pt>
                <c:pt idx="8" formatCode="0.0%">
                  <c:v>1E-3</c:v>
                </c:pt>
                <c:pt idx="9" formatCode="0.0%">
                  <c:v>2E-3</c:v>
                </c:pt>
                <c:pt idx="10" formatCode="0.0%">
                  <c:v>3.0000000000000001E-3</c:v>
                </c:pt>
                <c:pt idx="11" formatCode="0.0%">
                  <c:v>4.5230769230769222E-3</c:v>
                </c:pt>
                <c:pt idx="12" formatCode="0.0%">
                  <c:v>9.8548387096774204E-3</c:v>
                </c:pt>
                <c:pt idx="13" formatCode="0.0%">
                  <c:v>2.1153846153846155E-2</c:v>
                </c:pt>
                <c:pt idx="14" formatCode="0.0%">
                  <c:v>3.4088235294117641E-2</c:v>
                </c:pt>
                <c:pt idx="15" formatCode="0.0%">
                  <c:v>4.647887323943662E-2</c:v>
                </c:pt>
                <c:pt idx="16" formatCode="0.0%">
                  <c:v>5.9264705882352942E-2</c:v>
                </c:pt>
                <c:pt idx="17" formatCode="0.0%">
                  <c:v>6.7508823529411774E-2</c:v>
                </c:pt>
                <c:pt idx="18" formatCode="0.0%">
                  <c:v>8.7564705882352933E-2</c:v>
                </c:pt>
                <c:pt idx="19" formatCode="0.0%">
                  <c:v>0.10698029411764706</c:v>
                </c:pt>
                <c:pt idx="20" formatCode="0.0%">
                  <c:v>0.13</c:v>
                </c:pt>
                <c:pt idx="21" formatCode="0.0%">
                  <c:v>0.15</c:v>
                </c:pt>
                <c:pt idx="22" formatCode="0.0%">
                  <c:v>0.16800000000000001</c:v>
                </c:pt>
                <c:pt idx="23" formatCode="0.0%">
                  <c:v>0.18</c:v>
                </c:pt>
                <c:pt idx="24" formatCode="0.0%">
                  <c:v>0.19</c:v>
                </c:pt>
                <c:pt idx="25" formatCode="0.0%">
                  <c:v>0.19700000000000001</c:v>
                </c:pt>
                <c:pt idx="26" formatCode="0.0%">
                  <c:v>0.20899999999999999</c:v>
                </c:pt>
                <c:pt idx="27" formatCode="0.0%">
                  <c:v>0.215</c:v>
                </c:pt>
                <c:pt idx="28" formatCode="0.0%">
                  <c:v>0.23499999999999999</c:v>
                </c:pt>
                <c:pt idx="29" formatCode="0.0%">
                  <c:v>0.26700000000000002</c:v>
                </c:pt>
                <c:pt idx="30" formatCode="0.0%">
                  <c:v>0.30200000000000005</c:v>
                </c:pt>
                <c:pt idx="31" formatCode="0.0%">
                  <c:v>0.33400000000000002</c:v>
                </c:pt>
                <c:pt idx="32" formatCode="0.0%">
                  <c:v>0.36599999999999999</c:v>
                </c:pt>
                <c:pt idx="33" formatCode="0.0%">
                  <c:v>0.39800000000000002</c:v>
                </c:pt>
                <c:pt idx="34" formatCode="0.0%">
                  <c:v>0.43000000000000005</c:v>
                </c:pt>
              </c:numCache>
            </c:numRef>
          </c:val>
          <c:smooth val="0"/>
          <c:extLst>
            <c:ext xmlns:c16="http://schemas.microsoft.com/office/drawing/2014/chart" uri="{C3380CC4-5D6E-409C-BE32-E72D297353CC}">
              <c16:uniqueId val="{00000003-F203-4737-AE69-43EFEB2D6E91}"/>
            </c:ext>
          </c:extLst>
        </c:ser>
        <c:ser>
          <c:idx val="4"/>
          <c:order val="4"/>
          <c:tx>
            <c:strRef>
              <c:f>'Final versions'!$D$186</c:f>
              <c:strCache>
                <c:ptCount val="1"/>
                <c:pt idx="0">
                  <c:v>Other (Wireless, Satellite)</c:v>
                </c:pt>
              </c:strCache>
            </c:strRef>
          </c:tx>
          <c:spPr>
            <a:ln w="28575" cap="rnd">
              <a:solidFill>
                <a:srgbClr val="0070C0"/>
              </a:solidFill>
              <a:round/>
            </a:ln>
            <a:effectLst/>
          </c:spPr>
          <c:marker>
            <c:symbol val="none"/>
          </c:marker>
          <c:cat>
            <c:strRef>
              <c:f>'Final versions'!$E$181:$AM$181</c:f>
              <c:strCache>
                <c:ptCount val="3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strCache>
            </c:strRef>
          </c:cat>
          <c:val>
            <c:numRef>
              <c:f>'Final versions'!$E$186:$AM$186</c:f>
              <c:numCache>
                <c:formatCode>General</c:formatCode>
                <c:ptCount val="35"/>
                <c:pt idx="7" formatCode="0.0%">
                  <c:v>7.3673469387754986E-3</c:v>
                </c:pt>
                <c:pt idx="8" formatCode="0.0%">
                  <c:v>2.2692307692307789E-2</c:v>
                </c:pt>
                <c:pt idx="9" formatCode="0.0%">
                  <c:v>3.2444444444444498E-2</c:v>
                </c:pt>
                <c:pt idx="10" formatCode="0.0%">
                  <c:v>4.7983606557377101E-2</c:v>
                </c:pt>
                <c:pt idx="11" formatCode="0.0%">
                  <c:v>0.1033846153846153</c:v>
                </c:pt>
                <c:pt idx="12" formatCode="0.0%">
                  <c:v>0.11659677419354843</c:v>
                </c:pt>
                <c:pt idx="13" formatCode="0.0%">
                  <c:v>9.4076923076922961E-2</c:v>
                </c:pt>
                <c:pt idx="14" formatCode="0.0%">
                  <c:v>0.13442647058823531</c:v>
                </c:pt>
                <c:pt idx="15" formatCode="0.0%">
                  <c:v>0.15546478873239433</c:v>
                </c:pt>
                <c:pt idx="16" formatCode="0.0%">
                  <c:v>0.14389705882352932</c:v>
                </c:pt>
                <c:pt idx="17" formatCode="0.0%">
                  <c:v>0.10572941176470597</c:v>
                </c:pt>
                <c:pt idx="18" formatCode="0.0%">
                  <c:v>8.5999999999999993E-2</c:v>
                </c:pt>
                <c:pt idx="19" formatCode="0.0%">
                  <c:v>6.1832647058823409E-2</c:v>
                </c:pt>
                <c:pt idx="20" formatCode="0.0%">
                  <c:v>4.7E-2</c:v>
                </c:pt>
                <c:pt idx="21" formatCode="0.0%">
                  <c:v>4.9999999999999933E-2</c:v>
                </c:pt>
                <c:pt idx="22" formatCode="0.0%">
                  <c:v>5.0999999999999997E-2</c:v>
                </c:pt>
                <c:pt idx="23" formatCode="0.0%">
                  <c:v>7.2999999999999995E-2</c:v>
                </c:pt>
                <c:pt idx="24" formatCode="0.0%">
                  <c:v>8.5000000000000006E-2</c:v>
                </c:pt>
                <c:pt idx="25" formatCode="0.0%">
                  <c:v>8.6999999999999994E-2</c:v>
                </c:pt>
                <c:pt idx="26" formatCode="0.0%">
                  <c:v>9.2999999999999999E-2</c:v>
                </c:pt>
                <c:pt idx="27" formatCode="0.0%">
                  <c:v>0.151</c:v>
                </c:pt>
                <c:pt idx="28" formatCode="0.0%">
                  <c:v>0.157</c:v>
                </c:pt>
                <c:pt idx="29" formatCode="0.0%">
                  <c:v>0.16300000000000001</c:v>
                </c:pt>
                <c:pt idx="30" formatCode="0.0%">
                  <c:v>0.16900000000000001</c:v>
                </c:pt>
                <c:pt idx="31" formatCode="0.0%">
                  <c:v>0.16425000000000001</c:v>
                </c:pt>
                <c:pt idx="32" formatCode="0.0%">
                  <c:v>0.1595</c:v>
                </c:pt>
                <c:pt idx="33" formatCode="0.0%">
                  <c:v>0.15475</c:v>
                </c:pt>
                <c:pt idx="34" formatCode="0.0%">
                  <c:v>0.15</c:v>
                </c:pt>
              </c:numCache>
            </c:numRef>
          </c:val>
          <c:smooth val="0"/>
          <c:extLst>
            <c:ext xmlns:c16="http://schemas.microsoft.com/office/drawing/2014/chart" uri="{C3380CC4-5D6E-409C-BE32-E72D297353CC}">
              <c16:uniqueId val="{00000004-F203-4737-AE69-43EFEB2D6E91}"/>
            </c:ext>
          </c:extLst>
        </c:ser>
        <c:dLbls>
          <c:showLegendKey val="0"/>
          <c:showVal val="0"/>
          <c:showCatName val="0"/>
          <c:showSerName val="0"/>
          <c:showPercent val="0"/>
          <c:showBubbleSize val="0"/>
        </c:dLbls>
        <c:smooth val="0"/>
        <c:axId val="894472528"/>
        <c:axId val="894468592"/>
      </c:lineChart>
      <c:catAx>
        <c:axId val="89447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468592"/>
        <c:crosses val="autoZero"/>
        <c:auto val="1"/>
        <c:lblAlgn val="ctr"/>
        <c:lblOffset val="100"/>
        <c:noMultiLvlLbl val="0"/>
      </c:catAx>
      <c:valAx>
        <c:axId val="894468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472528"/>
        <c:crosses val="autoZero"/>
        <c:crossBetween val="between"/>
      </c:valAx>
      <c:spPr>
        <a:noFill/>
        <a:ln>
          <a:noFill/>
        </a:ln>
        <a:effectLst/>
      </c:spPr>
    </c:plotArea>
    <c:legend>
      <c:legendPos val="b"/>
      <c:layout>
        <c:manualLayout>
          <c:xMode val="edge"/>
          <c:yMode val="edge"/>
          <c:x val="0"/>
          <c:y val="0.82812335958005245"/>
          <c:w val="0.98891951006124212"/>
          <c:h val="0.144098862642169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4251767708660036"/>
          <c:y val="0"/>
          <c:w val="0.52824485340746452"/>
          <c:h val="0.93111322824265119"/>
        </c:manualLayout>
      </c:layout>
      <c:barChart>
        <c:barDir val="bar"/>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81-4C61-93EE-5EBA7A1D34E9}"/>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Sheet1!$A$2:$A$18</c:f>
              <c:strCache>
                <c:ptCount val="17"/>
                <c:pt idx="0">
                  <c:v>New to Internet:</c:v>
                </c:pt>
                <c:pt idx="1">
                  <c:v>Fiber</c:v>
                </c:pt>
                <c:pt idx="2">
                  <c:v>Cable</c:v>
                </c:pt>
                <c:pt idx="3">
                  <c:v>Fixed wireless</c:v>
                </c:pt>
                <c:pt idx="4">
                  <c:v>Mobile wireless</c:v>
                </c:pt>
                <c:pt idx="5">
                  <c:v>DSL</c:v>
                </c:pt>
                <c:pt idx="6">
                  <c:v>Leo Satellite</c:v>
                </c:pt>
                <c:pt idx="7">
                  <c:v>Geo Satellite</c:v>
                </c:pt>
                <c:pt idx="9">
                  <c:v>Switched Providers:</c:v>
                </c:pt>
                <c:pt idx="10">
                  <c:v>Fiber</c:v>
                </c:pt>
                <c:pt idx="11">
                  <c:v>Cable</c:v>
                </c:pt>
                <c:pt idx="12">
                  <c:v>Fixed wireless</c:v>
                </c:pt>
                <c:pt idx="13">
                  <c:v>DSL</c:v>
                </c:pt>
                <c:pt idx="14">
                  <c:v>Mobile wireless</c:v>
                </c:pt>
                <c:pt idx="15">
                  <c:v>Leo Satellite</c:v>
                </c:pt>
                <c:pt idx="16">
                  <c:v>Geo Satellite</c:v>
                </c:pt>
              </c:strCache>
            </c:strRef>
          </c:cat>
          <c:val>
            <c:numRef>
              <c:f>Sheet1!$B$2:$B$18</c:f>
              <c:numCache>
                <c:formatCode>0%</c:formatCode>
                <c:ptCount val="17"/>
                <c:pt idx="1">
                  <c:v>0.50455715596330297</c:v>
                </c:pt>
                <c:pt idx="2">
                  <c:v>0.29357795165137601</c:v>
                </c:pt>
                <c:pt idx="3">
                  <c:v>9.1743119266055051E-2</c:v>
                </c:pt>
                <c:pt idx="4">
                  <c:v>7.3394495412544003E-2</c:v>
                </c:pt>
                <c:pt idx="5">
                  <c:v>2.7522935779516498E-2</c:v>
                </c:pt>
                <c:pt idx="6">
                  <c:v>9.1743119266055051E-3</c:v>
                </c:pt>
                <c:pt idx="7">
                  <c:v>0</c:v>
                </c:pt>
                <c:pt idx="10">
                  <c:v>0.59199999999999997</c:v>
                </c:pt>
                <c:pt idx="11">
                  <c:v>0.17599999999999999</c:v>
                </c:pt>
                <c:pt idx="12">
                  <c:v>0.128</c:v>
                </c:pt>
                <c:pt idx="13">
                  <c:v>6.4000000000000001E-2</c:v>
                </c:pt>
                <c:pt idx="14">
                  <c:v>3.2000000000000001E-2</c:v>
                </c:pt>
                <c:pt idx="15">
                  <c:v>8.0000000000000002E-3</c:v>
                </c:pt>
                <c:pt idx="16">
                  <c:v>0</c:v>
                </c:pt>
              </c:numCache>
            </c:numRef>
          </c:val>
          <c:extLst>
            <c:ext xmlns:c16="http://schemas.microsoft.com/office/drawing/2014/chart" uri="{C3380CC4-5D6E-409C-BE32-E72D297353CC}">
              <c16:uniqueId val="{00000001-1581-4C61-93EE-5EBA7A1D34E9}"/>
            </c:ext>
          </c:extLst>
        </c:ser>
        <c:dLbls>
          <c:showLegendKey val="0"/>
          <c:showVal val="0"/>
          <c:showCatName val="0"/>
          <c:showSerName val="0"/>
          <c:showPercent val="0"/>
          <c:showBubbleSize val="0"/>
        </c:dLbls>
        <c:gapWidth val="64"/>
        <c:overlap val="-93"/>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3483774569258521"/>
          <c:y val="5.2000173393271176E-2"/>
          <c:w val="0.5219428770832969"/>
          <c:h val="0.75183322379096273"/>
        </c:manualLayout>
      </c:layout>
      <c:barChart>
        <c:barDir val="bar"/>
        <c:grouping val="stacked"/>
        <c:varyColors val="0"/>
        <c:ser>
          <c:idx val="0"/>
          <c:order val="0"/>
          <c:tx>
            <c:strRef>
              <c:f>Sheet1!$B$1</c:f>
              <c:strCache>
                <c:ptCount val="1"/>
                <c:pt idx="0">
                  <c:v>Very unimportant</c:v>
                </c:pt>
              </c:strCache>
            </c:strRef>
          </c:tx>
          <c:spPr>
            <a:solidFill>
              <a:schemeClr val="bg1">
                <a:lumMod val="85000"/>
              </a:schemeClr>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cat>
            <c:strRef>
              <c:f>Sheet1!$A$2:$A$10</c:f>
              <c:strCache>
                <c:ptCount val="9"/>
                <c:pt idx="0">
                  <c:v>Shopping, restaurants, etc</c:v>
                </c:pt>
                <c:pt idx="1">
                  <c:v>Efficient bill paying</c:v>
                </c:pt>
                <c:pt idx="2">
                  <c:v>Communication friends/ family</c:v>
                </c:pt>
                <c:pt idx="3">
                  <c:v>Medical care</c:v>
                </c:pt>
                <c:pt idx="4">
                  <c:v>Entertainment</c:v>
                </c:pt>
                <c:pt idx="5">
                  <c:v>Income (job search, business)</c:v>
                </c:pt>
                <c:pt idx="6">
                  <c:v>Information / informal learning</c:v>
                </c:pt>
                <c:pt idx="7">
                  <c:v>Efficiency: registrations, licenses</c:v>
                </c:pt>
                <c:pt idx="8">
                  <c:v>Formal education</c:v>
                </c:pt>
              </c:strCache>
            </c:strRef>
          </c:cat>
          <c:val>
            <c:numRef>
              <c:f>Sheet1!$B$2:$B$10</c:f>
              <c:numCache>
                <c:formatCode>General</c:formatCode>
                <c:ptCount val="9"/>
                <c:pt idx="0">
                  <c:v>1.1960478419136765E-2</c:v>
                </c:pt>
                <c:pt idx="1">
                  <c:v>1.8065887353878853E-2</c:v>
                </c:pt>
                <c:pt idx="2">
                  <c:v>1.0570824524312896E-2</c:v>
                </c:pt>
                <c:pt idx="3">
                  <c:v>1.3705851344227728E-2</c:v>
                </c:pt>
                <c:pt idx="4">
                  <c:v>2.1477213200628602E-2</c:v>
                </c:pt>
                <c:pt idx="5">
                  <c:v>2.0262869660460023E-2</c:v>
                </c:pt>
                <c:pt idx="6">
                  <c:v>4.4402751719824891E-2</c:v>
                </c:pt>
                <c:pt idx="7">
                  <c:v>5.3964023984010658E-2</c:v>
                </c:pt>
                <c:pt idx="8" formatCode="0.0%">
                  <c:v>3.8349796629866359E-2</c:v>
                </c:pt>
              </c:numCache>
            </c:numRef>
          </c:val>
          <c:extLst>
            <c:ext xmlns:c16="http://schemas.microsoft.com/office/drawing/2014/chart" uri="{C3380CC4-5D6E-409C-BE32-E72D297353CC}">
              <c16:uniqueId val="{00000000-1EE8-4466-9C83-3468547784F9}"/>
            </c:ext>
          </c:extLst>
        </c:ser>
        <c:ser>
          <c:idx val="1"/>
          <c:order val="1"/>
          <c:tx>
            <c:strRef>
              <c:f>Sheet1!$C$1</c:f>
              <c:strCache>
                <c:ptCount val="1"/>
                <c:pt idx="0">
                  <c:v>Unimportant</c:v>
                </c:pt>
              </c:strCache>
            </c:strRef>
          </c:tx>
          <c:spPr>
            <a:solidFill>
              <a:srgbClr val="CAD8EE"/>
            </a:solidFill>
            <a:ln>
              <a:noFill/>
            </a:ln>
            <a:effectLst>
              <a:outerShdw blurRad="57150" dist="19050" dir="5400000" algn="ctr" rotWithShape="0">
                <a:srgbClr val="000000">
                  <a:alpha val="63000"/>
                </a:srgbClr>
              </a:outerShdw>
            </a:effectLst>
          </c:spPr>
          <c:invertIfNegative val="0"/>
          <c:cat>
            <c:strRef>
              <c:f>Sheet1!$A$2:$A$10</c:f>
              <c:strCache>
                <c:ptCount val="9"/>
                <c:pt idx="0">
                  <c:v>Shopping, restaurants, etc</c:v>
                </c:pt>
                <c:pt idx="1">
                  <c:v>Efficient bill paying</c:v>
                </c:pt>
                <c:pt idx="2">
                  <c:v>Communication friends/ family</c:v>
                </c:pt>
                <c:pt idx="3">
                  <c:v>Medical care</c:v>
                </c:pt>
                <c:pt idx="4">
                  <c:v>Entertainment</c:v>
                </c:pt>
                <c:pt idx="5">
                  <c:v>Income (job search, business)</c:v>
                </c:pt>
                <c:pt idx="6">
                  <c:v>Information / informal learning</c:v>
                </c:pt>
                <c:pt idx="7">
                  <c:v>Efficiency: registrations, licenses</c:v>
                </c:pt>
                <c:pt idx="8">
                  <c:v>Formal education</c:v>
                </c:pt>
              </c:strCache>
            </c:strRef>
          </c:cat>
          <c:val>
            <c:numRef>
              <c:f>Sheet1!$C$2:$C$10</c:f>
              <c:numCache>
                <c:formatCode>General</c:formatCode>
                <c:ptCount val="9"/>
                <c:pt idx="0">
                  <c:v>2.8081123244929798E-2</c:v>
                </c:pt>
                <c:pt idx="1">
                  <c:v>3.9319872476089264E-2</c:v>
                </c:pt>
                <c:pt idx="2">
                  <c:v>2.748414376321353E-2</c:v>
                </c:pt>
                <c:pt idx="3">
                  <c:v>3.5846072746441748E-2</c:v>
                </c:pt>
                <c:pt idx="4">
                  <c:v>4.0335254059717128E-2</c:v>
                </c:pt>
                <c:pt idx="5">
                  <c:v>4.3811610076670317E-2</c:v>
                </c:pt>
                <c:pt idx="6">
                  <c:v>7.1919949968730454E-2</c:v>
                </c:pt>
                <c:pt idx="7">
                  <c:v>7.3950699533644235E-2</c:v>
                </c:pt>
                <c:pt idx="8" formatCode="0%">
                  <c:v>8.5415456130156886E-2</c:v>
                </c:pt>
              </c:numCache>
            </c:numRef>
          </c:val>
          <c:extLst>
            <c:ext xmlns:c16="http://schemas.microsoft.com/office/drawing/2014/chart" uri="{C3380CC4-5D6E-409C-BE32-E72D297353CC}">
              <c16:uniqueId val="{00000001-1EE8-4466-9C83-3468547784F9}"/>
            </c:ext>
          </c:extLst>
        </c:ser>
        <c:ser>
          <c:idx val="2"/>
          <c:order val="2"/>
          <c:tx>
            <c:strRef>
              <c:f>Sheet1!$D$1</c:f>
              <c:strCache>
                <c:ptCount val="1"/>
                <c:pt idx="0">
                  <c:v>Neither</c:v>
                </c:pt>
              </c:strCache>
            </c:strRef>
          </c:tx>
          <c:spPr>
            <a:solidFill>
              <a:srgbClr val="A7BCE3"/>
            </a:solidFill>
            <a:ln>
              <a:solidFill>
                <a:srgbClr val="B0C3E6"/>
              </a:solidFill>
            </a:ln>
            <a:effectLst>
              <a:outerShdw blurRad="57150" dist="19050" dir="5400000" algn="ctr" rotWithShape="0">
                <a:srgbClr val="000000">
                  <a:alpha val="63000"/>
                </a:srgbClr>
              </a:outerShdw>
            </a:effectLst>
          </c:spPr>
          <c:invertIfNegative val="0"/>
          <c:cat>
            <c:strRef>
              <c:f>Sheet1!$A$2:$A$10</c:f>
              <c:strCache>
                <c:ptCount val="9"/>
                <c:pt idx="0">
                  <c:v>Shopping, restaurants, etc</c:v>
                </c:pt>
                <c:pt idx="1">
                  <c:v>Efficient bill paying</c:v>
                </c:pt>
                <c:pt idx="2">
                  <c:v>Communication friends/ family</c:v>
                </c:pt>
                <c:pt idx="3">
                  <c:v>Medical care</c:v>
                </c:pt>
                <c:pt idx="4">
                  <c:v>Entertainment</c:v>
                </c:pt>
                <c:pt idx="5">
                  <c:v>Income (job search, business)</c:v>
                </c:pt>
                <c:pt idx="6">
                  <c:v>Information / informal learning</c:v>
                </c:pt>
                <c:pt idx="7">
                  <c:v>Efficiency: registrations, licenses</c:v>
                </c:pt>
                <c:pt idx="8">
                  <c:v>Formal education</c:v>
                </c:pt>
              </c:strCache>
            </c:strRef>
          </c:cat>
          <c:val>
            <c:numRef>
              <c:f>Sheet1!$D$2:$D$10</c:f>
              <c:numCache>
                <c:formatCode>General</c:formatCode>
                <c:ptCount val="9"/>
                <c:pt idx="0">
                  <c:v>0.11596463858554343</c:v>
                </c:pt>
                <c:pt idx="1">
                  <c:v>0.11742826780021254</c:v>
                </c:pt>
                <c:pt idx="2">
                  <c:v>0.13953488372093023</c:v>
                </c:pt>
                <c:pt idx="3">
                  <c:v>0.16183447548761201</c:v>
                </c:pt>
                <c:pt idx="4">
                  <c:v>0.18438973284442117</c:v>
                </c:pt>
                <c:pt idx="5">
                  <c:v>0.20646221248630886</c:v>
                </c:pt>
                <c:pt idx="6">
                  <c:v>0.23202001250781701</c:v>
                </c:pt>
                <c:pt idx="7">
                  <c:v>0.24916722185209861</c:v>
                </c:pt>
                <c:pt idx="8" formatCode="0%">
                  <c:v>0.26670540383497965</c:v>
                </c:pt>
              </c:numCache>
            </c:numRef>
          </c:val>
          <c:extLst>
            <c:ext xmlns:c16="http://schemas.microsoft.com/office/drawing/2014/chart" uri="{C3380CC4-5D6E-409C-BE32-E72D297353CC}">
              <c16:uniqueId val="{00000002-1EE8-4466-9C83-3468547784F9}"/>
            </c:ext>
          </c:extLst>
        </c:ser>
        <c:ser>
          <c:idx val="3"/>
          <c:order val="3"/>
          <c:tx>
            <c:strRef>
              <c:f>Sheet1!$E$1</c:f>
              <c:strCache>
                <c:ptCount val="1"/>
                <c:pt idx="0">
                  <c:v>Important</c:v>
                </c:pt>
              </c:strCache>
            </c:strRef>
          </c:tx>
          <c:spPr>
            <a:solidFill>
              <a:srgbClr val="86A4DA"/>
            </a:solidFill>
            <a:ln>
              <a:solidFill>
                <a:schemeClr val="accent1"/>
              </a:solid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Sheet1!$A$2:$A$10</c:f>
              <c:strCache>
                <c:ptCount val="9"/>
                <c:pt idx="0">
                  <c:v>Shopping, restaurants, etc</c:v>
                </c:pt>
                <c:pt idx="1">
                  <c:v>Efficient bill paying</c:v>
                </c:pt>
                <c:pt idx="2">
                  <c:v>Communication friends/ family</c:v>
                </c:pt>
                <c:pt idx="3">
                  <c:v>Medical care</c:v>
                </c:pt>
                <c:pt idx="4">
                  <c:v>Entertainment</c:v>
                </c:pt>
                <c:pt idx="5">
                  <c:v>Income (job search, business)</c:v>
                </c:pt>
                <c:pt idx="6">
                  <c:v>Information / informal learning</c:v>
                </c:pt>
                <c:pt idx="7">
                  <c:v>Efficiency: registrations, licenses</c:v>
                </c:pt>
                <c:pt idx="8">
                  <c:v>Formal education</c:v>
                </c:pt>
              </c:strCache>
            </c:strRef>
          </c:cat>
          <c:val>
            <c:numRef>
              <c:f>Sheet1!$E$2:$E$10</c:f>
              <c:numCache>
                <c:formatCode>General</c:formatCode>
                <c:ptCount val="9"/>
                <c:pt idx="0">
                  <c:v>0.29173166926677069</c:v>
                </c:pt>
                <c:pt idx="1">
                  <c:v>0.28905419766206164</c:v>
                </c:pt>
                <c:pt idx="2">
                  <c:v>0.30972515856236787</c:v>
                </c:pt>
                <c:pt idx="3">
                  <c:v>0.31681602530311015</c:v>
                </c:pt>
                <c:pt idx="4">
                  <c:v>0.34311157674174958</c:v>
                </c:pt>
                <c:pt idx="5">
                  <c:v>0.36089813800657172</c:v>
                </c:pt>
                <c:pt idx="6">
                  <c:v>0.31582238899312071</c:v>
                </c:pt>
                <c:pt idx="7">
                  <c:v>0.28714190539640239</c:v>
                </c:pt>
                <c:pt idx="8" formatCode="0%">
                  <c:v>0.32074375363160951</c:v>
                </c:pt>
              </c:numCache>
            </c:numRef>
          </c:val>
          <c:extLst>
            <c:ext xmlns:c16="http://schemas.microsoft.com/office/drawing/2014/chart" uri="{C3380CC4-5D6E-409C-BE32-E72D297353CC}">
              <c16:uniqueId val="{00000003-1EE8-4466-9C83-3468547784F9}"/>
            </c:ext>
          </c:extLst>
        </c:ser>
        <c:ser>
          <c:idx val="4"/>
          <c:order val="4"/>
          <c:tx>
            <c:strRef>
              <c:f>Sheet1!$F$1</c:f>
              <c:strCache>
                <c:ptCount val="1"/>
                <c:pt idx="0">
                  <c:v>Very important</c:v>
                </c:pt>
              </c:strCache>
            </c:strRef>
          </c:tx>
          <c:spPr>
            <a:solidFill>
              <a:srgbClr val="7395D3"/>
            </a:solidFill>
            <a:ln>
              <a:solidFill>
                <a:schemeClr val="accent1"/>
              </a:solid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Sheet1!$A$2:$A$10</c:f>
              <c:strCache>
                <c:ptCount val="9"/>
                <c:pt idx="0">
                  <c:v>Shopping, restaurants, etc</c:v>
                </c:pt>
                <c:pt idx="1">
                  <c:v>Efficient bill paying</c:v>
                </c:pt>
                <c:pt idx="2">
                  <c:v>Communication friends/ family</c:v>
                </c:pt>
                <c:pt idx="3">
                  <c:v>Medical care</c:v>
                </c:pt>
                <c:pt idx="4">
                  <c:v>Entertainment</c:v>
                </c:pt>
                <c:pt idx="5">
                  <c:v>Income (job search, business)</c:v>
                </c:pt>
                <c:pt idx="6">
                  <c:v>Information / informal learning</c:v>
                </c:pt>
                <c:pt idx="7">
                  <c:v>Efficiency: registrations, licenses</c:v>
                </c:pt>
                <c:pt idx="8">
                  <c:v>Formal education</c:v>
                </c:pt>
              </c:strCache>
            </c:strRef>
          </c:cat>
          <c:val>
            <c:numRef>
              <c:f>Sheet1!$F$2:$F$10</c:f>
              <c:numCache>
                <c:formatCode>General</c:formatCode>
                <c:ptCount val="9"/>
                <c:pt idx="0">
                  <c:v>0.55226209048361929</c:v>
                </c:pt>
                <c:pt idx="1">
                  <c:v>0.53613177470775775</c:v>
                </c:pt>
                <c:pt idx="2">
                  <c:v>0.51268498942917551</c:v>
                </c:pt>
                <c:pt idx="3">
                  <c:v>0.47179757511860831</c:v>
                </c:pt>
                <c:pt idx="4">
                  <c:v>0.41068622315348352</c:v>
                </c:pt>
                <c:pt idx="5">
                  <c:v>0.36856516976998904</c:v>
                </c:pt>
                <c:pt idx="6">
                  <c:v>0.33583489681050654</c:v>
                </c:pt>
                <c:pt idx="7">
                  <c:v>0.33577614923384408</c:v>
                </c:pt>
                <c:pt idx="8" formatCode="0%">
                  <c:v>0.28878558977338759</c:v>
                </c:pt>
              </c:numCache>
            </c:numRef>
          </c:val>
          <c:extLst>
            <c:ext xmlns:c16="http://schemas.microsoft.com/office/drawing/2014/chart" uri="{C3380CC4-5D6E-409C-BE32-E72D297353CC}">
              <c16:uniqueId val="{00000004-1EE8-4466-9C83-3468547784F9}"/>
            </c:ext>
          </c:extLst>
        </c:ser>
        <c:dLbls>
          <c:showLegendKey val="0"/>
          <c:showVal val="0"/>
          <c:showCatName val="0"/>
          <c:showSerName val="0"/>
          <c:showPercent val="0"/>
          <c:showBubbleSize val="0"/>
        </c:dLbls>
        <c:gapWidth val="48"/>
        <c:overlap val="100"/>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7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noFill/>
        </a:ln>
        <a:effectLst/>
      </c:spPr>
    </c:plotArea>
    <c:legend>
      <c:legendPos val="r"/>
      <c:layout>
        <c:manualLayout>
          <c:xMode val="edge"/>
          <c:yMode val="edge"/>
          <c:x val="0"/>
          <c:y val="0.85177716494832845"/>
          <c:w val="1"/>
          <c:h val="0.1273461791725138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1974924645992379"/>
          <c:y val="3.721519128082966E-2"/>
          <c:w val="0.52968962777748574"/>
          <c:h val="0.86894754544014186"/>
        </c:manualLayout>
      </c:layout>
      <c:barChart>
        <c:barDir val="bar"/>
        <c:grouping val="clustered"/>
        <c:varyColors val="0"/>
        <c:ser>
          <c:idx val="0"/>
          <c:order val="0"/>
          <c:tx>
            <c:strRef>
              <c:f>Sheet1!$B$1</c:f>
              <c:strCache>
                <c:ptCount val="1"/>
                <c:pt idx="0">
                  <c:v>Series 1</c:v>
                </c:pt>
              </c:strCache>
            </c:strRef>
          </c:tx>
          <c:spPr>
            <a:solidFill>
              <a:srgbClr val="CBAACE"/>
            </a:solidFill>
            <a:ln>
              <a:solidFill>
                <a:schemeClr val="accent1"/>
              </a:solid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Sheet1!$A$6:$A$32</c:f>
              <c:strCache>
                <c:ptCount val="27"/>
                <c:pt idx="0">
                  <c:v>Age 18-34</c:v>
                </c:pt>
                <c:pt idx="1">
                  <c:v>Age 35-44</c:v>
                </c:pt>
                <c:pt idx="2">
                  <c:v>Age 45-54</c:v>
                </c:pt>
                <c:pt idx="3">
                  <c:v>Age 55-64 </c:v>
                </c:pt>
                <c:pt idx="4">
                  <c:v>Age 65+</c:v>
                </c:pt>
                <c:pt idx="6">
                  <c:v>Income under $25,000 </c:v>
                </c:pt>
                <c:pt idx="7">
                  <c:v>Income $25,000-$49,999</c:v>
                </c:pt>
                <c:pt idx="8">
                  <c:v>Income $50,000-$74,999</c:v>
                </c:pt>
                <c:pt idx="9">
                  <c:v>Income $75,000-$149,999</c:v>
                </c:pt>
                <c:pt idx="10">
                  <c:v>Income $150,000 or over</c:v>
                </c:pt>
                <c:pt idx="12">
                  <c:v>African American</c:v>
                </c:pt>
                <c:pt idx="13">
                  <c:v>Asian</c:v>
                </c:pt>
                <c:pt idx="14">
                  <c:v>Caucasian</c:v>
                </c:pt>
                <c:pt idx="15">
                  <c:v>Hispanic</c:v>
                </c:pt>
                <c:pt idx="17">
                  <c:v>Live urban</c:v>
                </c:pt>
                <c:pt idx="18">
                  <c:v>Live suburban</c:v>
                </c:pt>
                <c:pt idx="19">
                  <c:v>Live small town</c:v>
                </c:pt>
                <c:pt idx="20">
                  <c:v>Live rural</c:v>
                </c:pt>
                <c:pt idx="22">
                  <c:v>Commute 1-10 miles</c:v>
                </c:pt>
                <c:pt idx="23">
                  <c:v>Commute 11-20 miles</c:v>
                </c:pt>
                <c:pt idx="24">
                  <c:v>Commute 21-30 miles</c:v>
                </c:pt>
                <c:pt idx="25">
                  <c:v>Commute 31-40 miles</c:v>
                </c:pt>
                <c:pt idx="26">
                  <c:v>Commute over 40 miles</c:v>
                </c:pt>
              </c:strCache>
            </c:strRef>
          </c:cat>
          <c:val>
            <c:numRef>
              <c:f>Sheet1!$B$6:$B$32</c:f>
              <c:numCache>
                <c:formatCode>0.00%</c:formatCode>
                <c:ptCount val="27"/>
                <c:pt idx="0">
                  <c:v>0.48</c:v>
                </c:pt>
                <c:pt idx="1">
                  <c:v>0.47</c:v>
                </c:pt>
                <c:pt idx="2">
                  <c:v>0.5</c:v>
                </c:pt>
                <c:pt idx="3">
                  <c:v>0.54</c:v>
                </c:pt>
                <c:pt idx="4">
                  <c:v>0.28000000000000003</c:v>
                </c:pt>
                <c:pt idx="6">
                  <c:v>0.32</c:v>
                </c:pt>
                <c:pt idx="7">
                  <c:v>0.38</c:v>
                </c:pt>
                <c:pt idx="8">
                  <c:v>0.39</c:v>
                </c:pt>
                <c:pt idx="9">
                  <c:v>0.55000000000000004</c:v>
                </c:pt>
                <c:pt idx="10">
                  <c:v>0.51</c:v>
                </c:pt>
                <c:pt idx="12">
                  <c:v>0.46</c:v>
                </c:pt>
                <c:pt idx="13">
                  <c:v>0.53</c:v>
                </c:pt>
                <c:pt idx="14">
                  <c:v>0.45</c:v>
                </c:pt>
                <c:pt idx="15">
                  <c:v>0.45</c:v>
                </c:pt>
                <c:pt idx="17">
                  <c:v>0.45</c:v>
                </c:pt>
                <c:pt idx="18">
                  <c:v>0.5</c:v>
                </c:pt>
                <c:pt idx="19">
                  <c:v>0.42</c:v>
                </c:pt>
                <c:pt idx="20">
                  <c:v>0.37</c:v>
                </c:pt>
                <c:pt idx="22">
                  <c:v>0.43</c:v>
                </c:pt>
                <c:pt idx="23">
                  <c:v>0.53</c:v>
                </c:pt>
                <c:pt idx="24">
                  <c:v>0.64</c:v>
                </c:pt>
                <c:pt idx="25">
                  <c:v>0.65</c:v>
                </c:pt>
                <c:pt idx="26">
                  <c:v>0.68</c:v>
                </c:pt>
              </c:numCache>
            </c:numRef>
          </c:val>
          <c:extLst>
            <c:ext xmlns:c16="http://schemas.microsoft.com/office/drawing/2014/chart" uri="{C3380CC4-5D6E-409C-BE32-E72D297353CC}">
              <c16:uniqueId val="{00000001-BE6D-49EC-BE1B-A0E6729AFE5C}"/>
            </c:ext>
          </c:extLst>
        </c:ser>
        <c:dLbls>
          <c:showLegendKey val="0"/>
          <c:showVal val="0"/>
          <c:showCatName val="0"/>
          <c:showSerName val="0"/>
          <c:showPercent val="0"/>
          <c:showBubbleSize val="0"/>
        </c:dLbls>
        <c:gapWidth val="124"/>
        <c:overlap val="-9"/>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accent1"/>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solidFill>
            <a:schemeClr val="accent1"/>
          </a:solidFill>
        </a:ln>
        <a:effectLst/>
      </c:spPr>
    </c:plotArea>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6332509285622719"/>
          <c:y val="0"/>
          <c:w val="0.49510464122937176"/>
          <c:h val="0.89999894753518295"/>
        </c:manualLayout>
      </c:layout>
      <c:barChart>
        <c:barDir val="bar"/>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93-44C6-AA30-54FBEEB7B253}"/>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Remote work overall</c:v>
                </c:pt>
                <c:pt idx="1">
                  <c:v>Having quiet space to work</c:v>
                </c:pt>
                <c:pt idx="2">
                  <c:v>Being productive</c:v>
                </c:pt>
                <c:pt idx="3">
                  <c:v>Home broadband good enough</c:v>
                </c:pt>
                <c:pt idx="4">
                  <c:v>Time saved preparing/ comuting</c:v>
                </c:pt>
                <c:pt idx="5">
                  <c:v>Enjoying work</c:v>
                </c:pt>
                <c:pt idx="6">
                  <c:v>Able to separate work from non-work</c:v>
                </c:pt>
                <c:pt idx="7">
                  <c:v>Collaboration/ socializing co-workers</c:v>
                </c:pt>
              </c:strCache>
            </c:strRef>
          </c:cat>
          <c:val>
            <c:numRef>
              <c:f>Sheet1!$B$2:$B$9</c:f>
              <c:numCache>
                <c:formatCode>0.00%</c:formatCode>
                <c:ptCount val="8"/>
                <c:pt idx="0">
                  <c:v>0.60557515299577602</c:v>
                </c:pt>
                <c:pt idx="1">
                  <c:v>0.60550195599022005</c:v>
                </c:pt>
                <c:pt idx="2">
                  <c:v>0.57334963325153399</c:v>
                </c:pt>
                <c:pt idx="3">
                  <c:v>0.55560349127151998</c:v>
                </c:pt>
                <c:pt idx="4">
                  <c:v>0.55012553470436998</c:v>
                </c:pt>
                <c:pt idx="5">
                  <c:v>0.54791154791154495</c:v>
                </c:pt>
                <c:pt idx="6">
                  <c:v>0.50156335403726704</c:v>
                </c:pt>
                <c:pt idx="7">
                  <c:v>0.44692005242463956</c:v>
                </c:pt>
              </c:numCache>
            </c:numRef>
          </c:val>
          <c:extLst>
            <c:ext xmlns:c16="http://schemas.microsoft.com/office/drawing/2014/chart" uri="{C3380CC4-5D6E-409C-BE32-E72D297353CC}">
              <c16:uniqueId val="{00000001-CB93-44C6-AA30-54FBEEB7B253}"/>
            </c:ext>
          </c:extLst>
        </c:ser>
        <c:dLbls>
          <c:showLegendKey val="0"/>
          <c:showVal val="0"/>
          <c:showCatName val="0"/>
          <c:showSerName val="0"/>
          <c:showPercent val="0"/>
          <c:showBubbleSize val="0"/>
        </c:dLbls>
        <c:gapWidth val="160"/>
        <c:overlap val="-93"/>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solidFill>
            <a:schemeClr val="accent1"/>
          </a:solidFill>
        </a:ln>
        <a:effectLst/>
      </c:spPr>
    </c:plotArea>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8951837903834502"/>
          <c:y val="3.928185257352839E-2"/>
          <c:w val="0.60181667414247031"/>
          <c:h val="0.82243390714339326"/>
        </c:manualLayout>
      </c:layout>
      <c:barChart>
        <c:barDir val="bar"/>
        <c:grouping val="clustered"/>
        <c:varyColors val="0"/>
        <c:ser>
          <c:idx val="0"/>
          <c:order val="0"/>
          <c:tx>
            <c:strRef>
              <c:f>Sheet1!$B$1</c:f>
              <c:strCache>
                <c:ptCount val="1"/>
                <c:pt idx="0">
                  <c:v>Series 1</c:v>
                </c:pt>
              </c:strCache>
            </c:strRef>
          </c:tx>
          <c:spPr>
            <a:solidFill>
              <a:srgbClr val="CBAACE"/>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Sheet1!$A$6:$A$26</c:f>
              <c:strCache>
                <c:ptCount val="21"/>
                <c:pt idx="0">
                  <c:v>Age 18-34</c:v>
                </c:pt>
                <c:pt idx="1">
                  <c:v>Age 35-44</c:v>
                </c:pt>
                <c:pt idx="2">
                  <c:v>Age 45-54</c:v>
                </c:pt>
                <c:pt idx="3">
                  <c:v>Age 55-64 </c:v>
                </c:pt>
                <c:pt idx="4">
                  <c:v>Age 65+</c:v>
                </c:pt>
                <c:pt idx="6">
                  <c:v>Income under $25,000</c:v>
                </c:pt>
                <c:pt idx="7">
                  <c:v>Income $25,000-$49,999</c:v>
                </c:pt>
                <c:pt idx="8">
                  <c:v>Income $50,000-$74,999</c:v>
                </c:pt>
                <c:pt idx="9">
                  <c:v>Income $75,000-$149,999</c:v>
                </c:pt>
                <c:pt idx="10">
                  <c:v>Income $150,000 or over</c:v>
                </c:pt>
                <c:pt idx="12">
                  <c:v>African American</c:v>
                </c:pt>
                <c:pt idx="13">
                  <c:v>Asian</c:v>
                </c:pt>
                <c:pt idx="14">
                  <c:v>Caucasian</c:v>
                </c:pt>
                <c:pt idx="15">
                  <c:v>Hispanic</c:v>
                </c:pt>
                <c:pt idx="17">
                  <c:v>Urban</c:v>
                </c:pt>
                <c:pt idx="18">
                  <c:v>Suburban</c:v>
                </c:pt>
                <c:pt idx="19">
                  <c:v>Small town</c:v>
                </c:pt>
                <c:pt idx="20">
                  <c:v>Rural</c:v>
                </c:pt>
              </c:strCache>
            </c:strRef>
          </c:cat>
          <c:val>
            <c:numRef>
              <c:f>Sheet1!$B$6:$B$26</c:f>
              <c:numCache>
                <c:formatCode>0.00%</c:formatCode>
                <c:ptCount val="21"/>
                <c:pt idx="0">
                  <c:v>0.34</c:v>
                </c:pt>
                <c:pt idx="1">
                  <c:v>0.28000000000000003</c:v>
                </c:pt>
                <c:pt idx="2">
                  <c:v>0.19</c:v>
                </c:pt>
                <c:pt idx="3">
                  <c:v>0.17</c:v>
                </c:pt>
                <c:pt idx="4">
                  <c:v>0.08</c:v>
                </c:pt>
                <c:pt idx="6" formatCode="0.0%">
                  <c:v>0.27</c:v>
                </c:pt>
                <c:pt idx="7" formatCode="0.0%">
                  <c:v>0.22</c:v>
                </c:pt>
                <c:pt idx="8" formatCode="0.0%">
                  <c:v>0.18</c:v>
                </c:pt>
                <c:pt idx="9" formatCode="0.0%">
                  <c:v>0.21</c:v>
                </c:pt>
                <c:pt idx="10" formatCode="0.0%">
                  <c:v>0.17</c:v>
                </c:pt>
                <c:pt idx="12">
                  <c:v>0.28000000000000003</c:v>
                </c:pt>
                <c:pt idx="13">
                  <c:v>0.28999999999999998</c:v>
                </c:pt>
                <c:pt idx="14">
                  <c:v>0.19</c:v>
                </c:pt>
                <c:pt idx="15">
                  <c:v>0.27</c:v>
                </c:pt>
                <c:pt idx="17">
                  <c:v>0.27</c:v>
                </c:pt>
                <c:pt idx="18">
                  <c:v>0.2</c:v>
                </c:pt>
                <c:pt idx="19">
                  <c:v>0.21</c:v>
                </c:pt>
                <c:pt idx="20">
                  <c:v>0.14000000000000001</c:v>
                </c:pt>
              </c:numCache>
            </c:numRef>
          </c:val>
          <c:extLst>
            <c:ext xmlns:c16="http://schemas.microsoft.com/office/drawing/2014/chart" uri="{C3380CC4-5D6E-409C-BE32-E72D297353CC}">
              <c16:uniqueId val="{00000001-BE6D-49EC-BE1B-A0E6729AFE5C}"/>
            </c:ext>
          </c:extLst>
        </c:ser>
        <c:dLbls>
          <c:showLegendKey val="0"/>
          <c:showVal val="0"/>
          <c:showCatName val="0"/>
          <c:showSerName val="0"/>
          <c:showPercent val="0"/>
          <c:showBubbleSize val="0"/>
        </c:dLbls>
        <c:gapWidth val="124"/>
        <c:overlap val="-9"/>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noFill/>
        </a:ln>
        <a:effectLst/>
      </c:spPr>
    </c:plotArea>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2217654567222882"/>
          <c:y val="3.8831551121723151E-2"/>
          <c:w val="0.43357053965537834"/>
          <c:h val="0.80687599198352244"/>
        </c:manualLayout>
      </c:layout>
      <c:barChart>
        <c:barDir val="bar"/>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93-44C6-AA30-54FBEEB7B253}"/>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Type of business:</c:v>
                </c:pt>
                <c:pt idx="1">
                  <c:v>Selling physical goods self made</c:v>
                </c:pt>
                <c:pt idx="2">
                  <c:v>Reselling physical goods</c:v>
                </c:pt>
                <c:pt idx="3">
                  <c:v>Selling services completed online</c:v>
                </c:pt>
                <c:pt idx="4">
                  <c:v>Selling services completed offline</c:v>
                </c:pt>
                <c:pt idx="6">
                  <c:v>Satisfaction with home business:</c:v>
                </c:pt>
                <c:pt idx="7">
                  <c:v>Increased satisfaction with life</c:v>
                </c:pt>
                <c:pt idx="8">
                  <c:v>Increased knowledge and education</c:v>
                </c:pt>
                <c:pt idx="9">
                  <c:v>Increased household income</c:v>
                </c:pt>
                <c:pt idx="11">
                  <c:v>% of income outside community</c:v>
                </c:pt>
              </c:strCache>
            </c:strRef>
          </c:cat>
          <c:val>
            <c:numRef>
              <c:f>Sheet1!$B$2:$B$13</c:f>
              <c:numCache>
                <c:formatCode>0.00%</c:formatCode>
                <c:ptCount val="12"/>
                <c:pt idx="1">
                  <c:v>0.31007751937954497</c:v>
                </c:pt>
                <c:pt idx="2">
                  <c:v>0.277131752945736</c:v>
                </c:pt>
                <c:pt idx="3">
                  <c:v>0.31007751937954497</c:v>
                </c:pt>
                <c:pt idx="4">
                  <c:v>0.10271317529457399</c:v>
                </c:pt>
                <c:pt idx="7">
                  <c:v>0.72</c:v>
                </c:pt>
                <c:pt idx="8">
                  <c:v>0.7</c:v>
                </c:pt>
                <c:pt idx="9">
                  <c:v>0.69</c:v>
                </c:pt>
                <c:pt idx="11">
                  <c:v>0.46</c:v>
                </c:pt>
              </c:numCache>
            </c:numRef>
          </c:val>
          <c:extLst>
            <c:ext xmlns:c16="http://schemas.microsoft.com/office/drawing/2014/chart" uri="{C3380CC4-5D6E-409C-BE32-E72D297353CC}">
              <c16:uniqueId val="{00000001-CB93-44C6-AA30-54FBEEB7B253}"/>
            </c:ext>
          </c:extLst>
        </c:ser>
        <c:dLbls>
          <c:showLegendKey val="0"/>
          <c:showVal val="0"/>
          <c:showCatName val="0"/>
          <c:showSerName val="0"/>
          <c:showPercent val="0"/>
          <c:showBubbleSize val="0"/>
        </c:dLbls>
        <c:gapWidth val="160"/>
        <c:overlap val="-93"/>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noFill/>
        </a:ln>
        <a:effectLst/>
      </c:spPr>
    </c:plotArea>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1572607268094186"/>
          <c:y val="5.1835256379965479E-2"/>
          <c:w val="0.53479138100700652"/>
          <c:h val="0.84975580874974621"/>
        </c:manualLayout>
      </c:layout>
      <c:barChart>
        <c:barDir val="bar"/>
        <c:grouping val="clustered"/>
        <c:varyColors val="0"/>
        <c:ser>
          <c:idx val="0"/>
          <c:order val="0"/>
          <c:tx>
            <c:strRef>
              <c:f>Sheet1!$B$1</c:f>
              <c:strCache>
                <c:ptCount val="1"/>
                <c:pt idx="0">
                  <c:v>Series 1</c:v>
                </c:pt>
              </c:strCache>
            </c:strRef>
          </c:tx>
          <c:spPr>
            <a:solidFill>
              <a:srgbClr val="CBAACE"/>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Sheet1!$A$2:$A$22</c:f>
              <c:strCache>
                <c:ptCount val="21"/>
                <c:pt idx="0">
                  <c:v>Age 18-34</c:v>
                </c:pt>
                <c:pt idx="1">
                  <c:v>Age 35-44</c:v>
                </c:pt>
                <c:pt idx="2">
                  <c:v>Age 45-54</c:v>
                </c:pt>
                <c:pt idx="3">
                  <c:v>Age 55-64 </c:v>
                </c:pt>
                <c:pt idx="4">
                  <c:v>Age 65+</c:v>
                </c:pt>
                <c:pt idx="6">
                  <c:v>Income under $25,000 </c:v>
                </c:pt>
                <c:pt idx="7">
                  <c:v>Income $25,000-$49,999</c:v>
                </c:pt>
                <c:pt idx="8">
                  <c:v>Income $50,000-$74,999</c:v>
                </c:pt>
                <c:pt idx="9">
                  <c:v>Income $75,000-$149,999</c:v>
                </c:pt>
                <c:pt idx="10">
                  <c:v>Income $150,000 or over</c:v>
                </c:pt>
                <c:pt idx="12">
                  <c:v>African American</c:v>
                </c:pt>
                <c:pt idx="13">
                  <c:v>Asian</c:v>
                </c:pt>
                <c:pt idx="14">
                  <c:v>Caucasian</c:v>
                </c:pt>
                <c:pt idx="15">
                  <c:v>Hispanic</c:v>
                </c:pt>
                <c:pt idx="17">
                  <c:v>Urban</c:v>
                </c:pt>
                <c:pt idx="18">
                  <c:v>Suburban</c:v>
                </c:pt>
                <c:pt idx="19">
                  <c:v>Small town</c:v>
                </c:pt>
                <c:pt idx="20">
                  <c:v>Rural</c:v>
                </c:pt>
              </c:strCache>
            </c:strRef>
          </c:cat>
          <c:val>
            <c:numRef>
              <c:f>Sheet1!$B$2:$B$22</c:f>
              <c:numCache>
                <c:formatCode>0%</c:formatCode>
                <c:ptCount val="21"/>
                <c:pt idx="0">
                  <c:v>0.48</c:v>
                </c:pt>
                <c:pt idx="1">
                  <c:v>0.52</c:v>
                </c:pt>
                <c:pt idx="2">
                  <c:v>0.5</c:v>
                </c:pt>
                <c:pt idx="3">
                  <c:v>0.34</c:v>
                </c:pt>
                <c:pt idx="4">
                  <c:v>0.26</c:v>
                </c:pt>
                <c:pt idx="6">
                  <c:v>0.34</c:v>
                </c:pt>
                <c:pt idx="7">
                  <c:v>0.32</c:v>
                </c:pt>
                <c:pt idx="8">
                  <c:v>0.37</c:v>
                </c:pt>
                <c:pt idx="9">
                  <c:v>0.49</c:v>
                </c:pt>
                <c:pt idx="10">
                  <c:v>0.63</c:v>
                </c:pt>
                <c:pt idx="12">
                  <c:v>0.42</c:v>
                </c:pt>
                <c:pt idx="13">
                  <c:v>0.38</c:v>
                </c:pt>
                <c:pt idx="14">
                  <c:v>0.45</c:v>
                </c:pt>
                <c:pt idx="15">
                  <c:v>0.43</c:v>
                </c:pt>
                <c:pt idx="17">
                  <c:v>0.49</c:v>
                </c:pt>
                <c:pt idx="18">
                  <c:v>0.42</c:v>
                </c:pt>
                <c:pt idx="19">
                  <c:v>0.35</c:v>
                </c:pt>
                <c:pt idx="20">
                  <c:v>0.33</c:v>
                </c:pt>
              </c:numCache>
            </c:numRef>
          </c:val>
          <c:extLst>
            <c:ext xmlns:c16="http://schemas.microsoft.com/office/drawing/2014/chart" uri="{C3380CC4-5D6E-409C-BE32-E72D297353CC}">
              <c16:uniqueId val="{00000001-BE6D-49EC-BE1B-A0E6729AFE5C}"/>
            </c:ext>
          </c:extLst>
        </c:ser>
        <c:dLbls>
          <c:showLegendKey val="0"/>
          <c:showVal val="0"/>
          <c:showCatName val="0"/>
          <c:showSerName val="0"/>
          <c:showPercent val="0"/>
          <c:showBubbleSize val="0"/>
        </c:dLbls>
        <c:gapWidth val="124"/>
        <c:overlap val="-9"/>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noFill/>
        </a:ln>
        <a:effectLst/>
      </c:spPr>
    </c:plotArea>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047595872096623"/>
          <c:y val="0"/>
          <c:w val="0.43326606603666273"/>
          <c:h val="0.89763814108889561"/>
        </c:manualLayout>
      </c:layout>
      <c:barChart>
        <c:barDir val="bar"/>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a:outerShdw blurRad="190500" dist="228600" dir="2700000" sx="1000" sy="1000" rotWithShape="0">
                <a:srgbClr val="000000">
                  <a:alpha val="10000"/>
                </a:srgbClr>
              </a:outerShdw>
            </a:effectLst>
            <a:scene3d>
              <a:camera prst="orthographicFront"/>
              <a:lightRig rig="threePt" dir="t"/>
            </a:scene3d>
            <a:sp3d>
              <a:bevelT w="0" h="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93-44C6-AA30-54FBEEB7B253}"/>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Good doctor/ patient interaction</c:v>
                </c:pt>
                <c:pt idx="1">
                  <c:v>Home broadband good enough</c:v>
                </c:pt>
                <c:pt idx="2">
                  <c:v>Convenience/ Time taken</c:v>
                </c:pt>
                <c:pt idx="3">
                  <c:v>Good result from telehealth visit</c:v>
                </c:pt>
                <c:pt idx="4">
                  <c:v>Telehealth process overall</c:v>
                </c:pt>
              </c:strCache>
            </c:strRef>
          </c:cat>
          <c:val>
            <c:numRef>
              <c:f>Sheet1!$B$2:$B$6</c:f>
              <c:numCache>
                <c:formatCode>0.00%</c:formatCode>
                <c:ptCount val="5"/>
                <c:pt idx="0">
                  <c:v>0.621256035647343</c:v>
                </c:pt>
                <c:pt idx="1">
                  <c:v>0.61493695441319107</c:v>
                </c:pt>
                <c:pt idx="2">
                  <c:v>0.60521235521235517</c:v>
                </c:pt>
                <c:pt idx="3">
                  <c:v>0.60453091757439603</c:v>
                </c:pt>
                <c:pt idx="4">
                  <c:v>0.55413926499032895</c:v>
                </c:pt>
              </c:numCache>
            </c:numRef>
          </c:val>
          <c:extLst>
            <c:ext xmlns:c16="http://schemas.microsoft.com/office/drawing/2014/chart" uri="{C3380CC4-5D6E-409C-BE32-E72D297353CC}">
              <c16:uniqueId val="{00000001-CB93-44C6-AA30-54FBEEB7B253}"/>
            </c:ext>
          </c:extLst>
        </c:ser>
        <c:dLbls>
          <c:showLegendKey val="0"/>
          <c:showVal val="0"/>
          <c:showCatName val="0"/>
          <c:showSerName val="0"/>
          <c:showPercent val="0"/>
          <c:showBubbleSize val="0"/>
        </c:dLbls>
        <c:gapWidth val="160"/>
        <c:overlap val="-93"/>
        <c:axId val="257652608"/>
        <c:axId val="257654144"/>
      </c:barChart>
      <c:catAx>
        <c:axId val="257652608"/>
        <c:scaling>
          <c:orientation val="maxMin"/>
        </c:scaling>
        <c:delete val="0"/>
        <c:axPos val="l"/>
        <c:numFmt formatCode="0.00%" sourceLinked="0"/>
        <c:majorTickMark val="out"/>
        <c:minorTickMark val="none"/>
        <c:tickLblPos val="low"/>
        <c:spPr>
          <a:noFill/>
          <a:ln w="6350" cap="flat" cmpd="sng" algn="ctr">
            <a:solidFill>
              <a:schemeClr val="accent1">
                <a:alpha val="98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257654144"/>
        <c:crosses val="autoZero"/>
        <c:auto val="1"/>
        <c:lblAlgn val="ctr"/>
        <c:lblOffset val="100"/>
        <c:tickLblSkip val="1"/>
        <c:noMultiLvlLbl val="0"/>
      </c:catAx>
      <c:valAx>
        <c:axId val="257654144"/>
        <c:scaling>
          <c:orientation val="minMax"/>
          <c:max val="1"/>
          <c:min val="0"/>
        </c:scaling>
        <c:delete val="0"/>
        <c:axPos val="t"/>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high"/>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crossAx val="257652608"/>
        <c:crosses val="autoZero"/>
        <c:crossBetween val="between"/>
        <c:majorUnit val="0.2"/>
      </c:valAx>
      <c:spPr>
        <a:noFill/>
        <a:ln>
          <a:noFill/>
        </a:ln>
        <a:effectLst/>
      </c:spPr>
    </c:plotArea>
    <c:plotVisOnly val="1"/>
    <c:dispBlanksAs val="gap"/>
    <c:showDLblsOverMax val="0"/>
  </c:chart>
  <c:spPr>
    <a:noFill/>
    <a:ln w="6350" cap="flat" cmpd="sng" algn="ctr">
      <a:solidFill>
        <a:schemeClr val="accent1"/>
      </a:solidFill>
      <a:prstDash val="solid"/>
      <a:miter lim="800000"/>
    </a:ln>
    <a:effectLst/>
  </c:spPr>
  <c:txPr>
    <a:bodyPr/>
    <a:lstStyle/>
    <a:p>
      <a:pPr>
        <a:defRPr sz="1100">
          <a:latin typeface="Arial" pitchFamily="34" charset="0"/>
          <a:cs typeface="Arial"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modernComment_7FFFD69D_3707F4EB.xml><?xml version="1.0" encoding="utf-8"?>
<p188:cmLst xmlns:a="http://schemas.openxmlformats.org/drawingml/2006/main" xmlns:r="http://schemas.openxmlformats.org/officeDocument/2006/relationships" xmlns:p188="http://schemas.microsoft.com/office/powerpoint/2018/8/main">
  <p188:cm id="{D928951D-9D56-4E37-9BE2-DF8CE5CFC950}" authorId="{193201C7-4C1E-8832-E456-6D9E226087DF}" created="2025-10-03T12:32:28.372">
    <ac:txMkLst xmlns:ac="http://schemas.microsoft.com/office/drawing/2013/main/command">
      <pc:docMk xmlns:pc="http://schemas.microsoft.com/office/powerpoint/2013/main/command"/>
      <pc:sldMk xmlns:pc="http://schemas.microsoft.com/office/powerpoint/2013/main/command" cId="923268331" sldId="2147473053"/>
      <ac:spMk id="3" creationId="{E8CFA5F1-F069-3D0E-36FD-7E8CED4EBBCE}"/>
      <ac:txMk cp="1180">
        <ac:context len="1263" hash="843717828"/>
      </ac:txMk>
    </ac:txMkLst>
    <p188:pos x="10611395" y="4845773"/>
    <p188:txBody>
      <a:bodyPr/>
      <a:lstStyle/>
      <a:p>
        <a:r>
          <a:rPr lang="en-US"/>
          <a:t>I think it is fine. </a:t>
        </a:r>
      </a:p>
    </p188:txBody>
  </p188:cm>
  <p188:cm id="{63E989EB-00C8-4BCB-B84A-B3D5DB231320}" authorId="{193201C7-4C1E-8832-E456-6D9E226087DF}" created="2025-10-03T12:33:22.197">
    <ac:txMkLst xmlns:ac="http://schemas.microsoft.com/office/drawing/2013/main/command">
      <pc:docMk xmlns:pc="http://schemas.microsoft.com/office/powerpoint/2013/main/command"/>
      <pc:sldMk xmlns:pc="http://schemas.microsoft.com/office/powerpoint/2013/main/command" cId="923268331" sldId="2147473053"/>
      <ac:spMk id="3" creationId="{E8CFA5F1-F069-3D0E-36FD-7E8CED4EBBCE}"/>
      <ac:txMk cp="219">
        <ac:context len="411" hash="458837947"/>
      </ac:txMk>
    </ac:txMkLst>
    <p188:pos x="2695304" y="3931373"/>
    <p188:txBody>
      <a:bodyPr/>
      <a:lstStyle/>
      <a:p>
        <a:r>
          <a:rPr lang="en-US"/>
          <a:t>I know it was mentioned in the beginning, but it might be useful to have the title to the paper and maybe a link to it if we still have it?  2002 was a long time ago though.</a:t>
        </a:r>
      </a:p>
    </p188:txBody>
  </p188:cm>
</p188:cmLst>
</file>

<file path=ppt/comments/modernComment_7FFFD69F_EEFFB0F1.xml><?xml version="1.0" encoding="utf-8"?>
<p188:cmLst xmlns:a="http://schemas.openxmlformats.org/drawingml/2006/main" xmlns:r="http://schemas.openxmlformats.org/officeDocument/2006/relationships" xmlns:p188="http://schemas.microsoft.com/office/powerpoint/2018/8/main">
  <p188:cm id="{D054E66B-F279-45C0-A273-E3D86E99B190}" authorId="{193201C7-4C1E-8832-E456-6D9E226087DF}" created="2025-10-03T12:34:15.505">
    <ac:txMkLst xmlns:ac="http://schemas.microsoft.com/office/drawing/2013/main/command">
      <pc:docMk xmlns:pc="http://schemas.microsoft.com/office/powerpoint/2013/main/command"/>
      <pc:sldMk xmlns:pc="http://schemas.microsoft.com/office/powerpoint/2013/main/command" cId="4009734385" sldId="2147473055"/>
      <ac:spMk id="4" creationId="{5E0EC37A-A085-D388-A0BB-C5CE23504948}"/>
      <ac:txMk cp="710" len="22">
        <ac:context len="1367" hash="1502583673"/>
      </ac:txMk>
    </ac:txMkLst>
    <p188:txBody>
      <a:bodyPr/>
      <a:lstStyle/>
      <a:p>
        <a:r>
          <a:rPr lang="en-US"/>
          <a:t>Title?</a:t>
        </a:r>
      </a:p>
    </p188:txBody>
  </p188:cm>
</p188:cmLst>
</file>

<file path=ppt/comments/modernComment_7FFFD6A2_9303F3A3.xml><?xml version="1.0" encoding="utf-8"?>
<p188:cmLst xmlns:a="http://schemas.openxmlformats.org/drawingml/2006/main" xmlns:r="http://schemas.openxmlformats.org/officeDocument/2006/relationships" xmlns:p188="http://schemas.microsoft.com/office/powerpoint/2018/8/main">
  <p188:cm id="{E18AC3B9-8862-401A-80F8-8726CB1AEB25}" authorId="{193201C7-4C1E-8832-E456-6D9E226087DF}" created="2025-10-03T12:36:39.399">
    <ac:txMkLst xmlns:ac="http://schemas.microsoft.com/office/drawing/2013/main/command">
      <pc:docMk xmlns:pc="http://schemas.microsoft.com/office/powerpoint/2013/main/command"/>
      <pc:sldMk xmlns:pc="http://schemas.microsoft.com/office/powerpoint/2013/main/command" cId="2466509731" sldId="2147473058"/>
      <ac:spMk id="3" creationId="{2D579159-9844-3DA6-EFFB-449141346BEF}"/>
      <ac:txMk cp="278">
        <ac:context len="279" hash="3155358018"/>
      </ac:txMk>
    </ac:txMkLst>
    <p188:pos x="7426112" y="3356068"/>
    <p188:txBody>
      <a:bodyPr/>
      <a:lstStyle/>
      <a:p>
        <a:r>
          <a:rPr lang="en-US"/>
          <a:t>Just a side note… this was long before the pandemic too</a:t>
        </a:r>
      </a:p>
    </p188:txBody>
  </p188:cm>
</p188:cmLst>
</file>

<file path=ppt/drawings/drawing1.xml><?xml version="1.0" encoding="utf-8"?>
<c:userShapes xmlns:c="http://schemas.openxmlformats.org/drawingml/2006/chart">
  <cdr:relSizeAnchor xmlns:cdr="http://schemas.openxmlformats.org/drawingml/2006/chartDrawing">
    <cdr:from>
      <cdr:x>0.0981</cdr:x>
      <cdr:y>0</cdr:y>
    </cdr:from>
    <cdr:to>
      <cdr:x>0.893</cdr:x>
      <cdr:y>1</cdr:y>
    </cdr:to>
    <cdr:sp macro="" textlink="">
      <cdr:nvSpPr>
        <cdr:cNvPr id="2" name="TextBox 1">
          <a:extLst xmlns:a="http://schemas.openxmlformats.org/drawingml/2006/main">
            <a:ext uri="{FF2B5EF4-FFF2-40B4-BE49-F238E27FC236}">
              <a16:creationId xmlns:a16="http://schemas.microsoft.com/office/drawing/2014/main" id="{91090395-2B24-8BD2-59BD-D4EE83524D8E}"/>
            </a:ext>
          </a:extLst>
        </cdr:cNvPr>
        <cdr:cNvSpPr txBox="1"/>
      </cdr:nvSpPr>
      <cdr:spPr>
        <a:xfrm xmlns:a="http://schemas.openxmlformats.org/drawingml/2006/main">
          <a:off x="607440" y="0"/>
          <a:ext cx="4921926" cy="33923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0.93423</cdr:x>
      <cdr:y>0.94199</cdr:y>
    </cdr:from>
    <cdr:to>
      <cdr:x>1</cdr:x>
      <cdr:y>1</cdr:y>
    </cdr:to>
    <cdr:sp macro="" textlink="">
      <cdr:nvSpPr>
        <cdr:cNvPr id="2" name="TextBox 4">
          <a:extLst xmlns:a="http://schemas.openxmlformats.org/drawingml/2006/main">
            <a:ext uri="{FF2B5EF4-FFF2-40B4-BE49-F238E27FC236}">
              <a16:creationId xmlns:a16="http://schemas.microsoft.com/office/drawing/2014/main" id="{2751E84C-CD8C-4357-74DF-0A39D0F7A1F9}"/>
            </a:ext>
          </a:extLst>
        </cdr:cNvPr>
        <cdr:cNvSpPr txBox="1"/>
      </cdr:nvSpPr>
      <cdr:spPr>
        <a:xfrm xmlns:a="http://schemas.openxmlformats.org/drawingml/2006/main">
          <a:off x="10986268" y="5483222"/>
          <a:ext cx="380232"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RVA </a:t>
          </a:r>
        </a:p>
      </cdr:txBody>
    </cdr:sp>
  </cdr:relSizeAnchor>
</c:userShapes>
</file>

<file path=ppt/drawings/drawing3.xml><?xml version="1.0" encoding="utf-8"?>
<c:userShapes xmlns:c="http://schemas.openxmlformats.org/drawingml/2006/chart">
  <cdr:relSizeAnchor xmlns:cdr="http://schemas.openxmlformats.org/drawingml/2006/chartDrawing">
    <cdr:from>
      <cdr:x>0.92458</cdr:x>
      <cdr:y>0.94011</cdr:y>
    </cdr:from>
    <cdr:to>
      <cdr:x>1</cdr:x>
      <cdr:y>1</cdr:y>
    </cdr:to>
    <cdr:sp macro="" textlink="">
      <cdr:nvSpPr>
        <cdr:cNvPr id="2" name="TextBox 4">
          <a:extLst xmlns:a="http://schemas.openxmlformats.org/drawingml/2006/main">
            <a:ext uri="{FF2B5EF4-FFF2-40B4-BE49-F238E27FC236}">
              <a16:creationId xmlns:a16="http://schemas.microsoft.com/office/drawing/2014/main" id="{2751E84C-CD8C-4357-74DF-0A39D0F7A1F9}"/>
            </a:ext>
          </a:extLst>
        </cdr:cNvPr>
        <cdr:cNvSpPr txBox="1"/>
      </cdr:nvSpPr>
      <cdr:spPr>
        <a:xfrm xmlns:a="http://schemas.openxmlformats.org/drawingml/2006/main">
          <a:off x="10986268" y="5483222"/>
          <a:ext cx="380232"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RVA </a:t>
          </a:r>
        </a:p>
      </cdr:txBody>
    </cdr:sp>
  </cdr:relSizeAnchor>
</c:userShapes>
</file>

<file path=ppt/drawings/drawing4.xml><?xml version="1.0" encoding="utf-8"?>
<c:userShapes xmlns:c="http://schemas.openxmlformats.org/drawingml/2006/chart">
  <cdr:relSizeAnchor xmlns:cdr="http://schemas.openxmlformats.org/drawingml/2006/chartDrawing">
    <cdr:from>
      <cdr:x>0.9354</cdr:x>
      <cdr:y>0.94011</cdr:y>
    </cdr:from>
    <cdr:to>
      <cdr:x>1</cdr:x>
      <cdr:y>1</cdr:y>
    </cdr:to>
    <cdr:sp macro="" textlink="">
      <cdr:nvSpPr>
        <cdr:cNvPr id="2" name="TextBox 4">
          <a:extLst xmlns:a="http://schemas.openxmlformats.org/drawingml/2006/main">
            <a:ext uri="{FF2B5EF4-FFF2-40B4-BE49-F238E27FC236}">
              <a16:creationId xmlns:a16="http://schemas.microsoft.com/office/drawing/2014/main" id="{2751E84C-CD8C-4357-74DF-0A39D0F7A1F9}"/>
            </a:ext>
          </a:extLst>
        </cdr:cNvPr>
        <cdr:cNvSpPr txBox="1"/>
      </cdr:nvSpPr>
      <cdr:spPr>
        <a:xfrm xmlns:a="http://schemas.openxmlformats.org/drawingml/2006/main">
          <a:off x="10986268" y="5483222"/>
          <a:ext cx="380232"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RVA </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0.94011</cdr:y>
    </cdr:from>
    <cdr:to>
      <cdr:x>0.07542</cdr:x>
      <cdr:y>1</cdr:y>
    </cdr:to>
    <cdr:sp macro="" textlink="">
      <cdr:nvSpPr>
        <cdr:cNvPr id="2" name="TextBox 4">
          <a:extLst xmlns:a="http://schemas.openxmlformats.org/drawingml/2006/main">
            <a:ext uri="{FF2B5EF4-FFF2-40B4-BE49-F238E27FC236}">
              <a16:creationId xmlns:a16="http://schemas.microsoft.com/office/drawing/2014/main" id="{2751E84C-CD8C-4357-74DF-0A39D0F7A1F9}"/>
            </a:ext>
          </a:extLst>
        </cdr:cNvPr>
        <cdr:cNvSpPr txBox="1"/>
      </cdr:nvSpPr>
      <cdr:spPr>
        <a:xfrm xmlns:a="http://schemas.openxmlformats.org/drawingml/2006/main">
          <a:off x="0" y="3382146"/>
          <a:ext cx="388520"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RVA </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0.94011</cdr:y>
    </cdr:from>
    <cdr:to>
      <cdr:x>0.06844</cdr:x>
      <cdr:y>1</cdr:y>
    </cdr:to>
    <cdr:sp macro="" textlink="">
      <cdr:nvSpPr>
        <cdr:cNvPr id="2" name="TextBox 4">
          <a:extLst xmlns:a="http://schemas.openxmlformats.org/drawingml/2006/main">
            <a:ext uri="{FF2B5EF4-FFF2-40B4-BE49-F238E27FC236}">
              <a16:creationId xmlns:a16="http://schemas.microsoft.com/office/drawing/2014/main" id="{2751E84C-CD8C-4357-74DF-0A39D0F7A1F9}"/>
            </a:ext>
          </a:extLst>
        </cdr:cNvPr>
        <cdr:cNvSpPr txBox="1"/>
      </cdr:nvSpPr>
      <cdr:spPr>
        <a:xfrm xmlns:a="http://schemas.openxmlformats.org/drawingml/2006/main">
          <a:off x="0" y="3382130"/>
          <a:ext cx="366345" cy="21546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RVA </a:t>
          </a:r>
        </a:p>
      </cdr:txBody>
    </cdr:sp>
  </cdr:relSizeAnchor>
</c:userShapes>
</file>

<file path=ppt/drawings/drawing7.xml><?xml version="1.0" encoding="utf-8"?>
<c:userShapes xmlns:c="http://schemas.openxmlformats.org/drawingml/2006/chart">
  <cdr:relSizeAnchor xmlns:cdr="http://schemas.openxmlformats.org/drawingml/2006/chartDrawing">
    <cdr:from>
      <cdr:x>0.88422</cdr:x>
      <cdr:y>0.14665</cdr:y>
    </cdr:from>
    <cdr:to>
      <cdr:x>0.97472</cdr:x>
      <cdr:y>0.74511</cdr:y>
    </cdr:to>
    <cdr:sp macro="" textlink="">
      <cdr:nvSpPr>
        <cdr:cNvPr id="2" name="TextBox 1">
          <a:extLst xmlns:a="http://schemas.openxmlformats.org/drawingml/2006/main">
            <a:ext uri="{FF2B5EF4-FFF2-40B4-BE49-F238E27FC236}">
              <a16:creationId xmlns:a16="http://schemas.microsoft.com/office/drawing/2014/main" id="{E72B3285-538A-56A7-8900-B22B413304C6}"/>
            </a:ext>
          </a:extLst>
        </cdr:cNvPr>
        <cdr:cNvSpPr txBox="1"/>
      </cdr:nvSpPr>
      <cdr:spPr>
        <a:xfrm xmlns:a="http://schemas.openxmlformats.org/drawingml/2006/main">
          <a:off x="5249862" y="489229"/>
          <a:ext cx="537299" cy="1996440"/>
        </a:xfrm>
        <a:prstGeom xmlns:a="http://schemas.openxmlformats.org/drawingml/2006/main" prst="rect">
          <a:avLst/>
        </a:prstGeom>
        <a:solidFill xmlns:a="http://schemas.openxmlformats.org/drawingml/2006/main">
          <a:schemeClr val="accent1">
            <a:alpha val="17000"/>
          </a:schemeClr>
        </a:solidFill>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B06AC7-C27B-9027-D877-67CB087E90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C0D43D-A4A4-6990-6844-89D3176B25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CB897-2A81-6D47-B809-1B8083E423F1}" type="datetimeFigureOut">
              <a:rPr lang="en-US" smtClean="0"/>
              <a:t>10/30/2025</a:t>
            </a:fld>
            <a:endParaRPr lang="en-US"/>
          </a:p>
        </p:txBody>
      </p:sp>
      <p:sp>
        <p:nvSpPr>
          <p:cNvPr id="4" name="Footer Placeholder 3">
            <a:extLst>
              <a:ext uri="{FF2B5EF4-FFF2-40B4-BE49-F238E27FC236}">
                <a16:creationId xmlns:a16="http://schemas.microsoft.com/office/drawing/2014/main" id="{1A85B44B-B947-FC08-4E93-D081ACDD81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AE988C-4E7C-FEED-74A7-B35998064A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01836A-0476-854B-A7C9-E0B42625D40C}" type="slidenum">
              <a:rPr lang="en-US" smtClean="0"/>
              <a:t>‹#›</a:t>
            </a:fld>
            <a:endParaRPr lang="en-US"/>
          </a:p>
        </p:txBody>
      </p:sp>
    </p:spTree>
    <p:extLst>
      <p:ext uri="{BB962C8B-B14F-4D97-AF65-F5344CB8AC3E}">
        <p14:creationId xmlns:p14="http://schemas.microsoft.com/office/powerpoint/2010/main" val="21090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F47D9-2BB9-6741-9E74-7DC9FA31381A}"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653E6-9D44-5A45-8D43-4F94C1F85AF5}" type="slidenum">
              <a:rPr lang="en-US" smtClean="0"/>
              <a:t>‹#›</a:t>
            </a:fld>
            <a:endParaRPr lang="en-US"/>
          </a:p>
        </p:txBody>
      </p:sp>
    </p:spTree>
    <p:extLst>
      <p:ext uri="{BB962C8B-B14F-4D97-AF65-F5344CB8AC3E}">
        <p14:creationId xmlns:p14="http://schemas.microsoft.com/office/powerpoint/2010/main" val="219533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iberbroadband.org/fiber-for-breakfast-series-registration-opt-in-for-2024-seas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iberbroadband.org/fiber-for-breakfast-series-registration-opt-in-for-2024-seas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653E6-9D44-5A45-8D43-4F94C1F85AF5}" type="slidenum">
              <a:rPr lang="en-US" smtClean="0"/>
              <a:t>1</a:t>
            </a:fld>
            <a:endParaRPr lang="en-US"/>
          </a:p>
        </p:txBody>
      </p:sp>
    </p:spTree>
    <p:extLst>
      <p:ext uri="{BB962C8B-B14F-4D97-AF65-F5344CB8AC3E}">
        <p14:creationId xmlns:p14="http://schemas.microsoft.com/office/powerpoint/2010/main" val="305458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16</a:t>
            </a:fld>
            <a:endParaRPr lang="en-US" dirty="0"/>
          </a:p>
        </p:txBody>
      </p:sp>
    </p:spTree>
    <p:extLst>
      <p:ext uri="{BB962C8B-B14F-4D97-AF65-F5344CB8AC3E}">
        <p14:creationId xmlns:p14="http://schemas.microsoft.com/office/powerpoint/2010/main" val="165479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17</a:t>
            </a:fld>
            <a:endParaRPr lang="en-US" dirty="0"/>
          </a:p>
        </p:txBody>
      </p:sp>
    </p:spTree>
    <p:extLst>
      <p:ext uri="{BB962C8B-B14F-4D97-AF65-F5344CB8AC3E}">
        <p14:creationId xmlns:p14="http://schemas.microsoft.com/office/powerpoint/2010/main" val="248225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20</a:t>
            </a:fld>
            <a:endParaRPr lang="en-US" dirty="0"/>
          </a:p>
        </p:txBody>
      </p:sp>
    </p:spTree>
    <p:extLst>
      <p:ext uri="{BB962C8B-B14F-4D97-AF65-F5344CB8AC3E}">
        <p14:creationId xmlns:p14="http://schemas.microsoft.com/office/powerpoint/2010/main" val="407095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6EDB9-173C-AA83-BF89-F9D25AA53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1656D-571A-FFA1-BC50-D6C06AF58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02E82-085A-D672-00CD-013EC98313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CC6972-2620-55D3-C6D1-143CFAA8E7A7}"/>
              </a:ext>
            </a:extLst>
          </p:cNvPr>
          <p:cNvSpPr>
            <a:spLocks noGrp="1"/>
          </p:cNvSpPr>
          <p:nvPr>
            <p:ph type="sldNum" sz="quarter" idx="5"/>
          </p:nvPr>
        </p:nvSpPr>
        <p:spPr/>
        <p:txBody>
          <a:bodyPr/>
          <a:lstStyle/>
          <a:p>
            <a:fld id="{BB9C95F4-144B-4859-8CCA-B8F3D855EF06}" type="slidenum">
              <a:rPr lang="en-US" smtClean="0"/>
              <a:pPr/>
              <a:t>21</a:t>
            </a:fld>
            <a:endParaRPr lang="en-US" dirty="0"/>
          </a:p>
        </p:txBody>
      </p:sp>
    </p:spTree>
    <p:extLst>
      <p:ext uri="{BB962C8B-B14F-4D97-AF65-F5344CB8AC3E}">
        <p14:creationId xmlns:p14="http://schemas.microsoft.com/office/powerpoint/2010/main" val="26315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F7876-1373-756B-4494-995EF19A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9567A-908C-0D50-8DC7-BAA5BF36B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425EB-2AC3-0537-6250-C56EB8FAC7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E8BA0B-D531-078E-5C18-3C639B596269}"/>
              </a:ext>
            </a:extLst>
          </p:cNvPr>
          <p:cNvSpPr>
            <a:spLocks noGrp="1"/>
          </p:cNvSpPr>
          <p:nvPr>
            <p:ph type="sldNum" sz="quarter" idx="5"/>
          </p:nvPr>
        </p:nvSpPr>
        <p:spPr/>
        <p:txBody>
          <a:bodyPr/>
          <a:lstStyle/>
          <a:p>
            <a:fld id="{BB9C95F4-144B-4859-8CCA-B8F3D855EF06}" type="slidenum">
              <a:rPr lang="en-US" smtClean="0"/>
              <a:pPr/>
              <a:t>22</a:t>
            </a:fld>
            <a:endParaRPr lang="en-US" dirty="0"/>
          </a:p>
        </p:txBody>
      </p:sp>
    </p:spTree>
    <p:extLst>
      <p:ext uri="{BB962C8B-B14F-4D97-AF65-F5344CB8AC3E}">
        <p14:creationId xmlns:p14="http://schemas.microsoft.com/office/powerpoint/2010/main" val="47919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u="sng" kern="1200">
                <a:solidFill>
                  <a:srgbClr val="000000"/>
                </a:solidFill>
                <a:effectLst/>
                <a:latin typeface="Calibri" panose="020F0502020204030204" pitchFamily="34" charset="0"/>
                <a:ea typeface="+mn-ea"/>
                <a:cs typeface="+mn-cs"/>
              </a:rPr>
              <a:t>Links for chat:</a:t>
            </a:r>
            <a:endParaRPr lang="en-US" sz="1200" u="sng" kern="1200">
              <a:solidFill>
                <a:srgbClr val="000000"/>
              </a:solidFill>
              <a:effectLst/>
              <a:latin typeface="+mn-lt"/>
              <a:ea typeface="+mn-ea"/>
              <a:cs typeface="+mn-cs"/>
            </a:endParaRPr>
          </a:p>
          <a:p>
            <a:pPr marL="0" algn="l" rtl="0" eaLnBrk="1" latinLnBrk="0" hangingPunct="1">
              <a:spcBef>
                <a:spcPts val="0"/>
              </a:spcBef>
              <a:spcAft>
                <a:spcPts val="0"/>
              </a:spcAft>
            </a:pPr>
            <a:endParaRPr lang="en-US" sz="1200" u="sng" kern="1200">
              <a:solidFill>
                <a:srgbClr val="000000"/>
              </a:solidFill>
              <a:effectLst/>
              <a:latin typeface="+mn-lt"/>
              <a:ea typeface="+mn-ea"/>
              <a:cs typeface="+mn-cs"/>
            </a:endParaRPr>
          </a:p>
          <a:p>
            <a:pPr marL="0" algn="l" rtl="0" eaLnBrk="1" latinLnBrk="0" hangingPunct="1">
              <a:spcBef>
                <a:spcPts val="0"/>
              </a:spcBef>
              <a:spcAft>
                <a:spcPts val="0"/>
              </a:spcAft>
            </a:pPr>
            <a:r>
              <a:rPr lang="en-US" sz="1800">
                <a:effectLst/>
                <a:latin typeface="Calibri" panose="020F0502020204030204" pitchFamily="34" charset="0"/>
                <a:ea typeface="Aptos" panose="020B0004020202020204" pitchFamily="34" charset="0"/>
              </a:rPr>
              <a:t>Don’t miss out on next week’s Fiber for Breakfast!</a:t>
            </a:r>
          </a:p>
          <a:p>
            <a:pPr marL="0" algn="l" rtl="0" eaLnBrk="1" latinLnBrk="0" hangingPunct="1">
              <a:spcBef>
                <a:spcPts val="0"/>
              </a:spcBef>
              <a:spcAft>
                <a:spcPts val="0"/>
              </a:spcAft>
            </a:pPr>
            <a:r>
              <a:rPr lang="en-US" sz="2800">
                <a:hlinkClick r:id="rId3"/>
              </a:rPr>
              <a:t>Fiber for Breakfast Series Registration: Opt-In for 2024 Season – Fiber Broadband Association</a:t>
            </a:r>
            <a:endParaRPr lang="en-US"/>
          </a:p>
        </p:txBody>
      </p:sp>
      <p:sp>
        <p:nvSpPr>
          <p:cNvPr id="4" name="Slide Number Placeholder 3"/>
          <p:cNvSpPr>
            <a:spLocks noGrp="1"/>
          </p:cNvSpPr>
          <p:nvPr>
            <p:ph type="sldNum" sz="quarter" idx="5"/>
          </p:nvPr>
        </p:nvSpPr>
        <p:spPr/>
        <p:txBody>
          <a:bodyPr/>
          <a:lstStyle/>
          <a:p>
            <a:fld id="{69B653E6-9D44-5A45-8D43-4F94C1F85AF5}" type="slidenum">
              <a:rPr lang="en-US" smtClean="0"/>
              <a:t>5</a:t>
            </a:fld>
            <a:endParaRPr lang="en-US"/>
          </a:p>
        </p:txBody>
      </p:sp>
    </p:spTree>
    <p:extLst>
      <p:ext uri="{BB962C8B-B14F-4D97-AF65-F5344CB8AC3E}">
        <p14:creationId xmlns:p14="http://schemas.microsoft.com/office/powerpoint/2010/main" val="3788668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u="sng" kern="1200">
                <a:solidFill>
                  <a:srgbClr val="000000"/>
                </a:solidFill>
                <a:effectLst/>
                <a:latin typeface="Calibri" panose="020F0502020204030204" pitchFamily="34" charset="0"/>
                <a:ea typeface="+mn-ea"/>
                <a:cs typeface="+mn-cs"/>
              </a:rPr>
              <a:t>Links for chat:</a:t>
            </a:r>
            <a:endParaRPr lang="en-US" sz="1200" u="sng" kern="1200">
              <a:solidFill>
                <a:srgbClr val="000000"/>
              </a:solidFill>
              <a:effectLst/>
              <a:latin typeface="+mn-lt"/>
              <a:ea typeface="+mn-ea"/>
              <a:cs typeface="+mn-cs"/>
            </a:endParaRPr>
          </a:p>
          <a:p>
            <a:pPr marL="0" algn="l" rtl="0" eaLnBrk="1" latinLnBrk="0" hangingPunct="1">
              <a:spcBef>
                <a:spcPts val="0"/>
              </a:spcBef>
              <a:spcAft>
                <a:spcPts val="0"/>
              </a:spcAft>
            </a:pPr>
            <a:endParaRPr lang="en-US" sz="1200" u="sng" kern="1200">
              <a:solidFill>
                <a:srgbClr val="000000"/>
              </a:solidFill>
              <a:effectLst/>
              <a:latin typeface="+mn-lt"/>
              <a:ea typeface="+mn-ea"/>
              <a:cs typeface="+mn-cs"/>
            </a:endParaRPr>
          </a:p>
          <a:p>
            <a:pPr marL="0" algn="l" rtl="0" eaLnBrk="1" latinLnBrk="0" hangingPunct="1">
              <a:spcBef>
                <a:spcPts val="0"/>
              </a:spcBef>
              <a:spcAft>
                <a:spcPts val="0"/>
              </a:spcAft>
            </a:pPr>
            <a:r>
              <a:rPr lang="en-US" sz="1800">
                <a:effectLst/>
                <a:latin typeface="Calibri" panose="020F0502020204030204" pitchFamily="34" charset="0"/>
                <a:ea typeface="Aptos" panose="020B0004020202020204" pitchFamily="34" charset="0"/>
              </a:rPr>
              <a:t>Don’t miss out on next week’s Fiber for Breakfast!</a:t>
            </a:r>
          </a:p>
          <a:p>
            <a:pPr marL="0" algn="l" rtl="0" eaLnBrk="1" latinLnBrk="0" hangingPunct="1">
              <a:spcBef>
                <a:spcPts val="0"/>
              </a:spcBef>
              <a:spcAft>
                <a:spcPts val="0"/>
              </a:spcAft>
            </a:pPr>
            <a:r>
              <a:rPr lang="en-US" sz="2800">
                <a:hlinkClick r:id="rId3"/>
              </a:rPr>
              <a:t>Fiber for Breakfast Series Registration: Opt-In for 2024 Season – Fiber Broadband Association</a:t>
            </a:r>
            <a:endParaRPr lang="en-US"/>
          </a:p>
        </p:txBody>
      </p:sp>
      <p:sp>
        <p:nvSpPr>
          <p:cNvPr id="4" name="Slide Number Placeholder 3"/>
          <p:cNvSpPr>
            <a:spLocks noGrp="1"/>
          </p:cNvSpPr>
          <p:nvPr>
            <p:ph type="sldNum" sz="quarter" idx="5"/>
          </p:nvPr>
        </p:nvSpPr>
        <p:spPr/>
        <p:txBody>
          <a:bodyPr/>
          <a:lstStyle/>
          <a:p>
            <a:fld id="{69B653E6-9D44-5A45-8D43-4F94C1F85AF5}" type="slidenum">
              <a:rPr lang="en-US" smtClean="0"/>
              <a:t>6</a:t>
            </a:fld>
            <a:endParaRPr lang="en-US"/>
          </a:p>
        </p:txBody>
      </p:sp>
    </p:spTree>
    <p:extLst>
      <p:ext uri="{BB962C8B-B14F-4D97-AF65-F5344CB8AC3E}">
        <p14:creationId xmlns:p14="http://schemas.microsoft.com/office/powerpoint/2010/main" val="378866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843F0-6C8E-40A9-8AF2-FE431934D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65899-461A-20F1-0F15-33A6283A05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60F47E-A25E-E323-BFC8-C80FD9DCA933}"/>
              </a:ext>
            </a:extLst>
          </p:cNvPr>
          <p:cNvSpPr>
            <a:spLocks noGrp="1"/>
          </p:cNvSpPr>
          <p:nvPr>
            <p:ph type="body" idx="1"/>
          </p:nvPr>
        </p:nvSpPr>
        <p:spPr/>
        <p:txBody>
          <a:bodyPr/>
          <a:lstStyle/>
          <a:p>
            <a:pPr rtl="0" eaLnBrk="1" latinLnBrk="0" hangingPunct="1"/>
            <a:r>
              <a:rPr lang="en-US" sz="1600" kern="1200" dirty="0">
                <a:solidFill>
                  <a:schemeClr val="tx1"/>
                </a:solidFill>
                <a:effectLst/>
                <a:latin typeface="+mn-lt"/>
                <a:ea typeface="+mn-ea"/>
                <a:cs typeface="+mn-cs"/>
              </a:rPr>
              <a:t>Thank you for attending today and thank you to . . .</a:t>
            </a:r>
            <a:endParaRPr lang="en-US" dirty="0">
              <a:effectLst/>
            </a:endParaRPr>
          </a:p>
          <a:p>
            <a:pPr rtl="0" eaLnBrk="1" latinLnBrk="0" hangingPunct="1"/>
            <a:r>
              <a:rPr lang="en-US" sz="1600" kern="1200" dirty="0">
                <a:solidFill>
                  <a:schemeClr val="tx1"/>
                </a:solidFill>
                <a:effectLst/>
                <a:latin typeface="+mn-lt"/>
                <a:ea typeface="+mn-ea"/>
                <a:cs typeface="+mn-cs"/>
              </a:rPr>
              <a:t> </a:t>
            </a:r>
            <a:endParaRPr lang="en-US" dirty="0">
              <a:effectLst/>
            </a:endParaRPr>
          </a:p>
          <a:p>
            <a:pPr rtl="0" eaLnBrk="1" latinLnBrk="0" hangingPunct="1"/>
            <a:r>
              <a:rPr lang="en-US" sz="1600" kern="1200" dirty="0">
                <a:solidFill>
                  <a:schemeClr val="tx1"/>
                </a:solidFill>
                <a:effectLst/>
                <a:latin typeface="+mn-lt"/>
                <a:ea typeface="+mn-ea"/>
                <a:cs typeface="+mn-cs"/>
              </a:rPr>
              <a:t>Mike and Imtiaz, and Panduit for sponsoring today’s webinar.</a:t>
            </a:r>
            <a:endParaRPr lang="en-US" dirty="0">
              <a:effectLst/>
            </a:endParaRPr>
          </a:p>
          <a:p>
            <a:pPr rtl="0" eaLnBrk="1" latinLnBrk="0" hangingPunct="1"/>
            <a:r>
              <a:rPr lang="en-US" sz="1600" kern="1200" dirty="0">
                <a:solidFill>
                  <a:schemeClr val="tx1"/>
                </a:solidFill>
                <a:effectLst/>
                <a:latin typeface="+mn-lt"/>
                <a:ea typeface="+mn-ea"/>
                <a:cs typeface="+mn-cs"/>
              </a:rPr>
              <a:t> </a:t>
            </a:r>
            <a:endParaRPr lang="en-US" dirty="0">
              <a:effectLst/>
            </a:endParaRPr>
          </a:p>
          <a:p>
            <a:pPr rtl="0" eaLnBrk="1" latinLnBrk="0" hangingPunct="1"/>
            <a:r>
              <a:rPr lang="en-US" sz="1600" kern="1200" dirty="0">
                <a:solidFill>
                  <a:schemeClr val="tx1"/>
                </a:solidFill>
                <a:effectLst/>
                <a:latin typeface="+mn-lt"/>
                <a:ea typeface="+mn-ea"/>
                <a:cs typeface="+mn-cs"/>
              </a:rPr>
              <a:t>Before we wrap up I want to share a few quick announcements.</a:t>
            </a:r>
            <a:endParaRPr lang="en-US" dirty="0">
              <a:effectLst/>
            </a:endParaRPr>
          </a:p>
          <a:p>
            <a:pPr rtl="0" eaLnBrk="1" latinLnBrk="0" hangingPunct="1"/>
            <a:r>
              <a:rPr lang="en-US" sz="1600" kern="1200" dirty="0">
                <a:solidFill>
                  <a:schemeClr val="tx1"/>
                </a:solidFill>
                <a:effectLst/>
                <a:latin typeface="+mn-lt"/>
                <a:ea typeface="+mn-ea"/>
                <a:cs typeface="+mn-cs"/>
              </a:rPr>
              <a:t> </a:t>
            </a:r>
            <a:endParaRPr lang="en-US" dirty="0">
              <a:effectLst/>
            </a:endParaRPr>
          </a:p>
          <a:p>
            <a:pPr rtl="0" eaLnBrk="1" latinLnBrk="0" hangingPunct="1"/>
            <a:r>
              <a:rPr lang="en-US" sz="1600" kern="1200" dirty="0">
                <a:solidFill>
                  <a:schemeClr val="tx1"/>
                </a:solidFill>
                <a:effectLst/>
                <a:latin typeface="+mn-lt"/>
                <a:ea typeface="+mn-ea"/>
                <a:cs typeface="+mn-cs"/>
              </a:rPr>
              <a:t>Our next Regional Fiber Connect will take place on October 16</a:t>
            </a:r>
            <a:r>
              <a:rPr lang="en-US" sz="1600" kern="1200" baseline="30000" dirty="0">
                <a:solidFill>
                  <a:schemeClr val="tx1"/>
                </a:solidFill>
                <a:effectLst/>
                <a:latin typeface="+mn-lt"/>
                <a:ea typeface="+mn-ea"/>
                <a:cs typeface="+mn-cs"/>
              </a:rPr>
              <a:t>th</a:t>
            </a:r>
            <a:r>
              <a:rPr lang="en-US" sz="1600" kern="1200" dirty="0">
                <a:solidFill>
                  <a:schemeClr val="tx1"/>
                </a:solidFill>
                <a:effectLst/>
                <a:latin typeface="+mn-lt"/>
                <a:ea typeface="+mn-ea"/>
                <a:cs typeface="+mn-cs"/>
              </a:rPr>
              <a:t> in Scottsdale, Arizona. Followed by Kansas City, Missouri on November 11</a:t>
            </a:r>
            <a:r>
              <a:rPr lang="en-US" sz="1600" kern="1200" baseline="30000" dirty="0">
                <a:solidFill>
                  <a:schemeClr val="tx1"/>
                </a:solidFill>
                <a:effectLst/>
                <a:latin typeface="+mn-lt"/>
                <a:ea typeface="+mn-ea"/>
                <a:cs typeface="+mn-cs"/>
              </a:rPr>
              <a:t>th</a:t>
            </a:r>
            <a:r>
              <a:rPr lang="en-US" sz="1600" kern="1200" dirty="0">
                <a:solidFill>
                  <a:schemeClr val="tx1"/>
                </a:solidFill>
                <a:effectLst/>
                <a:latin typeface="+mn-lt"/>
                <a:ea typeface="+mn-ea"/>
                <a:cs typeface="+mn-cs"/>
              </a:rPr>
              <a:t>.</a:t>
            </a:r>
            <a:endParaRPr lang="en-US" dirty="0">
              <a:effectLst/>
            </a:endParaRPr>
          </a:p>
          <a:p>
            <a:pPr rtl="0" eaLnBrk="1" latinLnBrk="0" hangingPunct="1"/>
            <a:r>
              <a:rPr lang="en-US" sz="1600" kern="1200" dirty="0">
                <a:solidFill>
                  <a:schemeClr val="tx1"/>
                </a:solidFill>
                <a:effectLst/>
                <a:latin typeface="+mn-lt"/>
                <a:ea typeface="+mn-ea"/>
                <a:cs typeface="+mn-cs"/>
              </a:rPr>
              <a:t> </a:t>
            </a:r>
            <a:endParaRPr lang="en-US" dirty="0">
              <a:effectLst/>
            </a:endParaRPr>
          </a:p>
          <a:p>
            <a:pPr rtl="0" eaLnBrk="1" latinLnBrk="0" hangingPunct="1"/>
            <a:r>
              <a:rPr lang="en-US" sz="1600" kern="1200" dirty="0">
                <a:solidFill>
                  <a:schemeClr val="tx1"/>
                </a:solidFill>
                <a:effectLst/>
                <a:latin typeface="+mn-lt"/>
                <a:ea typeface="+mn-ea"/>
                <a:cs typeface="+mn-cs"/>
              </a:rPr>
              <a:t>If you are local to either area, please join us. Follow the link in the resources tool for more information and registration details.</a:t>
            </a:r>
            <a:endParaRPr lang="en-US" dirty="0">
              <a:effectLst/>
            </a:endParaRPr>
          </a:p>
          <a:p>
            <a:pPr marL="139700" indent="0">
              <a:buNone/>
            </a:pPr>
            <a:endParaRPr lang="en-US" b="1" u="sng" dirty="0"/>
          </a:p>
        </p:txBody>
      </p:sp>
      <p:sp>
        <p:nvSpPr>
          <p:cNvPr id="4" name="Slide Number Placeholder 3">
            <a:extLst>
              <a:ext uri="{FF2B5EF4-FFF2-40B4-BE49-F238E27FC236}">
                <a16:creationId xmlns:a16="http://schemas.microsoft.com/office/drawing/2014/main" id="{B2A1743A-0F0D-72D2-B351-4DD59DB182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653E6-9D44-5A45-8D43-4F94C1F85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76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6</a:t>
            </a:fld>
            <a:endParaRPr lang="en-US" dirty="0"/>
          </a:p>
        </p:txBody>
      </p:sp>
    </p:spTree>
    <p:extLst>
      <p:ext uri="{BB962C8B-B14F-4D97-AF65-F5344CB8AC3E}">
        <p14:creationId xmlns:p14="http://schemas.microsoft.com/office/powerpoint/2010/main" val="265915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8</a:t>
            </a:fld>
            <a:endParaRPr lang="en-US" dirty="0"/>
          </a:p>
        </p:txBody>
      </p:sp>
    </p:spTree>
    <p:extLst>
      <p:ext uri="{BB962C8B-B14F-4D97-AF65-F5344CB8AC3E}">
        <p14:creationId xmlns:p14="http://schemas.microsoft.com/office/powerpoint/2010/main" val="259458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2E914-B8AD-6ED3-4FE7-4CF8795CE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2B846-2CE8-AAC0-75EC-C6371A268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FDF24-33C5-1978-F47C-F83D34ECC5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1A9B2-BD54-7B4E-4DD7-BE677D68B3D1}"/>
              </a:ext>
            </a:extLst>
          </p:cNvPr>
          <p:cNvSpPr>
            <a:spLocks noGrp="1"/>
          </p:cNvSpPr>
          <p:nvPr>
            <p:ph type="sldNum" sz="quarter" idx="5"/>
          </p:nvPr>
        </p:nvSpPr>
        <p:spPr/>
        <p:txBody>
          <a:bodyPr/>
          <a:lstStyle/>
          <a:p>
            <a:fld id="{BB9C95F4-144B-4859-8CCA-B8F3D855EF06}" type="slidenum">
              <a:rPr lang="en-US" smtClean="0"/>
              <a:pPr/>
              <a:t>9</a:t>
            </a:fld>
            <a:endParaRPr lang="en-US" dirty="0"/>
          </a:p>
        </p:txBody>
      </p:sp>
    </p:spTree>
    <p:extLst>
      <p:ext uri="{BB962C8B-B14F-4D97-AF65-F5344CB8AC3E}">
        <p14:creationId xmlns:p14="http://schemas.microsoft.com/office/powerpoint/2010/main" val="14234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10</a:t>
            </a:fld>
            <a:endParaRPr lang="en-US" dirty="0"/>
          </a:p>
        </p:txBody>
      </p:sp>
    </p:spTree>
    <p:extLst>
      <p:ext uri="{BB962C8B-B14F-4D97-AF65-F5344CB8AC3E}">
        <p14:creationId xmlns:p14="http://schemas.microsoft.com/office/powerpoint/2010/main" val="77819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11</a:t>
            </a:fld>
            <a:endParaRPr lang="en-US" dirty="0"/>
          </a:p>
        </p:txBody>
      </p:sp>
    </p:spTree>
    <p:extLst>
      <p:ext uri="{BB962C8B-B14F-4D97-AF65-F5344CB8AC3E}">
        <p14:creationId xmlns:p14="http://schemas.microsoft.com/office/powerpoint/2010/main" val="281802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12</a:t>
            </a:fld>
            <a:endParaRPr lang="en-US" dirty="0"/>
          </a:p>
        </p:txBody>
      </p:sp>
    </p:spTree>
    <p:extLst>
      <p:ext uri="{BB962C8B-B14F-4D97-AF65-F5344CB8AC3E}">
        <p14:creationId xmlns:p14="http://schemas.microsoft.com/office/powerpoint/2010/main" val="78288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95F4-144B-4859-8CCA-B8F3D855EF06}" type="slidenum">
              <a:rPr lang="en-US" smtClean="0"/>
              <a:pPr/>
              <a:t>13</a:t>
            </a:fld>
            <a:endParaRPr lang="en-US" dirty="0"/>
          </a:p>
        </p:txBody>
      </p:sp>
    </p:spTree>
    <p:extLst>
      <p:ext uri="{BB962C8B-B14F-4D97-AF65-F5344CB8AC3E}">
        <p14:creationId xmlns:p14="http://schemas.microsoft.com/office/powerpoint/2010/main" val="411341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83753470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1807763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9168939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2"/>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1ED6607-BFB8-62CE-F369-849D69F2BE2C}"/>
              </a:ext>
            </a:extLst>
          </p:cNvPr>
          <p:cNvSpPr>
            <a:spLocks noGrp="1"/>
          </p:cNvSpPr>
          <p:nvPr>
            <p:ph type="pic" sz="quarter" idx="10" hasCustomPrompt="1"/>
          </p:nvPr>
        </p:nvSpPr>
        <p:spPr>
          <a:xfrm>
            <a:off x="1130291" y="2209800"/>
            <a:ext cx="2216150" cy="1066800"/>
          </a:xfrm>
        </p:spPr>
        <p:txBody>
          <a:bodyPr/>
          <a:lstStyle>
            <a:lvl1pPr>
              <a:defRPr/>
            </a:lvl1pPr>
          </a:lstStyle>
          <a:p>
            <a:r>
              <a:rPr lang="en-US"/>
              <a:t>Guest Logo</a:t>
            </a:r>
          </a:p>
        </p:txBody>
      </p:sp>
    </p:spTree>
    <p:extLst>
      <p:ext uri="{BB962C8B-B14F-4D97-AF65-F5344CB8AC3E}">
        <p14:creationId xmlns:p14="http://schemas.microsoft.com/office/powerpoint/2010/main" val="863552212"/>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ivider_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BFF22-2A6B-F9E0-8F94-6FD5929A6A1D}"/>
              </a:ext>
            </a:extLst>
          </p:cNvPr>
          <p:cNvPicPr>
            <a:picLocks noChangeAspect="1"/>
          </p:cNvPicPr>
          <p:nvPr userDrawn="1"/>
        </p:nvPicPr>
        <p:blipFill>
          <a:blip r:embed="rId2"/>
          <a:srcRect l="93" r="93"/>
          <a:stretch/>
        </p:blipFill>
        <p:spPr>
          <a:xfrm>
            <a:off x="0" y="0"/>
            <a:ext cx="12191999" cy="6870746"/>
          </a:xfrm>
          <a:prstGeom prst="rect">
            <a:avLst/>
          </a:prstGeom>
        </p:spPr>
      </p:pic>
      <p:sp>
        <p:nvSpPr>
          <p:cNvPr id="5" name="Title 1">
            <a:extLst>
              <a:ext uri="{FF2B5EF4-FFF2-40B4-BE49-F238E27FC236}">
                <a16:creationId xmlns:a16="http://schemas.microsoft.com/office/drawing/2014/main" id="{A2D4074B-DB59-CE53-A281-B3DCB3ED2A7D}"/>
              </a:ext>
            </a:extLst>
          </p:cNvPr>
          <p:cNvSpPr>
            <a:spLocks noGrp="1"/>
          </p:cNvSpPr>
          <p:nvPr>
            <p:ph type="ctrTitle" hasCustomPrompt="1"/>
          </p:nvPr>
        </p:nvSpPr>
        <p:spPr>
          <a:xfrm>
            <a:off x="2313332" y="2940963"/>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pic>
        <p:nvPicPr>
          <p:cNvPr id="3" name="Picture 2">
            <a:extLst>
              <a:ext uri="{FF2B5EF4-FFF2-40B4-BE49-F238E27FC236}">
                <a16:creationId xmlns:a16="http://schemas.microsoft.com/office/drawing/2014/main" id="{E29C3259-7B3B-6DC6-7CC8-7C424AC3450B}"/>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1445698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_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1" y="-1"/>
            <a:ext cx="5131811" cy="5635292"/>
          </a:xfrm>
          <a:custGeom>
            <a:avLst/>
            <a:gdLst>
              <a:gd name="connsiteX0" fmla="*/ 0 w 898737"/>
              <a:gd name="connsiteY0" fmla="*/ 581144 h 986912"/>
              <a:gd name="connsiteX1" fmla="*/ 165946 w 898737"/>
              <a:gd name="connsiteY1" fmla="*/ 986912 h 986912"/>
              <a:gd name="connsiteX2" fmla="*/ 898737 w 898737"/>
              <a:gd name="connsiteY2" fmla="*/ 986912 h 986912"/>
              <a:gd name="connsiteX3" fmla="*/ 898737 w 898737"/>
              <a:gd name="connsiteY3" fmla="*/ 92409 h 986912"/>
              <a:gd name="connsiteX4" fmla="*/ 583402 w 898737"/>
              <a:gd name="connsiteY4" fmla="*/ 0 h 986912"/>
              <a:gd name="connsiteX5" fmla="*/ 0 w 898737"/>
              <a:gd name="connsiteY5" fmla="*/ 581144 h 98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737" h="986912">
                <a:moveTo>
                  <a:pt x="0" y="581144"/>
                </a:moveTo>
                <a:cubicBezTo>
                  <a:pt x="0" y="739019"/>
                  <a:pt x="63320" y="882165"/>
                  <a:pt x="165946" y="986912"/>
                </a:cubicBezTo>
                <a:lnTo>
                  <a:pt x="898737" y="986912"/>
                </a:lnTo>
                <a:lnTo>
                  <a:pt x="898737" y="92409"/>
                </a:lnTo>
                <a:cubicBezTo>
                  <a:pt x="807865" y="33992"/>
                  <a:pt x="699552" y="0"/>
                  <a:pt x="583402" y="0"/>
                </a:cubicBezTo>
                <a:cubicBezTo>
                  <a:pt x="261115" y="0"/>
                  <a:pt x="0" y="260231"/>
                  <a:pt x="0" y="581144"/>
                </a:cubicBezTo>
                <a:close/>
              </a:path>
            </a:pathLst>
          </a:cu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949875" y="4029362"/>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308" y="742115"/>
            <a:ext cx="3193473" cy="3193473"/>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0" y="2613"/>
            <a:ext cx="5131810" cy="5618945"/>
          </a:xfrm>
          <a:custGeom>
            <a:avLst/>
            <a:gdLst>
              <a:gd name="connsiteX0" fmla="*/ 0 w 5146850"/>
              <a:gd name="connsiteY0" fmla="*/ 0 h 5635413"/>
              <a:gd name="connsiteX1" fmla="*/ 4187999 w 5146850"/>
              <a:gd name="connsiteY1" fmla="*/ 0 h 5635413"/>
              <a:gd name="connsiteX2" fmla="*/ 4324089 w 5146850"/>
              <a:gd name="connsiteY2" fmla="*/ 141286 h 5635413"/>
              <a:gd name="connsiteX3" fmla="*/ 4331091 w 5146850"/>
              <a:gd name="connsiteY3" fmla="*/ 4502336 h 5635413"/>
              <a:gd name="connsiteX4" fmla="*/ 8161 w 5146850"/>
              <a:gd name="connsiteY4" fmla="*/ 5081113 h 56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850" h="5635413">
                <a:moveTo>
                  <a:pt x="0" y="0"/>
                </a:moveTo>
                <a:lnTo>
                  <a:pt x="4187999" y="0"/>
                </a:lnTo>
                <a:lnTo>
                  <a:pt x="4324089" y="141286"/>
                </a:lnTo>
                <a:cubicBezTo>
                  <a:pt x="5418435" y="1387681"/>
                  <a:pt x="5421429" y="3252428"/>
                  <a:pt x="4331091" y="4502336"/>
                </a:cubicBezTo>
                <a:cubicBezTo>
                  <a:pt x="3239470" y="5753715"/>
                  <a:pt x="1390064" y="6001324"/>
                  <a:pt x="8161" y="5081113"/>
                </a:cubicBezTo>
                <a:close/>
              </a:path>
            </a:pathLst>
          </a:custGeom>
          <a:noFill/>
        </p:spPr>
        <p:txBody>
          <a:bodyPr wrap="square">
            <a:noAutofit/>
          </a:body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398393" y="3506658"/>
            <a:ext cx="662161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398393" y="2451212"/>
            <a:ext cx="662161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CD67B8E4-1737-DED2-A8E6-BCEEF5B06271}"/>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071146428"/>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_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669956" y="795072"/>
            <a:ext cx="4461854" cy="4464845"/>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1646991" y="3719637"/>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6994"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669956" y="797205"/>
            <a:ext cx="4461854"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676523" y="3506658"/>
            <a:ext cx="634348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676523" y="2451212"/>
            <a:ext cx="634348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AA7BA81C-74A4-A1DA-D6CB-836747BDF79E}"/>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84267296"/>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_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8AAD2321-3A13-306C-3D62-7CC96739B726}"/>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243820746"/>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aker_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96875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29702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7023" y="2025359"/>
            <a:ext cx="942596" cy="9425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968375" y="1667981"/>
            <a:ext cx="1599892" cy="16002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396721"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396721" y="3404009"/>
            <a:ext cx="2743200" cy="369332"/>
          </a:xfrm>
          <a:prstGeom prst="rect">
            <a:avLst/>
          </a:prstGeom>
        </p:spPr>
        <p:txBody>
          <a:bodyPr anchor="t" anchorCtr="0">
            <a:noAutofit/>
          </a:bodyPr>
          <a:lstStyle>
            <a:lvl1pPr algn="ctr">
              <a:defRPr sz="16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205123"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205123" y="3415301"/>
            <a:ext cx="2743200" cy="369332"/>
          </a:xfrm>
        </p:spPr>
        <p:txBody>
          <a:bodyPr anchor="t" anchorCtr="0">
            <a:noAutofit/>
          </a:bodyPr>
          <a:lstStyle>
            <a:lvl1pPr marL="0" indent="0" algn="ctr">
              <a:buFont typeface="Arial" panose="020B0604020202020204" pitchFamily="34" charset="0"/>
              <a:buNone/>
              <a:defRPr sz="16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3300049"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3300049" y="3415301"/>
            <a:ext cx="2743200" cy="388805"/>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3" name="Graphic 16">
            <a:extLst>
              <a:ext uri="{FF2B5EF4-FFF2-40B4-BE49-F238E27FC236}">
                <a16:creationId xmlns:a16="http://schemas.microsoft.com/office/drawing/2014/main" id="{CECBAE14-F26A-62D5-7CE1-CE7E7A6839F0}"/>
              </a:ext>
            </a:extLst>
          </p:cNvPr>
          <p:cNvSpPr>
            <a:spLocks noChangeAspect="1"/>
          </p:cNvSpPr>
          <p:nvPr userDrawn="1"/>
        </p:nvSpPr>
        <p:spPr>
          <a:xfrm rot="10800000">
            <a:off x="9645253"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7D2B1266-CB88-C2E0-F0B8-05BA6111906C}"/>
              </a:ext>
            </a:extLst>
          </p:cNvPr>
          <p:cNvSpPr txBox="1">
            <a:spLocks noChangeAspect="1"/>
          </p:cNvSpPr>
          <p:nvPr userDrawn="1"/>
        </p:nvSpPr>
        <p:spPr>
          <a:xfrm>
            <a:off x="9973521"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087B57CC-4D53-8E73-DF8E-C0510ACEA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3521" y="2025359"/>
            <a:ext cx="942596" cy="942595"/>
          </a:xfrm>
          <a:prstGeom prst="rect">
            <a:avLst/>
          </a:prstGeom>
        </p:spPr>
      </p:pic>
      <p:sp>
        <p:nvSpPr>
          <p:cNvPr id="46" name="Picture Placeholder 19">
            <a:extLst>
              <a:ext uri="{FF2B5EF4-FFF2-40B4-BE49-F238E27FC236}">
                <a16:creationId xmlns:a16="http://schemas.microsoft.com/office/drawing/2014/main" id="{AE376069-1919-251E-55A2-2DE1F8248915}"/>
              </a:ext>
            </a:extLst>
          </p:cNvPr>
          <p:cNvSpPr>
            <a:spLocks noGrp="1" noChangeAspect="1"/>
          </p:cNvSpPr>
          <p:nvPr>
            <p:ph type="pic" sz="quarter" idx="20"/>
          </p:nvPr>
        </p:nvSpPr>
        <p:spPr>
          <a:xfrm>
            <a:off x="9644873" y="1667981"/>
            <a:ext cx="1599892" cy="1600200"/>
          </a:xfrm>
          <a:prstGeom prst="ellipse">
            <a:avLst/>
          </a:prstGeom>
          <a:noFill/>
        </p:spPr>
        <p:txBody>
          <a:bodyPr wrap="square">
            <a:noAutofit/>
          </a:bodyPr>
          <a:lstStyle>
            <a:lvl1pPr algn="ctr">
              <a:defRPr sz="1600"/>
            </a:lvl1pPr>
          </a:lstStyle>
          <a:p>
            <a:endParaRPr lang="en-US"/>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9073219"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9073219" y="3405070"/>
            <a:ext cx="2743200" cy="371891"/>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2" name="Graphic 16">
            <a:extLst>
              <a:ext uri="{FF2B5EF4-FFF2-40B4-BE49-F238E27FC236}">
                <a16:creationId xmlns:a16="http://schemas.microsoft.com/office/drawing/2014/main" id="{2F7079F1-CA9A-A7D9-6DDF-A38FC2643E24}"/>
              </a:ext>
            </a:extLst>
          </p:cNvPr>
          <p:cNvSpPr>
            <a:spLocks noChangeAspect="1"/>
          </p:cNvSpPr>
          <p:nvPr userDrawn="1"/>
        </p:nvSpPr>
        <p:spPr>
          <a:xfrm rot="10800000">
            <a:off x="386092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8" name="Title 1">
            <a:extLst>
              <a:ext uri="{FF2B5EF4-FFF2-40B4-BE49-F238E27FC236}">
                <a16:creationId xmlns:a16="http://schemas.microsoft.com/office/drawing/2014/main" id="{906FA537-C1B4-D9DC-999F-786843003A39}"/>
              </a:ext>
            </a:extLst>
          </p:cNvPr>
          <p:cNvSpPr txBox="1">
            <a:spLocks noChangeAspect="1"/>
          </p:cNvSpPr>
          <p:nvPr userDrawn="1"/>
        </p:nvSpPr>
        <p:spPr>
          <a:xfrm>
            <a:off x="418919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4" name="Graphic 53">
            <a:extLst>
              <a:ext uri="{FF2B5EF4-FFF2-40B4-BE49-F238E27FC236}">
                <a16:creationId xmlns:a16="http://schemas.microsoft.com/office/drawing/2014/main" id="{4C068E9E-17CC-60C1-E689-167B846360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9193" y="2025359"/>
            <a:ext cx="942596" cy="942595"/>
          </a:xfrm>
          <a:prstGeom prst="rect">
            <a:avLst/>
          </a:prstGeom>
        </p:spPr>
      </p:pic>
      <p:sp>
        <p:nvSpPr>
          <p:cNvPr id="55" name="Picture Placeholder 19">
            <a:extLst>
              <a:ext uri="{FF2B5EF4-FFF2-40B4-BE49-F238E27FC236}">
                <a16:creationId xmlns:a16="http://schemas.microsoft.com/office/drawing/2014/main" id="{7AC20887-3714-CB2E-FF80-6FA1F5D7075F}"/>
              </a:ext>
            </a:extLst>
          </p:cNvPr>
          <p:cNvSpPr>
            <a:spLocks noGrp="1" noChangeAspect="1"/>
          </p:cNvSpPr>
          <p:nvPr>
            <p:ph type="pic" sz="quarter" idx="23"/>
          </p:nvPr>
        </p:nvSpPr>
        <p:spPr>
          <a:xfrm>
            <a:off x="3860545" y="1667981"/>
            <a:ext cx="1599892" cy="1600200"/>
          </a:xfrm>
          <a:prstGeom prst="ellipse">
            <a:avLst/>
          </a:prstGeom>
          <a:noFill/>
        </p:spPr>
        <p:txBody>
          <a:bodyPr wrap="square">
            <a:noAutofit/>
          </a:bodyPr>
          <a:lstStyle>
            <a:lvl1pPr algn="ctr">
              <a:defRPr sz="1600"/>
            </a:lvl1pPr>
          </a:lstStyle>
          <a:p>
            <a:endParaRPr lang="en-US"/>
          </a:p>
        </p:txBody>
      </p:sp>
      <p:sp>
        <p:nvSpPr>
          <p:cNvPr id="56" name="Graphic 16">
            <a:extLst>
              <a:ext uri="{FF2B5EF4-FFF2-40B4-BE49-F238E27FC236}">
                <a16:creationId xmlns:a16="http://schemas.microsoft.com/office/drawing/2014/main" id="{95525A18-54D3-EA7E-2340-7D1128AF7484}"/>
              </a:ext>
            </a:extLst>
          </p:cNvPr>
          <p:cNvSpPr>
            <a:spLocks noChangeAspect="1"/>
          </p:cNvSpPr>
          <p:nvPr userDrawn="1"/>
        </p:nvSpPr>
        <p:spPr>
          <a:xfrm rot="10800000">
            <a:off x="6777157"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7" name="Title 1">
            <a:extLst>
              <a:ext uri="{FF2B5EF4-FFF2-40B4-BE49-F238E27FC236}">
                <a16:creationId xmlns:a16="http://schemas.microsoft.com/office/drawing/2014/main" id="{FD7D0BD0-FBB3-3D2A-1AA3-119BBB62C727}"/>
              </a:ext>
            </a:extLst>
          </p:cNvPr>
          <p:cNvSpPr txBox="1">
            <a:spLocks noChangeAspect="1"/>
          </p:cNvSpPr>
          <p:nvPr userDrawn="1"/>
        </p:nvSpPr>
        <p:spPr>
          <a:xfrm>
            <a:off x="7105425"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8" name="Graphic 57">
            <a:extLst>
              <a:ext uri="{FF2B5EF4-FFF2-40B4-BE49-F238E27FC236}">
                <a16:creationId xmlns:a16="http://schemas.microsoft.com/office/drawing/2014/main" id="{C4314663-4242-AD26-9EA8-C8AEBB9E6C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5425" y="2025359"/>
            <a:ext cx="942596" cy="942595"/>
          </a:xfrm>
          <a:prstGeom prst="rect">
            <a:avLst/>
          </a:prstGeom>
        </p:spPr>
      </p:pic>
      <p:sp>
        <p:nvSpPr>
          <p:cNvPr id="59" name="Picture Placeholder 19">
            <a:extLst>
              <a:ext uri="{FF2B5EF4-FFF2-40B4-BE49-F238E27FC236}">
                <a16:creationId xmlns:a16="http://schemas.microsoft.com/office/drawing/2014/main" id="{CF904E3E-DB74-CA98-0A5D-A16C3B953D94}"/>
              </a:ext>
            </a:extLst>
          </p:cNvPr>
          <p:cNvSpPr>
            <a:spLocks noGrp="1" noChangeAspect="1"/>
          </p:cNvSpPr>
          <p:nvPr>
            <p:ph type="pic" sz="quarter" idx="24"/>
          </p:nvPr>
        </p:nvSpPr>
        <p:spPr>
          <a:xfrm>
            <a:off x="6776777" y="1667981"/>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C21696D0-F2B3-E732-A245-66A9A54B918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23234957"/>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_6">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3192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31922" y="2338028"/>
            <a:ext cx="3200400" cy="286232"/>
          </a:xfrm>
          <a:prstGeom prst="rect">
            <a:avLst/>
          </a:prstGeom>
        </p:spPr>
        <p:txBody>
          <a:bodyPr anchor="t" anchorCtr="0">
            <a:noAutofit/>
          </a:bodyPr>
          <a:lstStyle>
            <a:lvl1pPr algn="ctr">
              <a:defRPr sz="14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16125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161258" y="4916334"/>
            <a:ext cx="3913453" cy="286232"/>
          </a:xfrm>
        </p:spPr>
        <p:txBody>
          <a:bodyPr>
            <a:noAutofit/>
          </a:bodyPr>
          <a:lstStyle>
            <a:lvl1pPr marL="0" indent="0" algn="ctr">
              <a:buFont typeface="Arial" panose="020B0604020202020204" pitchFamily="34" charset="0"/>
              <a:buNone/>
              <a:defRPr sz="14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452719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4527192"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8574020"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8574020"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70" name="Content Placeholder 6">
            <a:extLst>
              <a:ext uri="{FF2B5EF4-FFF2-40B4-BE49-F238E27FC236}">
                <a16:creationId xmlns:a16="http://schemas.microsoft.com/office/drawing/2014/main" id="{9FA4B20C-1EB0-4BDA-41D7-96D5FE9B1539}"/>
              </a:ext>
            </a:extLst>
          </p:cNvPr>
          <p:cNvSpPr>
            <a:spLocks noGrp="1"/>
          </p:cNvSpPr>
          <p:nvPr>
            <p:ph sz="quarter" idx="25" hasCustomPrompt="1"/>
          </p:nvPr>
        </p:nvSpPr>
        <p:spPr>
          <a:xfrm>
            <a:off x="211728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07" name="Text Placeholder 106">
            <a:extLst>
              <a:ext uri="{FF2B5EF4-FFF2-40B4-BE49-F238E27FC236}">
                <a16:creationId xmlns:a16="http://schemas.microsoft.com/office/drawing/2014/main" id="{A01B80F5-F0E7-6898-7DC9-E69452B2BBC9}"/>
              </a:ext>
            </a:extLst>
          </p:cNvPr>
          <p:cNvSpPr>
            <a:spLocks noGrp="1"/>
          </p:cNvSpPr>
          <p:nvPr>
            <p:ph type="body" sz="quarter" idx="29" hasCustomPrompt="1"/>
          </p:nvPr>
        </p:nvSpPr>
        <p:spPr>
          <a:xfrm>
            <a:off x="2117289" y="4916334"/>
            <a:ext cx="3913452" cy="286232"/>
          </a:xfrm>
        </p:spPr>
        <p:txBody>
          <a:bodyPr>
            <a:noAutofit/>
          </a:bodyPr>
          <a:lstStyle>
            <a:lvl1pPr algn="ctr">
              <a:defRPr sz="1400" b="1">
                <a:solidFill>
                  <a:schemeClr val="bg1"/>
                </a:solidFill>
              </a:defRPr>
            </a:lvl1pPr>
          </a:lstStyle>
          <a:p>
            <a:pPr lvl="0"/>
            <a:r>
              <a:rPr lang="en-US"/>
              <a:t>FIRST LAST NAME</a:t>
            </a:r>
          </a:p>
        </p:txBody>
      </p:sp>
      <p:sp>
        <p:nvSpPr>
          <p:cNvPr id="4" name="Graphic 16">
            <a:extLst>
              <a:ext uri="{FF2B5EF4-FFF2-40B4-BE49-F238E27FC236}">
                <a16:creationId xmlns:a16="http://schemas.microsoft.com/office/drawing/2014/main" id="{3AAFBB9E-C912-C723-2027-E3DBFE229827}"/>
              </a:ext>
            </a:extLst>
          </p:cNvPr>
          <p:cNvSpPr>
            <a:spLocks noChangeAspect="1"/>
          </p:cNvSpPr>
          <p:nvPr userDrawn="1"/>
        </p:nvSpPr>
        <p:spPr>
          <a:xfrm rot="10800000">
            <a:off x="5305523"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EDDFC5C0-8CE8-4FEE-E73B-3A1A9F16C9F9}"/>
              </a:ext>
            </a:extLst>
          </p:cNvPr>
          <p:cNvSpPr txBox="1">
            <a:spLocks noChangeAspect="1"/>
          </p:cNvSpPr>
          <p:nvPr userDrawn="1"/>
        </p:nvSpPr>
        <p:spPr>
          <a:xfrm>
            <a:off x="5633791"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67061981-D989-E333-0E60-92779ECEAC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91" y="960282"/>
            <a:ext cx="942596" cy="942595"/>
          </a:xfrm>
          <a:prstGeom prst="rect">
            <a:avLst/>
          </a:prstGeom>
        </p:spPr>
      </p:pic>
      <p:sp>
        <p:nvSpPr>
          <p:cNvPr id="8" name="Picture Placeholder 19">
            <a:extLst>
              <a:ext uri="{FF2B5EF4-FFF2-40B4-BE49-F238E27FC236}">
                <a16:creationId xmlns:a16="http://schemas.microsoft.com/office/drawing/2014/main" id="{D8C814CE-A3B0-74C7-E089-CDFE95722AE6}"/>
              </a:ext>
            </a:extLst>
          </p:cNvPr>
          <p:cNvSpPr>
            <a:spLocks noGrp="1" noChangeAspect="1"/>
          </p:cNvSpPr>
          <p:nvPr>
            <p:ph type="pic" sz="quarter" idx="30"/>
          </p:nvPr>
        </p:nvSpPr>
        <p:spPr>
          <a:xfrm>
            <a:off x="5305143" y="602904"/>
            <a:ext cx="1599892" cy="1600200"/>
          </a:xfrm>
          <a:prstGeom prst="ellipse">
            <a:avLst/>
          </a:prstGeom>
          <a:noFill/>
        </p:spPr>
        <p:txBody>
          <a:bodyPr wrap="square">
            <a:noAutofit/>
          </a:bodyPr>
          <a:lstStyle>
            <a:lvl1pPr algn="ctr">
              <a:defRPr sz="1600"/>
            </a:lvl1pPr>
          </a:lstStyle>
          <a:p>
            <a:endParaRPr lang="en-US"/>
          </a:p>
        </p:txBody>
      </p:sp>
      <p:sp>
        <p:nvSpPr>
          <p:cNvPr id="26" name="Graphic 16">
            <a:extLst>
              <a:ext uri="{FF2B5EF4-FFF2-40B4-BE49-F238E27FC236}">
                <a16:creationId xmlns:a16="http://schemas.microsoft.com/office/drawing/2014/main" id="{6C747BDA-1D1F-E399-158D-50930B3415EB}"/>
              </a:ext>
            </a:extLst>
          </p:cNvPr>
          <p:cNvSpPr>
            <a:spLocks noChangeAspect="1"/>
          </p:cNvSpPr>
          <p:nvPr userDrawn="1"/>
        </p:nvSpPr>
        <p:spPr>
          <a:xfrm rot="10800000">
            <a:off x="1240901"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28" name="Title 1">
            <a:extLst>
              <a:ext uri="{FF2B5EF4-FFF2-40B4-BE49-F238E27FC236}">
                <a16:creationId xmlns:a16="http://schemas.microsoft.com/office/drawing/2014/main" id="{046EF434-8853-0529-02B3-2264788ADD71}"/>
              </a:ext>
            </a:extLst>
          </p:cNvPr>
          <p:cNvSpPr txBox="1">
            <a:spLocks noChangeAspect="1"/>
          </p:cNvSpPr>
          <p:nvPr userDrawn="1"/>
        </p:nvSpPr>
        <p:spPr>
          <a:xfrm>
            <a:off x="1569169"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29" name="Graphic 28">
            <a:extLst>
              <a:ext uri="{FF2B5EF4-FFF2-40B4-BE49-F238E27FC236}">
                <a16:creationId xmlns:a16="http://schemas.microsoft.com/office/drawing/2014/main" id="{31E7D0D9-A56C-5EE4-B412-126FE0D0F4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9169" y="960282"/>
            <a:ext cx="942596" cy="942595"/>
          </a:xfrm>
          <a:prstGeom prst="rect">
            <a:avLst/>
          </a:prstGeom>
        </p:spPr>
      </p:pic>
      <p:sp>
        <p:nvSpPr>
          <p:cNvPr id="30" name="Picture Placeholder 19">
            <a:extLst>
              <a:ext uri="{FF2B5EF4-FFF2-40B4-BE49-F238E27FC236}">
                <a16:creationId xmlns:a16="http://schemas.microsoft.com/office/drawing/2014/main" id="{1856880E-5E74-EE63-1E91-5DB2BAF27419}"/>
              </a:ext>
            </a:extLst>
          </p:cNvPr>
          <p:cNvSpPr>
            <a:spLocks noGrp="1" noChangeAspect="1"/>
          </p:cNvSpPr>
          <p:nvPr>
            <p:ph type="pic" sz="quarter" idx="31"/>
          </p:nvPr>
        </p:nvSpPr>
        <p:spPr>
          <a:xfrm>
            <a:off x="1240521" y="602904"/>
            <a:ext cx="1599892" cy="1600200"/>
          </a:xfrm>
          <a:prstGeom prst="ellipse">
            <a:avLst/>
          </a:prstGeom>
          <a:noFill/>
        </p:spPr>
        <p:txBody>
          <a:bodyPr wrap="square">
            <a:noAutofit/>
          </a:bodyPr>
          <a:lstStyle>
            <a:lvl1pPr algn="ctr">
              <a:defRPr sz="1600"/>
            </a:lvl1pPr>
          </a:lstStyle>
          <a:p>
            <a:endParaRPr lang="en-US"/>
          </a:p>
        </p:txBody>
      </p:sp>
      <p:sp>
        <p:nvSpPr>
          <p:cNvPr id="32" name="Graphic 16">
            <a:extLst>
              <a:ext uri="{FF2B5EF4-FFF2-40B4-BE49-F238E27FC236}">
                <a16:creationId xmlns:a16="http://schemas.microsoft.com/office/drawing/2014/main" id="{BF079EE7-567B-A224-54F3-496DD94AA371}"/>
              </a:ext>
            </a:extLst>
          </p:cNvPr>
          <p:cNvSpPr>
            <a:spLocks noChangeAspect="1"/>
          </p:cNvSpPr>
          <p:nvPr userDrawn="1"/>
        </p:nvSpPr>
        <p:spPr>
          <a:xfrm rot="10800000">
            <a:off x="9352587"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34" name="Title 1">
            <a:extLst>
              <a:ext uri="{FF2B5EF4-FFF2-40B4-BE49-F238E27FC236}">
                <a16:creationId xmlns:a16="http://schemas.microsoft.com/office/drawing/2014/main" id="{C40BDFFB-A118-FE21-6715-3F98430704D2}"/>
              </a:ext>
            </a:extLst>
          </p:cNvPr>
          <p:cNvSpPr txBox="1">
            <a:spLocks noChangeAspect="1"/>
          </p:cNvSpPr>
          <p:nvPr userDrawn="1"/>
        </p:nvSpPr>
        <p:spPr>
          <a:xfrm>
            <a:off x="9680855"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5" name="Graphic 34">
            <a:extLst>
              <a:ext uri="{FF2B5EF4-FFF2-40B4-BE49-F238E27FC236}">
                <a16:creationId xmlns:a16="http://schemas.microsoft.com/office/drawing/2014/main" id="{46AC76FE-5583-B2D2-55C1-5EE87F596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80855" y="960282"/>
            <a:ext cx="942596" cy="942595"/>
          </a:xfrm>
          <a:prstGeom prst="rect">
            <a:avLst/>
          </a:prstGeom>
        </p:spPr>
      </p:pic>
      <p:sp>
        <p:nvSpPr>
          <p:cNvPr id="36" name="Picture Placeholder 19">
            <a:extLst>
              <a:ext uri="{FF2B5EF4-FFF2-40B4-BE49-F238E27FC236}">
                <a16:creationId xmlns:a16="http://schemas.microsoft.com/office/drawing/2014/main" id="{529CE15E-828B-892D-BAA9-E9D8AD1047C6}"/>
              </a:ext>
            </a:extLst>
          </p:cNvPr>
          <p:cNvSpPr>
            <a:spLocks noGrp="1" noChangeAspect="1"/>
          </p:cNvSpPr>
          <p:nvPr>
            <p:ph type="pic" sz="quarter" idx="32"/>
          </p:nvPr>
        </p:nvSpPr>
        <p:spPr>
          <a:xfrm>
            <a:off x="9352207" y="602904"/>
            <a:ext cx="1599892" cy="1600200"/>
          </a:xfrm>
          <a:prstGeom prst="ellipse">
            <a:avLst/>
          </a:prstGeom>
          <a:noFill/>
        </p:spPr>
        <p:txBody>
          <a:bodyPr wrap="square">
            <a:noAutofit/>
          </a:bodyPr>
          <a:lstStyle>
            <a:lvl1pPr algn="ctr">
              <a:defRPr sz="1600"/>
            </a:lvl1pPr>
          </a:lstStyle>
          <a:p>
            <a:endParaRPr lang="en-US"/>
          </a:p>
        </p:txBody>
      </p:sp>
      <p:sp>
        <p:nvSpPr>
          <p:cNvPr id="43" name="Graphic 16">
            <a:extLst>
              <a:ext uri="{FF2B5EF4-FFF2-40B4-BE49-F238E27FC236}">
                <a16:creationId xmlns:a16="http://schemas.microsoft.com/office/drawing/2014/main" id="{4EBC6950-14F9-95CE-5366-1CA9058878AB}"/>
              </a:ext>
            </a:extLst>
          </p:cNvPr>
          <p:cNvSpPr>
            <a:spLocks noChangeAspect="1"/>
          </p:cNvSpPr>
          <p:nvPr userDrawn="1"/>
        </p:nvSpPr>
        <p:spPr>
          <a:xfrm rot="10800000">
            <a:off x="3273022"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347B87ED-C188-29F8-2097-022D3D312983}"/>
              </a:ext>
            </a:extLst>
          </p:cNvPr>
          <p:cNvSpPr txBox="1">
            <a:spLocks noChangeAspect="1"/>
          </p:cNvSpPr>
          <p:nvPr userDrawn="1"/>
        </p:nvSpPr>
        <p:spPr>
          <a:xfrm>
            <a:off x="3601290"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23DCD57F-2EC6-ED6F-544C-13AA23444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290" y="3534148"/>
            <a:ext cx="942596" cy="942595"/>
          </a:xfrm>
          <a:prstGeom prst="rect">
            <a:avLst/>
          </a:prstGeom>
        </p:spPr>
      </p:pic>
      <p:sp>
        <p:nvSpPr>
          <p:cNvPr id="46" name="Picture Placeholder 19">
            <a:extLst>
              <a:ext uri="{FF2B5EF4-FFF2-40B4-BE49-F238E27FC236}">
                <a16:creationId xmlns:a16="http://schemas.microsoft.com/office/drawing/2014/main" id="{4BA382C7-654B-C7F7-31AB-A215B8B655C4}"/>
              </a:ext>
            </a:extLst>
          </p:cNvPr>
          <p:cNvSpPr>
            <a:spLocks noGrp="1" noChangeAspect="1"/>
          </p:cNvSpPr>
          <p:nvPr>
            <p:ph type="pic" sz="quarter" idx="33"/>
          </p:nvPr>
        </p:nvSpPr>
        <p:spPr>
          <a:xfrm>
            <a:off x="3272642" y="3176770"/>
            <a:ext cx="1599892" cy="1600200"/>
          </a:xfrm>
          <a:prstGeom prst="ellipse">
            <a:avLst/>
          </a:prstGeom>
          <a:noFill/>
        </p:spPr>
        <p:txBody>
          <a:bodyPr wrap="square">
            <a:noAutofit/>
          </a:bodyPr>
          <a:lstStyle>
            <a:lvl1pPr algn="ctr">
              <a:defRPr sz="1600"/>
            </a:lvl1pPr>
          </a:lstStyle>
          <a:p>
            <a:endParaRPr lang="en-US"/>
          </a:p>
        </p:txBody>
      </p:sp>
      <p:sp>
        <p:nvSpPr>
          <p:cNvPr id="50" name="Graphic 16">
            <a:extLst>
              <a:ext uri="{FF2B5EF4-FFF2-40B4-BE49-F238E27FC236}">
                <a16:creationId xmlns:a16="http://schemas.microsoft.com/office/drawing/2014/main" id="{406A2D80-57F8-28C5-AFC4-CE549A16229C}"/>
              </a:ext>
            </a:extLst>
          </p:cNvPr>
          <p:cNvSpPr>
            <a:spLocks noChangeAspect="1"/>
          </p:cNvSpPr>
          <p:nvPr userDrawn="1"/>
        </p:nvSpPr>
        <p:spPr>
          <a:xfrm rot="10800000">
            <a:off x="7320089"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1" name="Title 1">
            <a:extLst>
              <a:ext uri="{FF2B5EF4-FFF2-40B4-BE49-F238E27FC236}">
                <a16:creationId xmlns:a16="http://schemas.microsoft.com/office/drawing/2014/main" id="{C99B73EC-0E7A-651C-3DE0-9112A5D5DD7D}"/>
              </a:ext>
            </a:extLst>
          </p:cNvPr>
          <p:cNvSpPr txBox="1">
            <a:spLocks noChangeAspect="1"/>
          </p:cNvSpPr>
          <p:nvPr userDrawn="1"/>
        </p:nvSpPr>
        <p:spPr>
          <a:xfrm>
            <a:off x="7648357"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2" name="Graphic 51">
            <a:extLst>
              <a:ext uri="{FF2B5EF4-FFF2-40B4-BE49-F238E27FC236}">
                <a16:creationId xmlns:a16="http://schemas.microsoft.com/office/drawing/2014/main" id="{65614A26-3995-21B8-BD5B-9253339E2D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8357" y="3534148"/>
            <a:ext cx="942596" cy="942595"/>
          </a:xfrm>
          <a:prstGeom prst="rect">
            <a:avLst/>
          </a:prstGeom>
        </p:spPr>
      </p:pic>
      <p:sp>
        <p:nvSpPr>
          <p:cNvPr id="53" name="Picture Placeholder 19">
            <a:extLst>
              <a:ext uri="{FF2B5EF4-FFF2-40B4-BE49-F238E27FC236}">
                <a16:creationId xmlns:a16="http://schemas.microsoft.com/office/drawing/2014/main" id="{57CAECBA-95A3-3DF1-5798-DCE08229C969}"/>
              </a:ext>
            </a:extLst>
          </p:cNvPr>
          <p:cNvSpPr>
            <a:spLocks noGrp="1" noChangeAspect="1"/>
          </p:cNvSpPr>
          <p:nvPr>
            <p:ph type="pic" sz="quarter" idx="34"/>
          </p:nvPr>
        </p:nvSpPr>
        <p:spPr>
          <a:xfrm>
            <a:off x="7319709" y="3176770"/>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BD7EBAE9-D30E-6679-E2A6-17D7D2F0B0E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228328464"/>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peaker_3">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2"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2"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8"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5153038" cy="369332"/>
          </a:xfrm>
          <a:prstGeom prst="rect">
            <a:avLst/>
          </a:prstGeom>
        </p:spPr>
        <p:txBody>
          <a:bodyPr anchor="t" anchorCtr="0">
            <a:noAutofit/>
          </a:bodyPr>
          <a:lstStyle>
            <a:lvl1pPr algn="ctr">
              <a:defRPr sz="20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6"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2"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8" cy="369332"/>
          </a:xfrm>
        </p:spPr>
        <p:txBody>
          <a:bodyPr anchor="t" anchorCtr="0">
            <a:noAutofit/>
          </a:bodyPr>
          <a:lstStyle>
            <a:lvl1pPr marL="0" indent="0" algn="ctr">
              <a:buFont typeface="Arial" panose="020B0604020202020204" pitchFamily="34" charset="0"/>
              <a:buNone/>
              <a:defRPr sz="20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B5C24EE8-DA17-B90C-8D96-CB2589BF3F45}"/>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62554110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69696014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peaker_4">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79A4B9C7-53AD-C647-C758-BBD8786B377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960989763"/>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_2 column bulle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479E1D-AC3F-9418-D183-8078C81EB759}"/>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E54112-CCCE-C5AC-58F7-CAF29848D8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AD4B7AD1-43D8-2C17-3BD5-C9041C0B3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sp>
        <p:nvSpPr>
          <p:cNvPr id="4" name="Content Placeholder 2">
            <a:extLst>
              <a:ext uri="{FF2B5EF4-FFF2-40B4-BE49-F238E27FC236}">
                <a16:creationId xmlns:a16="http://schemas.microsoft.com/office/drawing/2014/main" id="{B66C24C2-3C84-CCBA-C4B7-E62A4D9157E2}"/>
              </a:ext>
            </a:extLst>
          </p:cNvPr>
          <p:cNvSpPr>
            <a:spLocks noGrp="1"/>
          </p:cNvSpPr>
          <p:nvPr>
            <p:ph idx="11" hasCustomPrompt="1"/>
          </p:nvPr>
        </p:nvSpPr>
        <p:spPr>
          <a:xfrm>
            <a:off x="6900440"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6" name="Picture 5">
            <a:extLst>
              <a:ext uri="{FF2B5EF4-FFF2-40B4-BE49-F238E27FC236}">
                <a16:creationId xmlns:a16="http://schemas.microsoft.com/office/drawing/2014/main" id="{07FFF9BB-320D-A63C-8014-02CB78D36AD9}"/>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46142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20054-ED3B-8D8D-0094-A04699421DAD}"/>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E992C5-02FE-29C9-B0A2-0FA0B7CB8E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457E1038-2671-528E-382C-0C283984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13" name="Rectangle 12">
            <a:extLst>
              <a:ext uri="{FF2B5EF4-FFF2-40B4-BE49-F238E27FC236}">
                <a16:creationId xmlns:a16="http://schemas.microsoft.com/office/drawing/2014/main" id="{593241AD-3F37-0515-5368-B0567638441D}"/>
              </a:ext>
            </a:extLst>
          </p:cNvPr>
          <p:cNvSpPr/>
          <p:nvPr userDrawn="1"/>
        </p:nvSpPr>
        <p:spPr>
          <a:xfrm>
            <a:off x="1504404" y="1377107"/>
            <a:ext cx="7959635" cy="447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icon&#10;&#10;Description automatically generated">
            <a:extLst>
              <a:ext uri="{FF2B5EF4-FFF2-40B4-BE49-F238E27FC236}">
                <a16:creationId xmlns:a16="http://schemas.microsoft.com/office/drawing/2014/main" id="{B841515A-1815-A381-D40D-217FF2B300F1}"/>
              </a:ext>
            </a:extLst>
          </p:cNvPr>
          <p:cNvPicPr>
            <a:picLocks noChangeAspect="1"/>
          </p:cNvPicPr>
          <p:nvPr userDrawn="1"/>
        </p:nvPicPr>
        <p:blipFill>
          <a:blip r:embed="rId4"/>
          <a:stretch>
            <a:fillRect/>
          </a:stretch>
        </p:blipFill>
        <p:spPr>
          <a:xfrm>
            <a:off x="5400713" y="3145162"/>
            <a:ext cx="698850" cy="848604"/>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chor="t">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Place Video Format</a:t>
            </a:r>
          </a:p>
        </p:txBody>
      </p:sp>
      <p:sp>
        <p:nvSpPr>
          <p:cNvPr id="11" name="Media Placeholder 10">
            <a:extLst>
              <a:ext uri="{FF2B5EF4-FFF2-40B4-BE49-F238E27FC236}">
                <a16:creationId xmlns:a16="http://schemas.microsoft.com/office/drawing/2014/main" id="{D583CB4F-2647-7844-A032-AC4C2EC60F4A}"/>
              </a:ext>
            </a:extLst>
          </p:cNvPr>
          <p:cNvSpPr>
            <a:spLocks noGrp="1"/>
          </p:cNvSpPr>
          <p:nvPr>
            <p:ph type="media" sz="quarter" idx="11"/>
          </p:nvPr>
        </p:nvSpPr>
        <p:spPr>
          <a:xfrm>
            <a:off x="1504405" y="1363435"/>
            <a:ext cx="7959635" cy="4477295"/>
          </a:xfrm>
        </p:spPr>
        <p:txBody>
          <a:bodyPr/>
          <a:lstStyle/>
          <a:p>
            <a:endParaRPr lang="en-US"/>
          </a:p>
        </p:txBody>
      </p:sp>
      <p:pic>
        <p:nvPicPr>
          <p:cNvPr id="3" name="Picture 2">
            <a:extLst>
              <a:ext uri="{FF2B5EF4-FFF2-40B4-BE49-F238E27FC236}">
                <a16:creationId xmlns:a16="http://schemas.microsoft.com/office/drawing/2014/main" id="{6E2DF3FD-DE58-8F84-F76B-F1CD26E36C09}"/>
              </a:ext>
            </a:extLst>
          </p:cNvPr>
          <p:cNvPicPr>
            <a:picLocks noChangeAspect="1"/>
          </p:cNvPicPr>
          <p:nvPr userDrawn="1"/>
        </p:nvPicPr>
        <p:blipFill>
          <a:blip r:embed="rId5"/>
          <a:srcRect/>
          <a:stretch/>
        </p:blipFill>
        <p:spPr>
          <a:xfrm>
            <a:off x="8640022" y="6221381"/>
            <a:ext cx="2364476" cy="480401"/>
          </a:xfrm>
          <a:prstGeom prst="rect">
            <a:avLst/>
          </a:prstGeom>
        </p:spPr>
      </p:pic>
    </p:spTree>
    <p:extLst>
      <p:ext uri="{BB962C8B-B14F-4D97-AF65-F5344CB8AC3E}">
        <p14:creationId xmlns:p14="http://schemas.microsoft.com/office/powerpoint/2010/main" val="2781602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_paragraph">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D9028-19D3-41E6-FCB0-98CE996B24AE}"/>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837210-0AB9-9A59-3021-E4F85B7D2EB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67669D80-7224-833B-52C1-462D5AEB2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9034642" cy="1325563"/>
          </a:xfrm>
          <a:prstGeom prst="rect">
            <a:avLst/>
          </a:prstGeom>
        </p:spPr>
        <p:txBody>
          <a:bodyPr>
            <a:normAutofit/>
          </a:bodyPr>
          <a:lstStyle>
            <a:lvl1pPr>
              <a:defRPr sz="4200">
                <a:solidFill>
                  <a:schemeClr val="tx1"/>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9034642" cy="3813545"/>
          </a:xfrm>
        </p:spPr>
        <p:txBody>
          <a:bodyPr>
            <a:normAutofit/>
          </a:bodyPr>
          <a:lstStyle>
            <a:lvl1pPr marL="0" indent="0">
              <a:lnSpc>
                <a:spcPts val="3800"/>
              </a:lnSpc>
              <a:spcBef>
                <a:spcPts val="1200"/>
              </a:spcBef>
              <a:buFont typeface="Arial" panose="020B0604020202020204" pitchFamily="34" charset="0"/>
              <a:buNone/>
              <a:defRPr sz="2400" b="0" i="0">
                <a:solidFill>
                  <a:schemeClr val="accent2"/>
                </a:solidFill>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Paragraph statement copy can go here. Insert additional information here in this space designated for longer copy. Paragraph statement copy can go here. Insert additional information here in this space designated for longer copy. </a:t>
            </a:r>
          </a:p>
        </p:txBody>
      </p:sp>
      <p:pic>
        <p:nvPicPr>
          <p:cNvPr id="7" name="Picture 6">
            <a:extLst>
              <a:ext uri="{FF2B5EF4-FFF2-40B4-BE49-F238E27FC236}">
                <a16:creationId xmlns:a16="http://schemas.microsoft.com/office/drawing/2014/main" id="{335DA940-7675-F3A4-428F-06B544BD2AB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2681799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cent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6DC6AE-55E8-9B59-0667-6A28AA1AFA8C}"/>
              </a:ext>
            </a:extLst>
          </p:cNvPr>
          <p:cNvPicPr>
            <a:picLocks noChangeAspect="1"/>
          </p:cNvPicPr>
          <p:nvPr userDrawn="1"/>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DADCB5DB-1849-F5B2-CDAC-259EE6556A92}"/>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156719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cent 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FB9405B-846A-2B6B-03EE-7658E2867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3432" cy="686443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821189" y="1922144"/>
            <a:ext cx="5876791" cy="3552825"/>
          </a:xfrm>
        </p:spPr>
        <p:txBody>
          <a:bodyPr tIns="0" bIns="0">
            <a:normAutofit/>
          </a:bodyPr>
          <a:lstStyle>
            <a:lvl1pPr marL="0" indent="0" algn="l">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is a single statement slide to be used to highlight an idea or quote. The copy that appears here should be at two sentences maximum.</a:t>
            </a:r>
          </a:p>
        </p:txBody>
      </p:sp>
      <p:pic>
        <p:nvPicPr>
          <p:cNvPr id="3" name="Picture 2">
            <a:extLst>
              <a:ext uri="{FF2B5EF4-FFF2-40B4-BE49-F238E27FC236}">
                <a16:creationId xmlns:a16="http://schemas.microsoft.com/office/drawing/2014/main" id="{61797DB9-096C-7F86-1EED-2C80BE18BA9F}"/>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4031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nt 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C4823-63AD-CC1A-E49E-3EAD46D2436E}"/>
              </a:ext>
            </a:extLst>
          </p:cNvPr>
          <p:cNvPicPr>
            <a:picLocks noChangeAspect="1"/>
          </p:cNvPicPr>
          <p:nvPr userDrawn="1"/>
        </p:nvPicPr>
        <p:blipFill>
          <a:blip r:embed="rId2"/>
          <a:srcRect/>
          <a:stretch/>
        </p:blipFill>
        <p:spPr>
          <a:xfrm>
            <a:off x="0" y="-1"/>
            <a:ext cx="12191999" cy="685800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53F86E54-64FD-4859-F360-0275F7F77939}"/>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3978306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84062-6659-90CA-F339-92626F90E4E2}"/>
              </a:ext>
            </a:extLst>
          </p:cNvPr>
          <p:cNvSpPr/>
          <p:nvPr userDrawn="1"/>
        </p:nvSpPr>
        <p:spPr>
          <a:xfrm>
            <a:off x="0" y="0"/>
            <a:ext cx="12192000" cy="6857999"/>
          </a:xfrm>
          <a:prstGeom prst="rect">
            <a:avLst/>
          </a:prstGeom>
          <a:gradFill flip="none" rotWithShape="1">
            <a:gsLst>
              <a:gs pos="12000">
                <a:schemeClr val="accent4"/>
              </a:gs>
              <a:gs pos="71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A77CF9-2315-E5EC-7BF8-F68753136DD1}"/>
              </a:ext>
            </a:extLst>
          </p:cNvPr>
          <p:cNvSpPr/>
          <p:nvPr userDrawn="1"/>
        </p:nvSpPr>
        <p:spPr>
          <a:xfrm>
            <a:off x="0" y="6053558"/>
            <a:ext cx="12192000" cy="804441"/>
          </a:xfrm>
          <a:prstGeom prst="rect">
            <a:avLst/>
          </a:prstGeom>
          <a:solidFill>
            <a:schemeClr val="bg1">
              <a:alpha val="750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A67ED-C06F-1959-94FF-0DC81440E72A}"/>
              </a:ext>
            </a:extLst>
          </p:cNvPr>
          <p:cNvSpPr txBox="1"/>
          <p:nvPr userDrawn="1"/>
        </p:nvSpPr>
        <p:spPr>
          <a:xfrm>
            <a:off x="1558398" y="2598002"/>
            <a:ext cx="6352673" cy="830997"/>
          </a:xfrm>
          <a:prstGeom prst="rect">
            <a:avLst/>
          </a:prstGeom>
          <a:noFill/>
        </p:spPr>
        <p:txBody>
          <a:bodyPr wrap="square" rtlCol="0">
            <a:spAutoFit/>
          </a:bodyPr>
          <a:lstStyle/>
          <a:p>
            <a:r>
              <a:rPr lang="en-US" sz="4800" b="1">
                <a:solidFill>
                  <a:schemeClr val="bg1"/>
                </a:solidFill>
              </a:rPr>
              <a:t>THANK YOU</a:t>
            </a:r>
          </a:p>
        </p:txBody>
      </p:sp>
      <p:sp>
        <p:nvSpPr>
          <p:cNvPr id="10" name="TextBox 9">
            <a:extLst>
              <a:ext uri="{FF2B5EF4-FFF2-40B4-BE49-F238E27FC236}">
                <a16:creationId xmlns:a16="http://schemas.microsoft.com/office/drawing/2014/main" id="{F5BAD8CA-A48B-170E-CCEC-CB4683711472}"/>
              </a:ext>
            </a:extLst>
          </p:cNvPr>
          <p:cNvSpPr txBox="1"/>
          <p:nvPr userDrawn="1"/>
        </p:nvSpPr>
        <p:spPr>
          <a:xfrm>
            <a:off x="8359596" y="1475713"/>
            <a:ext cx="2743200" cy="400110"/>
          </a:xfrm>
          <a:prstGeom prst="rect">
            <a:avLst/>
          </a:prstGeom>
          <a:noFill/>
        </p:spPr>
        <p:txBody>
          <a:bodyPr wrap="square" rtlCol="0">
            <a:spAutoFit/>
          </a:bodyPr>
          <a:lstStyle/>
          <a:p>
            <a:pPr algn="ctr"/>
            <a:r>
              <a:rPr lang="en-US" sz="2000" b="0">
                <a:solidFill>
                  <a:schemeClr val="bg1"/>
                </a:solidFill>
              </a:rPr>
              <a:t>Kindly take our survey:</a:t>
            </a:r>
          </a:p>
        </p:txBody>
      </p:sp>
      <p:sp>
        <p:nvSpPr>
          <p:cNvPr id="11" name="Rectangle 10">
            <a:extLst>
              <a:ext uri="{FF2B5EF4-FFF2-40B4-BE49-F238E27FC236}">
                <a16:creationId xmlns:a16="http://schemas.microsoft.com/office/drawing/2014/main" id="{32BFDCB1-ED24-FB86-52FA-2FA88396162E}"/>
              </a:ext>
            </a:extLst>
          </p:cNvPr>
          <p:cNvSpPr>
            <a:spLocks noChangeAspect="1"/>
          </p:cNvSpPr>
          <p:nvPr userDrawn="1"/>
        </p:nvSpPr>
        <p:spPr>
          <a:xfrm>
            <a:off x="8504448" y="2079183"/>
            <a:ext cx="2468880"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61713F6B-F228-24E3-540B-A6552968BE9E}"/>
              </a:ext>
            </a:extLst>
          </p:cNvPr>
          <p:cNvSpPr>
            <a:spLocks noGrp="1"/>
          </p:cNvSpPr>
          <p:nvPr>
            <p:ph type="pic" sz="quarter" idx="11"/>
          </p:nvPr>
        </p:nvSpPr>
        <p:spPr>
          <a:xfrm>
            <a:off x="8504238" y="2079625"/>
            <a:ext cx="2468562" cy="2468563"/>
          </a:xfrm>
        </p:spPr>
        <p:txBody>
          <a:bodyPr>
            <a:normAutofit/>
          </a:bodyPr>
          <a:lstStyle>
            <a:lvl1pPr>
              <a:defRPr sz="2000">
                <a:latin typeface="+mn-lt"/>
              </a:defRPr>
            </a:lvl1pPr>
          </a:lstStyle>
          <a:p>
            <a:endParaRPr lang="en-US"/>
          </a:p>
        </p:txBody>
      </p:sp>
      <p:pic>
        <p:nvPicPr>
          <p:cNvPr id="2" name="Picture 1">
            <a:extLst>
              <a:ext uri="{FF2B5EF4-FFF2-40B4-BE49-F238E27FC236}">
                <a16:creationId xmlns:a16="http://schemas.microsoft.com/office/drawing/2014/main" id="{9B447AB7-7B91-3D56-39E5-AFE6A63370BA}"/>
              </a:ext>
            </a:extLst>
          </p:cNvPr>
          <p:cNvPicPr>
            <a:picLocks noChangeAspect="1"/>
          </p:cNvPicPr>
          <p:nvPr userDrawn="1"/>
        </p:nvPicPr>
        <p:blipFill>
          <a:blip r:embed="rId2"/>
          <a:srcRect/>
          <a:stretch/>
        </p:blipFill>
        <p:spPr>
          <a:xfrm>
            <a:off x="8640022" y="6221381"/>
            <a:ext cx="2364476" cy="480401"/>
          </a:xfrm>
          <a:prstGeom prst="rect">
            <a:avLst/>
          </a:prstGeom>
        </p:spPr>
      </p:pic>
    </p:spTree>
    <p:extLst>
      <p:ext uri="{BB962C8B-B14F-4D97-AF65-F5344CB8AC3E}">
        <p14:creationId xmlns:p14="http://schemas.microsoft.com/office/powerpoint/2010/main" val="250143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64666167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15792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81564912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08233831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96526833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57935260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54691629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26534132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75489956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98833679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152679806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95951242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2"/>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1ED6607-BFB8-62CE-F369-849D69F2BE2C}"/>
              </a:ext>
            </a:extLst>
          </p:cNvPr>
          <p:cNvSpPr>
            <a:spLocks noGrp="1"/>
          </p:cNvSpPr>
          <p:nvPr>
            <p:ph type="pic" sz="quarter" idx="10" hasCustomPrompt="1"/>
          </p:nvPr>
        </p:nvSpPr>
        <p:spPr>
          <a:xfrm>
            <a:off x="1130291" y="2209800"/>
            <a:ext cx="2216150" cy="1066800"/>
          </a:xfrm>
        </p:spPr>
        <p:txBody>
          <a:bodyPr/>
          <a:lstStyle>
            <a:lvl1pPr>
              <a:defRPr/>
            </a:lvl1pPr>
          </a:lstStyle>
          <a:p>
            <a:r>
              <a:rPr lang="en-US"/>
              <a:t>Guest Logo</a:t>
            </a:r>
          </a:p>
        </p:txBody>
      </p:sp>
    </p:spTree>
    <p:extLst>
      <p:ext uri="{BB962C8B-B14F-4D97-AF65-F5344CB8AC3E}">
        <p14:creationId xmlns:p14="http://schemas.microsoft.com/office/powerpoint/2010/main" val="4004624523"/>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20589131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ody_1 column bullet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08A87-B66E-F71C-ABA6-347EA8F47759}"/>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DE456D-2283-2A37-579F-BA389EA59635}"/>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10478062"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4" name="Picture 3">
            <a:extLst>
              <a:ext uri="{FF2B5EF4-FFF2-40B4-BE49-F238E27FC236}">
                <a16:creationId xmlns:a16="http://schemas.microsoft.com/office/drawing/2014/main" id="{5879931F-A028-E638-BFC6-67619BDDF15F}"/>
              </a:ext>
            </a:extLst>
          </p:cNvPr>
          <p:cNvPicPr>
            <a:picLocks noChangeAspect="1"/>
          </p:cNvPicPr>
          <p:nvPr userDrawn="1"/>
        </p:nvPicPr>
        <p:blipFill>
          <a:blip r:embed="rId2"/>
          <a:srcRect/>
          <a:stretch/>
        </p:blipFill>
        <p:spPr>
          <a:xfrm>
            <a:off x="8640022" y="6221381"/>
            <a:ext cx="2364476" cy="480401"/>
          </a:xfrm>
          <a:prstGeom prst="rect">
            <a:avLst/>
          </a:prstGeom>
        </p:spPr>
      </p:pic>
      <p:pic>
        <p:nvPicPr>
          <p:cNvPr id="11" name="Graphic 10">
            <a:extLst>
              <a:ext uri="{FF2B5EF4-FFF2-40B4-BE49-F238E27FC236}">
                <a16:creationId xmlns:a16="http://schemas.microsoft.com/office/drawing/2014/main" id="{DCE3AC5D-5470-9998-B005-2D88BD7108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473" y="-66029"/>
            <a:ext cx="1938848" cy="6990057"/>
          </a:xfrm>
          <a:prstGeom prst="rect">
            <a:avLst/>
          </a:prstGeom>
        </p:spPr>
      </p:pic>
    </p:spTree>
    <p:extLst>
      <p:ext uri="{BB962C8B-B14F-4D97-AF65-F5344CB8AC3E}">
        <p14:creationId xmlns:p14="http://schemas.microsoft.com/office/powerpoint/2010/main" val="3881179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Title Divider_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870DF3-2E67-EBEC-A8CC-4D92ECE1F515}"/>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48375DE-4E49-5049-A314-917EE3A5D8A9}"/>
              </a:ext>
            </a:extLst>
          </p:cNvPr>
          <p:cNvSpPr>
            <a:spLocks noGrp="1"/>
          </p:cNvSpPr>
          <p:nvPr>
            <p:ph type="ctrTitle" hasCustomPrompt="1"/>
          </p:nvPr>
        </p:nvSpPr>
        <p:spPr>
          <a:xfrm>
            <a:off x="2313332" y="2940963"/>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sp>
        <p:nvSpPr>
          <p:cNvPr id="3" name="Rectangle 2">
            <a:extLst>
              <a:ext uri="{FF2B5EF4-FFF2-40B4-BE49-F238E27FC236}">
                <a16:creationId xmlns:a16="http://schemas.microsoft.com/office/drawing/2014/main" id="{D28B7430-F790-01D8-875B-84EF3710D32B}"/>
              </a:ext>
            </a:extLst>
          </p:cNvPr>
          <p:cNvSpPr/>
          <p:nvPr userDrawn="1"/>
        </p:nvSpPr>
        <p:spPr>
          <a:xfrm>
            <a:off x="4302" y="14466887"/>
            <a:ext cx="12192000" cy="7493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EB4891A-8EBF-5FEA-5254-427757F5333A}"/>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1037138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ivider_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BFF22-2A6B-F9E0-8F94-6FD5929A6A1D}"/>
              </a:ext>
            </a:extLst>
          </p:cNvPr>
          <p:cNvPicPr>
            <a:picLocks noChangeAspect="1"/>
          </p:cNvPicPr>
          <p:nvPr userDrawn="1"/>
        </p:nvPicPr>
        <p:blipFill>
          <a:blip r:embed="rId2"/>
          <a:srcRect l="93" r="93"/>
          <a:stretch/>
        </p:blipFill>
        <p:spPr>
          <a:xfrm>
            <a:off x="0" y="0"/>
            <a:ext cx="12191999" cy="6870746"/>
          </a:xfrm>
          <a:prstGeom prst="rect">
            <a:avLst/>
          </a:prstGeom>
        </p:spPr>
      </p:pic>
      <p:sp>
        <p:nvSpPr>
          <p:cNvPr id="5" name="Title 1">
            <a:extLst>
              <a:ext uri="{FF2B5EF4-FFF2-40B4-BE49-F238E27FC236}">
                <a16:creationId xmlns:a16="http://schemas.microsoft.com/office/drawing/2014/main" id="{A2D4074B-DB59-CE53-A281-B3DCB3ED2A7D}"/>
              </a:ext>
            </a:extLst>
          </p:cNvPr>
          <p:cNvSpPr>
            <a:spLocks noGrp="1"/>
          </p:cNvSpPr>
          <p:nvPr>
            <p:ph type="ctrTitle" hasCustomPrompt="1"/>
          </p:nvPr>
        </p:nvSpPr>
        <p:spPr>
          <a:xfrm>
            <a:off x="2313332" y="2940963"/>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pic>
        <p:nvPicPr>
          <p:cNvPr id="3" name="Picture 2">
            <a:extLst>
              <a:ext uri="{FF2B5EF4-FFF2-40B4-BE49-F238E27FC236}">
                <a16:creationId xmlns:a16="http://schemas.microsoft.com/office/drawing/2014/main" id="{E29C3259-7B3B-6DC6-7CC8-7C424AC3450B}"/>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95098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1" y="-1"/>
            <a:ext cx="5131811" cy="5635292"/>
          </a:xfrm>
          <a:custGeom>
            <a:avLst/>
            <a:gdLst>
              <a:gd name="connsiteX0" fmla="*/ 0 w 898737"/>
              <a:gd name="connsiteY0" fmla="*/ 581144 h 986912"/>
              <a:gd name="connsiteX1" fmla="*/ 165946 w 898737"/>
              <a:gd name="connsiteY1" fmla="*/ 986912 h 986912"/>
              <a:gd name="connsiteX2" fmla="*/ 898737 w 898737"/>
              <a:gd name="connsiteY2" fmla="*/ 986912 h 986912"/>
              <a:gd name="connsiteX3" fmla="*/ 898737 w 898737"/>
              <a:gd name="connsiteY3" fmla="*/ 92409 h 986912"/>
              <a:gd name="connsiteX4" fmla="*/ 583402 w 898737"/>
              <a:gd name="connsiteY4" fmla="*/ 0 h 986912"/>
              <a:gd name="connsiteX5" fmla="*/ 0 w 898737"/>
              <a:gd name="connsiteY5" fmla="*/ 581144 h 98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737" h="986912">
                <a:moveTo>
                  <a:pt x="0" y="581144"/>
                </a:moveTo>
                <a:cubicBezTo>
                  <a:pt x="0" y="739019"/>
                  <a:pt x="63320" y="882165"/>
                  <a:pt x="165946" y="986912"/>
                </a:cubicBezTo>
                <a:lnTo>
                  <a:pt x="898737" y="986912"/>
                </a:lnTo>
                <a:lnTo>
                  <a:pt x="898737" y="92409"/>
                </a:lnTo>
                <a:cubicBezTo>
                  <a:pt x="807865" y="33992"/>
                  <a:pt x="699552" y="0"/>
                  <a:pt x="583402" y="0"/>
                </a:cubicBezTo>
                <a:cubicBezTo>
                  <a:pt x="261115" y="0"/>
                  <a:pt x="0" y="260231"/>
                  <a:pt x="0" y="581144"/>
                </a:cubicBezTo>
                <a:close/>
              </a:path>
            </a:pathLst>
          </a:cu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949875" y="4029362"/>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308" y="742115"/>
            <a:ext cx="3193473" cy="3193473"/>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0" y="2613"/>
            <a:ext cx="5131810" cy="5618945"/>
          </a:xfrm>
          <a:custGeom>
            <a:avLst/>
            <a:gdLst>
              <a:gd name="connsiteX0" fmla="*/ 0 w 5146850"/>
              <a:gd name="connsiteY0" fmla="*/ 0 h 5635413"/>
              <a:gd name="connsiteX1" fmla="*/ 4187999 w 5146850"/>
              <a:gd name="connsiteY1" fmla="*/ 0 h 5635413"/>
              <a:gd name="connsiteX2" fmla="*/ 4324089 w 5146850"/>
              <a:gd name="connsiteY2" fmla="*/ 141286 h 5635413"/>
              <a:gd name="connsiteX3" fmla="*/ 4331091 w 5146850"/>
              <a:gd name="connsiteY3" fmla="*/ 4502336 h 5635413"/>
              <a:gd name="connsiteX4" fmla="*/ 8161 w 5146850"/>
              <a:gd name="connsiteY4" fmla="*/ 5081113 h 56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850" h="5635413">
                <a:moveTo>
                  <a:pt x="0" y="0"/>
                </a:moveTo>
                <a:lnTo>
                  <a:pt x="4187999" y="0"/>
                </a:lnTo>
                <a:lnTo>
                  <a:pt x="4324089" y="141286"/>
                </a:lnTo>
                <a:cubicBezTo>
                  <a:pt x="5418435" y="1387681"/>
                  <a:pt x="5421429" y="3252428"/>
                  <a:pt x="4331091" y="4502336"/>
                </a:cubicBezTo>
                <a:cubicBezTo>
                  <a:pt x="3239470" y="5753715"/>
                  <a:pt x="1390064" y="6001324"/>
                  <a:pt x="8161" y="5081113"/>
                </a:cubicBezTo>
                <a:close/>
              </a:path>
            </a:pathLst>
          </a:custGeom>
          <a:noFill/>
        </p:spPr>
        <p:txBody>
          <a:bodyPr wrap="square">
            <a:noAutofit/>
          </a:body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398393" y="3506658"/>
            <a:ext cx="662161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398393" y="2451212"/>
            <a:ext cx="662161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CD67B8E4-1737-DED2-A8E6-BCEEF5B06271}"/>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11029317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eaker_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669956" y="795072"/>
            <a:ext cx="4461854" cy="4464845"/>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1646991" y="3719637"/>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6994"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669956" y="797205"/>
            <a:ext cx="4461854"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676523" y="3506658"/>
            <a:ext cx="634348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676523" y="2451212"/>
            <a:ext cx="634348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AA7BA81C-74A4-A1DA-D6CB-836747BDF79E}"/>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247205459"/>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eaker_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8AAD2321-3A13-306C-3D62-7CC96739B726}"/>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26689297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eaker_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96875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29702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7023" y="2025359"/>
            <a:ext cx="942596" cy="9425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968375" y="1667981"/>
            <a:ext cx="1599892" cy="16002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396721"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396721" y="3404009"/>
            <a:ext cx="2743200" cy="369332"/>
          </a:xfrm>
          <a:prstGeom prst="rect">
            <a:avLst/>
          </a:prstGeom>
        </p:spPr>
        <p:txBody>
          <a:bodyPr anchor="t" anchorCtr="0">
            <a:noAutofit/>
          </a:bodyPr>
          <a:lstStyle>
            <a:lvl1pPr algn="ctr">
              <a:defRPr sz="16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205123"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205123" y="3415301"/>
            <a:ext cx="2743200" cy="369332"/>
          </a:xfrm>
        </p:spPr>
        <p:txBody>
          <a:bodyPr anchor="t" anchorCtr="0">
            <a:noAutofit/>
          </a:bodyPr>
          <a:lstStyle>
            <a:lvl1pPr marL="0" indent="0" algn="ctr">
              <a:buFont typeface="Arial" panose="020B0604020202020204" pitchFamily="34" charset="0"/>
              <a:buNone/>
              <a:defRPr sz="16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3300049" y="3872688"/>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3300049" y="3415301"/>
            <a:ext cx="2743200" cy="388805"/>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3" name="Graphic 16">
            <a:extLst>
              <a:ext uri="{FF2B5EF4-FFF2-40B4-BE49-F238E27FC236}">
                <a16:creationId xmlns:a16="http://schemas.microsoft.com/office/drawing/2014/main" id="{CECBAE14-F26A-62D5-7CE1-CE7E7A6839F0}"/>
              </a:ext>
            </a:extLst>
          </p:cNvPr>
          <p:cNvSpPr>
            <a:spLocks noChangeAspect="1"/>
          </p:cNvSpPr>
          <p:nvPr userDrawn="1"/>
        </p:nvSpPr>
        <p:spPr>
          <a:xfrm rot="10800000">
            <a:off x="9645253"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7D2B1266-CB88-C2E0-F0B8-05BA6111906C}"/>
              </a:ext>
            </a:extLst>
          </p:cNvPr>
          <p:cNvSpPr txBox="1">
            <a:spLocks noChangeAspect="1"/>
          </p:cNvSpPr>
          <p:nvPr userDrawn="1"/>
        </p:nvSpPr>
        <p:spPr>
          <a:xfrm>
            <a:off x="9973521"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087B57CC-4D53-8E73-DF8E-C0510ACEA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3521" y="2025359"/>
            <a:ext cx="942596" cy="942595"/>
          </a:xfrm>
          <a:prstGeom prst="rect">
            <a:avLst/>
          </a:prstGeom>
        </p:spPr>
      </p:pic>
      <p:sp>
        <p:nvSpPr>
          <p:cNvPr id="46" name="Picture Placeholder 19">
            <a:extLst>
              <a:ext uri="{FF2B5EF4-FFF2-40B4-BE49-F238E27FC236}">
                <a16:creationId xmlns:a16="http://schemas.microsoft.com/office/drawing/2014/main" id="{AE376069-1919-251E-55A2-2DE1F8248915}"/>
              </a:ext>
            </a:extLst>
          </p:cNvPr>
          <p:cNvSpPr>
            <a:spLocks noGrp="1" noChangeAspect="1"/>
          </p:cNvSpPr>
          <p:nvPr>
            <p:ph type="pic" sz="quarter" idx="20"/>
          </p:nvPr>
        </p:nvSpPr>
        <p:spPr>
          <a:xfrm>
            <a:off x="9644873" y="1667981"/>
            <a:ext cx="1599892" cy="1600200"/>
          </a:xfrm>
          <a:prstGeom prst="ellipse">
            <a:avLst/>
          </a:prstGeom>
          <a:noFill/>
        </p:spPr>
        <p:txBody>
          <a:bodyPr wrap="square">
            <a:noAutofit/>
          </a:bodyPr>
          <a:lstStyle>
            <a:lvl1pPr algn="ctr">
              <a:defRPr sz="1600"/>
            </a:lvl1pPr>
          </a:lstStyle>
          <a:p>
            <a:endParaRPr lang="en-US"/>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9073219"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9073219" y="3405070"/>
            <a:ext cx="2743200" cy="371891"/>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2" name="Graphic 16">
            <a:extLst>
              <a:ext uri="{FF2B5EF4-FFF2-40B4-BE49-F238E27FC236}">
                <a16:creationId xmlns:a16="http://schemas.microsoft.com/office/drawing/2014/main" id="{2F7079F1-CA9A-A7D9-6DDF-A38FC2643E24}"/>
              </a:ext>
            </a:extLst>
          </p:cNvPr>
          <p:cNvSpPr>
            <a:spLocks noChangeAspect="1"/>
          </p:cNvSpPr>
          <p:nvPr userDrawn="1"/>
        </p:nvSpPr>
        <p:spPr>
          <a:xfrm rot="10800000">
            <a:off x="3860925"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8" name="Title 1">
            <a:extLst>
              <a:ext uri="{FF2B5EF4-FFF2-40B4-BE49-F238E27FC236}">
                <a16:creationId xmlns:a16="http://schemas.microsoft.com/office/drawing/2014/main" id="{906FA537-C1B4-D9DC-999F-786843003A39}"/>
              </a:ext>
            </a:extLst>
          </p:cNvPr>
          <p:cNvSpPr txBox="1">
            <a:spLocks noChangeAspect="1"/>
          </p:cNvSpPr>
          <p:nvPr userDrawn="1"/>
        </p:nvSpPr>
        <p:spPr>
          <a:xfrm>
            <a:off x="418919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4" name="Graphic 53">
            <a:extLst>
              <a:ext uri="{FF2B5EF4-FFF2-40B4-BE49-F238E27FC236}">
                <a16:creationId xmlns:a16="http://schemas.microsoft.com/office/drawing/2014/main" id="{4C068E9E-17CC-60C1-E689-167B846360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9193" y="2025359"/>
            <a:ext cx="942596" cy="942595"/>
          </a:xfrm>
          <a:prstGeom prst="rect">
            <a:avLst/>
          </a:prstGeom>
        </p:spPr>
      </p:pic>
      <p:sp>
        <p:nvSpPr>
          <p:cNvPr id="55" name="Picture Placeholder 19">
            <a:extLst>
              <a:ext uri="{FF2B5EF4-FFF2-40B4-BE49-F238E27FC236}">
                <a16:creationId xmlns:a16="http://schemas.microsoft.com/office/drawing/2014/main" id="{7AC20887-3714-CB2E-FF80-6FA1F5D7075F}"/>
              </a:ext>
            </a:extLst>
          </p:cNvPr>
          <p:cNvSpPr>
            <a:spLocks noGrp="1" noChangeAspect="1"/>
          </p:cNvSpPr>
          <p:nvPr>
            <p:ph type="pic" sz="quarter" idx="23"/>
          </p:nvPr>
        </p:nvSpPr>
        <p:spPr>
          <a:xfrm>
            <a:off x="3860545" y="1667981"/>
            <a:ext cx="1599892" cy="1600200"/>
          </a:xfrm>
          <a:prstGeom prst="ellipse">
            <a:avLst/>
          </a:prstGeom>
          <a:noFill/>
        </p:spPr>
        <p:txBody>
          <a:bodyPr wrap="square">
            <a:noAutofit/>
          </a:bodyPr>
          <a:lstStyle>
            <a:lvl1pPr algn="ctr">
              <a:defRPr sz="1600"/>
            </a:lvl1pPr>
          </a:lstStyle>
          <a:p>
            <a:endParaRPr lang="en-US"/>
          </a:p>
        </p:txBody>
      </p:sp>
      <p:sp>
        <p:nvSpPr>
          <p:cNvPr id="56" name="Graphic 16">
            <a:extLst>
              <a:ext uri="{FF2B5EF4-FFF2-40B4-BE49-F238E27FC236}">
                <a16:creationId xmlns:a16="http://schemas.microsoft.com/office/drawing/2014/main" id="{95525A18-54D3-EA7E-2340-7D1128AF7484}"/>
              </a:ext>
            </a:extLst>
          </p:cNvPr>
          <p:cNvSpPr>
            <a:spLocks noChangeAspect="1"/>
          </p:cNvSpPr>
          <p:nvPr userDrawn="1"/>
        </p:nvSpPr>
        <p:spPr>
          <a:xfrm rot="10800000">
            <a:off x="6777157" y="1667981"/>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7" name="Title 1">
            <a:extLst>
              <a:ext uri="{FF2B5EF4-FFF2-40B4-BE49-F238E27FC236}">
                <a16:creationId xmlns:a16="http://schemas.microsoft.com/office/drawing/2014/main" id="{FD7D0BD0-FBB3-3D2A-1AA3-119BBB62C727}"/>
              </a:ext>
            </a:extLst>
          </p:cNvPr>
          <p:cNvSpPr txBox="1">
            <a:spLocks noChangeAspect="1"/>
          </p:cNvSpPr>
          <p:nvPr userDrawn="1"/>
        </p:nvSpPr>
        <p:spPr>
          <a:xfrm>
            <a:off x="7105425"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8" name="Graphic 57">
            <a:extLst>
              <a:ext uri="{FF2B5EF4-FFF2-40B4-BE49-F238E27FC236}">
                <a16:creationId xmlns:a16="http://schemas.microsoft.com/office/drawing/2014/main" id="{C4314663-4242-AD26-9EA8-C8AEBB9E6C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5425" y="2025359"/>
            <a:ext cx="942596" cy="942595"/>
          </a:xfrm>
          <a:prstGeom prst="rect">
            <a:avLst/>
          </a:prstGeom>
        </p:spPr>
      </p:pic>
      <p:sp>
        <p:nvSpPr>
          <p:cNvPr id="59" name="Picture Placeholder 19">
            <a:extLst>
              <a:ext uri="{FF2B5EF4-FFF2-40B4-BE49-F238E27FC236}">
                <a16:creationId xmlns:a16="http://schemas.microsoft.com/office/drawing/2014/main" id="{CF904E3E-DB74-CA98-0A5D-A16C3B953D94}"/>
              </a:ext>
            </a:extLst>
          </p:cNvPr>
          <p:cNvSpPr>
            <a:spLocks noGrp="1" noChangeAspect="1"/>
          </p:cNvSpPr>
          <p:nvPr>
            <p:ph type="pic" sz="quarter" idx="24"/>
          </p:nvPr>
        </p:nvSpPr>
        <p:spPr>
          <a:xfrm>
            <a:off x="6776777" y="1667981"/>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C21696D0-F2B3-E732-A245-66A9A54B918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1356695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eaker_6">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3192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31922" y="2338028"/>
            <a:ext cx="3200400" cy="286232"/>
          </a:xfrm>
          <a:prstGeom prst="rect">
            <a:avLst/>
          </a:prstGeom>
        </p:spPr>
        <p:txBody>
          <a:bodyPr anchor="t" anchorCtr="0">
            <a:noAutofit/>
          </a:bodyPr>
          <a:lstStyle>
            <a:lvl1pPr algn="ctr">
              <a:defRPr sz="14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16125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161258" y="4916334"/>
            <a:ext cx="3913453" cy="286232"/>
          </a:xfrm>
        </p:spPr>
        <p:txBody>
          <a:bodyPr>
            <a:noAutofit/>
          </a:bodyPr>
          <a:lstStyle>
            <a:lvl1pPr marL="0" indent="0" algn="ctr">
              <a:buFont typeface="Arial" panose="020B0604020202020204" pitchFamily="34" charset="0"/>
              <a:buNone/>
              <a:defRPr sz="14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4527192"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4527192"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8574020" y="2699163"/>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8574020"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70" name="Content Placeholder 6">
            <a:extLst>
              <a:ext uri="{FF2B5EF4-FFF2-40B4-BE49-F238E27FC236}">
                <a16:creationId xmlns:a16="http://schemas.microsoft.com/office/drawing/2014/main" id="{9FA4B20C-1EB0-4BDA-41D7-96D5FE9B1539}"/>
              </a:ext>
            </a:extLst>
          </p:cNvPr>
          <p:cNvSpPr>
            <a:spLocks noGrp="1"/>
          </p:cNvSpPr>
          <p:nvPr>
            <p:ph sz="quarter" idx="25" hasCustomPrompt="1"/>
          </p:nvPr>
        </p:nvSpPr>
        <p:spPr>
          <a:xfrm>
            <a:off x="2117288" y="5277469"/>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07" name="Text Placeholder 106">
            <a:extLst>
              <a:ext uri="{FF2B5EF4-FFF2-40B4-BE49-F238E27FC236}">
                <a16:creationId xmlns:a16="http://schemas.microsoft.com/office/drawing/2014/main" id="{A01B80F5-F0E7-6898-7DC9-E69452B2BBC9}"/>
              </a:ext>
            </a:extLst>
          </p:cNvPr>
          <p:cNvSpPr>
            <a:spLocks noGrp="1"/>
          </p:cNvSpPr>
          <p:nvPr>
            <p:ph type="body" sz="quarter" idx="29" hasCustomPrompt="1"/>
          </p:nvPr>
        </p:nvSpPr>
        <p:spPr>
          <a:xfrm>
            <a:off x="2117289" y="4916334"/>
            <a:ext cx="3913452" cy="286232"/>
          </a:xfrm>
        </p:spPr>
        <p:txBody>
          <a:bodyPr>
            <a:noAutofit/>
          </a:bodyPr>
          <a:lstStyle>
            <a:lvl1pPr algn="ctr">
              <a:defRPr sz="1400" b="1">
                <a:solidFill>
                  <a:schemeClr val="bg1"/>
                </a:solidFill>
              </a:defRPr>
            </a:lvl1pPr>
          </a:lstStyle>
          <a:p>
            <a:pPr lvl="0"/>
            <a:r>
              <a:rPr lang="en-US"/>
              <a:t>FIRST LAST NAME</a:t>
            </a:r>
          </a:p>
        </p:txBody>
      </p:sp>
      <p:sp>
        <p:nvSpPr>
          <p:cNvPr id="4" name="Graphic 16">
            <a:extLst>
              <a:ext uri="{FF2B5EF4-FFF2-40B4-BE49-F238E27FC236}">
                <a16:creationId xmlns:a16="http://schemas.microsoft.com/office/drawing/2014/main" id="{3AAFBB9E-C912-C723-2027-E3DBFE229827}"/>
              </a:ext>
            </a:extLst>
          </p:cNvPr>
          <p:cNvSpPr>
            <a:spLocks noChangeAspect="1"/>
          </p:cNvSpPr>
          <p:nvPr userDrawn="1"/>
        </p:nvSpPr>
        <p:spPr>
          <a:xfrm rot="10800000">
            <a:off x="5305523"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EDDFC5C0-8CE8-4FEE-E73B-3A1A9F16C9F9}"/>
              </a:ext>
            </a:extLst>
          </p:cNvPr>
          <p:cNvSpPr txBox="1">
            <a:spLocks noChangeAspect="1"/>
          </p:cNvSpPr>
          <p:nvPr userDrawn="1"/>
        </p:nvSpPr>
        <p:spPr>
          <a:xfrm>
            <a:off x="5633791"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67061981-D989-E333-0E60-92779ECEAC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91" y="960282"/>
            <a:ext cx="942596" cy="942595"/>
          </a:xfrm>
          <a:prstGeom prst="rect">
            <a:avLst/>
          </a:prstGeom>
        </p:spPr>
      </p:pic>
      <p:sp>
        <p:nvSpPr>
          <p:cNvPr id="8" name="Picture Placeholder 19">
            <a:extLst>
              <a:ext uri="{FF2B5EF4-FFF2-40B4-BE49-F238E27FC236}">
                <a16:creationId xmlns:a16="http://schemas.microsoft.com/office/drawing/2014/main" id="{D8C814CE-A3B0-74C7-E089-CDFE95722AE6}"/>
              </a:ext>
            </a:extLst>
          </p:cNvPr>
          <p:cNvSpPr>
            <a:spLocks noGrp="1" noChangeAspect="1"/>
          </p:cNvSpPr>
          <p:nvPr>
            <p:ph type="pic" sz="quarter" idx="30"/>
          </p:nvPr>
        </p:nvSpPr>
        <p:spPr>
          <a:xfrm>
            <a:off x="5305143" y="602904"/>
            <a:ext cx="1599892" cy="1600200"/>
          </a:xfrm>
          <a:prstGeom prst="ellipse">
            <a:avLst/>
          </a:prstGeom>
          <a:noFill/>
        </p:spPr>
        <p:txBody>
          <a:bodyPr wrap="square">
            <a:noAutofit/>
          </a:bodyPr>
          <a:lstStyle>
            <a:lvl1pPr algn="ctr">
              <a:defRPr sz="1600"/>
            </a:lvl1pPr>
          </a:lstStyle>
          <a:p>
            <a:endParaRPr lang="en-US"/>
          </a:p>
        </p:txBody>
      </p:sp>
      <p:sp>
        <p:nvSpPr>
          <p:cNvPr id="26" name="Graphic 16">
            <a:extLst>
              <a:ext uri="{FF2B5EF4-FFF2-40B4-BE49-F238E27FC236}">
                <a16:creationId xmlns:a16="http://schemas.microsoft.com/office/drawing/2014/main" id="{6C747BDA-1D1F-E399-158D-50930B3415EB}"/>
              </a:ext>
            </a:extLst>
          </p:cNvPr>
          <p:cNvSpPr>
            <a:spLocks noChangeAspect="1"/>
          </p:cNvSpPr>
          <p:nvPr userDrawn="1"/>
        </p:nvSpPr>
        <p:spPr>
          <a:xfrm rot="10800000">
            <a:off x="1240901"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28" name="Title 1">
            <a:extLst>
              <a:ext uri="{FF2B5EF4-FFF2-40B4-BE49-F238E27FC236}">
                <a16:creationId xmlns:a16="http://schemas.microsoft.com/office/drawing/2014/main" id="{046EF434-8853-0529-02B3-2264788ADD71}"/>
              </a:ext>
            </a:extLst>
          </p:cNvPr>
          <p:cNvSpPr txBox="1">
            <a:spLocks noChangeAspect="1"/>
          </p:cNvSpPr>
          <p:nvPr userDrawn="1"/>
        </p:nvSpPr>
        <p:spPr>
          <a:xfrm>
            <a:off x="1569169"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29" name="Graphic 28">
            <a:extLst>
              <a:ext uri="{FF2B5EF4-FFF2-40B4-BE49-F238E27FC236}">
                <a16:creationId xmlns:a16="http://schemas.microsoft.com/office/drawing/2014/main" id="{31E7D0D9-A56C-5EE4-B412-126FE0D0F4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9169" y="960282"/>
            <a:ext cx="942596" cy="942595"/>
          </a:xfrm>
          <a:prstGeom prst="rect">
            <a:avLst/>
          </a:prstGeom>
        </p:spPr>
      </p:pic>
      <p:sp>
        <p:nvSpPr>
          <p:cNvPr id="30" name="Picture Placeholder 19">
            <a:extLst>
              <a:ext uri="{FF2B5EF4-FFF2-40B4-BE49-F238E27FC236}">
                <a16:creationId xmlns:a16="http://schemas.microsoft.com/office/drawing/2014/main" id="{1856880E-5E74-EE63-1E91-5DB2BAF27419}"/>
              </a:ext>
            </a:extLst>
          </p:cNvPr>
          <p:cNvSpPr>
            <a:spLocks noGrp="1" noChangeAspect="1"/>
          </p:cNvSpPr>
          <p:nvPr>
            <p:ph type="pic" sz="quarter" idx="31"/>
          </p:nvPr>
        </p:nvSpPr>
        <p:spPr>
          <a:xfrm>
            <a:off x="1240521" y="602904"/>
            <a:ext cx="1599892" cy="1600200"/>
          </a:xfrm>
          <a:prstGeom prst="ellipse">
            <a:avLst/>
          </a:prstGeom>
          <a:noFill/>
        </p:spPr>
        <p:txBody>
          <a:bodyPr wrap="square">
            <a:noAutofit/>
          </a:bodyPr>
          <a:lstStyle>
            <a:lvl1pPr algn="ctr">
              <a:defRPr sz="1600"/>
            </a:lvl1pPr>
          </a:lstStyle>
          <a:p>
            <a:endParaRPr lang="en-US"/>
          </a:p>
        </p:txBody>
      </p:sp>
      <p:sp>
        <p:nvSpPr>
          <p:cNvPr id="32" name="Graphic 16">
            <a:extLst>
              <a:ext uri="{FF2B5EF4-FFF2-40B4-BE49-F238E27FC236}">
                <a16:creationId xmlns:a16="http://schemas.microsoft.com/office/drawing/2014/main" id="{BF079EE7-567B-A224-54F3-496DD94AA371}"/>
              </a:ext>
            </a:extLst>
          </p:cNvPr>
          <p:cNvSpPr>
            <a:spLocks noChangeAspect="1"/>
          </p:cNvSpPr>
          <p:nvPr userDrawn="1"/>
        </p:nvSpPr>
        <p:spPr>
          <a:xfrm rot="10800000">
            <a:off x="9352587" y="602904"/>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34" name="Title 1">
            <a:extLst>
              <a:ext uri="{FF2B5EF4-FFF2-40B4-BE49-F238E27FC236}">
                <a16:creationId xmlns:a16="http://schemas.microsoft.com/office/drawing/2014/main" id="{C40BDFFB-A118-FE21-6715-3F98430704D2}"/>
              </a:ext>
            </a:extLst>
          </p:cNvPr>
          <p:cNvSpPr txBox="1">
            <a:spLocks noChangeAspect="1"/>
          </p:cNvSpPr>
          <p:nvPr userDrawn="1"/>
        </p:nvSpPr>
        <p:spPr>
          <a:xfrm>
            <a:off x="9680855"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5" name="Graphic 34">
            <a:extLst>
              <a:ext uri="{FF2B5EF4-FFF2-40B4-BE49-F238E27FC236}">
                <a16:creationId xmlns:a16="http://schemas.microsoft.com/office/drawing/2014/main" id="{46AC76FE-5583-B2D2-55C1-5EE87F596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80855" y="960282"/>
            <a:ext cx="942596" cy="942595"/>
          </a:xfrm>
          <a:prstGeom prst="rect">
            <a:avLst/>
          </a:prstGeom>
        </p:spPr>
      </p:pic>
      <p:sp>
        <p:nvSpPr>
          <p:cNvPr id="36" name="Picture Placeholder 19">
            <a:extLst>
              <a:ext uri="{FF2B5EF4-FFF2-40B4-BE49-F238E27FC236}">
                <a16:creationId xmlns:a16="http://schemas.microsoft.com/office/drawing/2014/main" id="{529CE15E-828B-892D-BAA9-E9D8AD1047C6}"/>
              </a:ext>
            </a:extLst>
          </p:cNvPr>
          <p:cNvSpPr>
            <a:spLocks noGrp="1" noChangeAspect="1"/>
          </p:cNvSpPr>
          <p:nvPr>
            <p:ph type="pic" sz="quarter" idx="32"/>
          </p:nvPr>
        </p:nvSpPr>
        <p:spPr>
          <a:xfrm>
            <a:off x="9352207" y="602904"/>
            <a:ext cx="1599892" cy="1600200"/>
          </a:xfrm>
          <a:prstGeom prst="ellipse">
            <a:avLst/>
          </a:prstGeom>
          <a:noFill/>
        </p:spPr>
        <p:txBody>
          <a:bodyPr wrap="square">
            <a:noAutofit/>
          </a:bodyPr>
          <a:lstStyle>
            <a:lvl1pPr algn="ctr">
              <a:defRPr sz="1600"/>
            </a:lvl1pPr>
          </a:lstStyle>
          <a:p>
            <a:endParaRPr lang="en-US"/>
          </a:p>
        </p:txBody>
      </p:sp>
      <p:sp>
        <p:nvSpPr>
          <p:cNvPr id="43" name="Graphic 16">
            <a:extLst>
              <a:ext uri="{FF2B5EF4-FFF2-40B4-BE49-F238E27FC236}">
                <a16:creationId xmlns:a16="http://schemas.microsoft.com/office/drawing/2014/main" id="{4EBC6950-14F9-95CE-5366-1CA9058878AB}"/>
              </a:ext>
            </a:extLst>
          </p:cNvPr>
          <p:cNvSpPr>
            <a:spLocks noChangeAspect="1"/>
          </p:cNvSpPr>
          <p:nvPr userDrawn="1"/>
        </p:nvSpPr>
        <p:spPr>
          <a:xfrm rot="10800000">
            <a:off x="3273022"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44" name="Title 1">
            <a:extLst>
              <a:ext uri="{FF2B5EF4-FFF2-40B4-BE49-F238E27FC236}">
                <a16:creationId xmlns:a16="http://schemas.microsoft.com/office/drawing/2014/main" id="{347B87ED-C188-29F8-2097-022D3D312983}"/>
              </a:ext>
            </a:extLst>
          </p:cNvPr>
          <p:cNvSpPr txBox="1">
            <a:spLocks noChangeAspect="1"/>
          </p:cNvSpPr>
          <p:nvPr userDrawn="1"/>
        </p:nvSpPr>
        <p:spPr>
          <a:xfrm>
            <a:off x="3601290"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23DCD57F-2EC6-ED6F-544C-13AA23444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290" y="3534148"/>
            <a:ext cx="942596" cy="942595"/>
          </a:xfrm>
          <a:prstGeom prst="rect">
            <a:avLst/>
          </a:prstGeom>
        </p:spPr>
      </p:pic>
      <p:sp>
        <p:nvSpPr>
          <p:cNvPr id="46" name="Picture Placeholder 19">
            <a:extLst>
              <a:ext uri="{FF2B5EF4-FFF2-40B4-BE49-F238E27FC236}">
                <a16:creationId xmlns:a16="http://schemas.microsoft.com/office/drawing/2014/main" id="{4BA382C7-654B-C7F7-31AB-A215B8B655C4}"/>
              </a:ext>
            </a:extLst>
          </p:cNvPr>
          <p:cNvSpPr>
            <a:spLocks noGrp="1" noChangeAspect="1"/>
          </p:cNvSpPr>
          <p:nvPr>
            <p:ph type="pic" sz="quarter" idx="33"/>
          </p:nvPr>
        </p:nvSpPr>
        <p:spPr>
          <a:xfrm>
            <a:off x="3272642" y="3176770"/>
            <a:ext cx="1599892" cy="1600200"/>
          </a:xfrm>
          <a:prstGeom prst="ellipse">
            <a:avLst/>
          </a:prstGeom>
          <a:noFill/>
        </p:spPr>
        <p:txBody>
          <a:bodyPr wrap="square">
            <a:noAutofit/>
          </a:bodyPr>
          <a:lstStyle>
            <a:lvl1pPr algn="ctr">
              <a:defRPr sz="1600"/>
            </a:lvl1pPr>
          </a:lstStyle>
          <a:p>
            <a:endParaRPr lang="en-US"/>
          </a:p>
        </p:txBody>
      </p:sp>
      <p:sp>
        <p:nvSpPr>
          <p:cNvPr id="50" name="Graphic 16">
            <a:extLst>
              <a:ext uri="{FF2B5EF4-FFF2-40B4-BE49-F238E27FC236}">
                <a16:creationId xmlns:a16="http://schemas.microsoft.com/office/drawing/2014/main" id="{406A2D80-57F8-28C5-AFC4-CE549A16229C}"/>
              </a:ext>
            </a:extLst>
          </p:cNvPr>
          <p:cNvSpPr>
            <a:spLocks noChangeAspect="1"/>
          </p:cNvSpPr>
          <p:nvPr userDrawn="1"/>
        </p:nvSpPr>
        <p:spPr>
          <a:xfrm rot="10800000">
            <a:off x="7320089" y="3176770"/>
            <a:ext cx="1599133" cy="1600200"/>
          </a:xfrm>
          <a:prstGeom prst="ellipse">
            <a:avLst/>
          </a:prstGeom>
          <a:solidFill>
            <a:schemeClr val="accent2"/>
          </a:solidFill>
          <a:ln w="12611" cap="flat">
            <a:noFill/>
            <a:prstDash val="solid"/>
            <a:miter/>
          </a:ln>
        </p:spPr>
        <p:txBody>
          <a:bodyPr rtlCol="0" anchor="ctr"/>
          <a:lstStyle/>
          <a:p>
            <a:endParaRPr lang="en-US"/>
          </a:p>
        </p:txBody>
      </p:sp>
      <p:sp>
        <p:nvSpPr>
          <p:cNvPr id="51" name="Title 1">
            <a:extLst>
              <a:ext uri="{FF2B5EF4-FFF2-40B4-BE49-F238E27FC236}">
                <a16:creationId xmlns:a16="http://schemas.microsoft.com/office/drawing/2014/main" id="{C99B73EC-0E7A-651C-3DE0-9112A5D5DD7D}"/>
              </a:ext>
            </a:extLst>
          </p:cNvPr>
          <p:cNvSpPr txBox="1">
            <a:spLocks noChangeAspect="1"/>
          </p:cNvSpPr>
          <p:nvPr userDrawn="1"/>
        </p:nvSpPr>
        <p:spPr>
          <a:xfrm>
            <a:off x="7648357"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2" name="Graphic 51">
            <a:extLst>
              <a:ext uri="{FF2B5EF4-FFF2-40B4-BE49-F238E27FC236}">
                <a16:creationId xmlns:a16="http://schemas.microsoft.com/office/drawing/2014/main" id="{65614A26-3995-21B8-BD5B-9253339E2D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8357" y="3534148"/>
            <a:ext cx="942596" cy="942595"/>
          </a:xfrm>
          <a:prstGeom prst="rect">
            <a:avLst/>
          </a:prstGeom>
        </p:spPr>
      </p:pic>
      <p:sp>
        <p:nvSpPr>
          <p:cNvPr id="53" name="Picture Placeholder 19">
            <a:extLst>
              <a:ext uri="{FF2B5EF4-FFF2-40B4-BE49-F238E27FC236}">
                <a16:creationId xmlns:a16="http://schemas.microsoft.com/office/drawing/2014/main" id="{57CAECBA-95A3-3DF1-5798-DCE08229C969}"/>
              </a:ext>
            </a:extLst>
          </p:cNvPr>
          <p:cNvSpPr>
            <a:spLocks noGrp="1" noChangeAspect="1"/>
          </p:cNvSpPr>
          <p:nvPr>
            <p:ph type="pic" sz="quarter" idx="34"/>
          </p:nvPr>
        </p:nvSpPr>
        <p:spPr>
          <a:xfrm>
            <a:off x="7319709" y="3176770"/>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BD7EBAE9-D30E-6679-E2A6-17D7D2F0B0E0}"/>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1702871365"/>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peaker_3">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2"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2"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8"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5153038" cy="369332"/>
          </a:xfrm>
          <a:prstGeom prst="rect">
            <a:avLst/>
          </a:prstGeom>
        </p:spPr>
        <p:txBody>
          <a:bodyPr anchor="t" anchorCtr="0">
            <a:noAutofit/>
          </a:bodyPr>
          <a:lstStyle>
            <a:lvl1pPr algn="ctr">
              <a:defRPr sz="20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6"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2"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1" y="3973512"/>
            <a:ext cx="5153038"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8" cy="369332"/>
          </a:xfrm>
        </p:spPr>
        <p:txBody>
          <a:bodyPr anchor="t" anchorCtr="0">
            <a:noAutofit/>
          </a:bodyPr>
          <a:lstStyle>
            <a:lvl1pPr marL="0" indent="0" algn="ctr">
              <a:buFont typeface="Arial" panose="020B0604020202020204" pitchFamily="34" charset="0"/>
              <a:buNone/>
              <a:defRPr sz="20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B5C24EE8-DA17-B90C-8D96-CB2589BF3F45}"/>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401720990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peaker_4">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2"/>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2"/>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2"/>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79"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0" y="3516125"/>
            <a:ext cx="3752939" cy="369332"/>
          </a:xfrm>
        </p:spPr>
        <p:txBody>
          <a:bodyPr anchor="t" anchorCtr="0">
            <a:no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2"/>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2" cy="2057400"/>
          </a:xfrm>
          <a:prstGeom prst="ellipse">
            <a:avLst/>
          </a:prstGeom>
          <a:solidFill>
            <a:schemeClr val="accent2"/>
          </a:solidFill>
          <a:ln w="12611" cap="flat">
            <a:noFill/>
            <a:prstDash val="solid"/>
            <a:miter/>
          </a:ln>
        </p:spPr>
        <p:txBody>
          <a:bodyPr rtlCol="0" anchor="ctr"/>
          <a:lstStyle/>
          <a:p>
            <a:endParaRPr lang="en-US"/>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6" y="2601768"/>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6" y="1498522"/>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2"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4" y="3973512"/>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0" cy="369332"/>
          </a:xfrm>
        </p:spPr>
        <p:txBody>
          <a:bodyPr anchor="t" anchorCtr="0">
            <a:norm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79A4B9C7-53AD-C647-C758-BBD8786B377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62180202"/>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55781793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_2 column bulle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479E1D-AC3F-9418-D183-8078C81EB759}"/>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E54112-CCCE-C5AC-58F7-CAF29848D8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AD4B7AD1-43D8-2C17-3BD5-C9041C0B3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sp>
        <p:nvSpPr>
          <p:cNvPr id="4" name="Content Placeholder 2">
            <a:extLst>
              <a:ext uri="{FF2B5EF4-FFF2-40B4-BE49-F238E27FC236}">
                <a16:creationId xmlns:a16="http://schemas.microsoft.com/office/drawing/2014/main" id="{B66C24C2-3C84-CCBA-C4B7-E62A4D9157E2}"/>
              </a:ext>
            </a:extLst>
          </p:cNvPr>
          <p:cNvSpPr>
            <a:spLocks noGrp="1"/>
          </p:cNvSpPr>
          <p:nvPr>
            <p:ph idx="11" hasCustomPrompt="1"/>
          </p:nvPr>
        </p:nvSpPr>
        <p:spPr>
          <a:xfrm>
            <a:off x="6900440" y="1997952"/>
            <a:ext cx="5082026"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6" name="Picture 5">
            <a:extLst>
              <a:ext uri="{FF2B5EF4-FFF2-40B4-BE49-F238E27FC236}">
                <a16:creationId xmlns:a16="http://schemas.microsoft.com/office/drawing/2014/main" id="{07FFF9BB-320D-A63C-8014-02CB78D36AD9}"/>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55685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20054-ED3B-8D8D-0094-A04699421DAD}"/>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E992C5-02FE-29C9-B0A2-0FA0B7CB8E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457E1038-2671-528E-382C-0C283984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13" name="Rectangle 12">
            <a:extLst>
              <a:ext uri="{FF2B5EF4-FFF2-40B4-BE49-F238E27FC236}">
                <a16:creationId xmlns:a16="http://schemas.microsoft.com/office/drawing/2014/main" id="{593241AD-3F37-0515-5368-B0567638441D}"/>
              </a:ext>
            </a:extLst>
          </p:cNvPr>
          <p:cNvSpPr/>
          <p:nvPr userDrawn="1"/>
        </p:nvSpPr>
        <p:spPr>
          <a:xfrm>
            <a:off x="1504404" y="1377107"/>
            <a:ext cx="7959635" cy="447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icon&#10;&#10;Description automatically generated">
            <a:extLst>
              <a:ext uri="{FF2B5EF4-FFF2-40B4-BE49-F238E27FC236}">
                <a16:creationId xmlns:a16="http://schemas.microsoft.com/office/drawing/2014/main" id="{B841515A-1815-A381-D40D-217FF2B300F1}"/>
              </a:ext>
            </a:extLst>
          </p:cNvPr>
          <p:cNvPicPr>
            <a:picLocks noChangeAspect="1"/>
          </p:cNvPicPr>
          <p:nvPr userDrawn="1"/>
        </p:nvPicPr>
        <p:blipFill>
          <a:blip r:embed="rId4"/>
          <a:stretch>
            <a:fillRect/>
          </a:stretch>
        </p:blipFill>
        <p:spPr>
          <a:xfrm>
            <a:off x="5400713" y="3145162"/>
            <a:ext cx="698850" cy="848604"/>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10478062" cy="1325563"/>
          </a:xfrm>
          <a:prstGeom prst="rect">
            <a:avLst/>
          </a:prstGeom>
        </p:spPr>
        <p:txBody>
          <a:bodyPr anchor="t">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Place Video Format</a:t>
            </a:r>
          </a:p>
        </p:txBody>
      </p:sp>
      <p:sp>
        <p:nvSpPr>
          <p:cNvPr id="11" name="Media Placeholder 10">
            <a:extLst>
              <a:ext uri="{FF2B5EF4-FFF2-40B4-BE49-F238E27FC236}">
                <a16:creationId xmlns:a16="http://schemas.microsoft.com/office/drawing/2014/main" id="{D583CB4F-2647-7844-A032-AC4C2EC60F4A}"/>
              </a:ext>
            </a:extLst>
          </p:cNvPr>
          <p:cNvSpPr>
            <a:spLocks noGrp="1"/>
          </p:cNvSpPr>
          <p:nvPr>
            <p:ph type="media" sz="quarter" idx="11"/>
          </p:nvPr>
        </p:nvSpPr>
        <p:spPr>
          <a:xfrm>
            <a:off x="1504405" y="1363435"/>
            <a:ext cx="7959635" cy="4477295"/>
          </a:xfrm>
        </p:spPr>
        <p:txBody>
          <a:bodyPr/>
          <a:lstStyle/>
          <a:p>
            <a:endParaRPr lang="en-US"/>
          </a:p>
        </p:txBody>
      </p:sp>
      <p:pic>
        <p:nvPicPr>
          <p:cNvPr id="3" name="Picture 2">
            <a:extLst>
              <a:ext uri="{FF2B5EF4-FFF2-40B4-BE49-F238E27FC236}">
                <a16:creationId xmlns:a16="http://schemas.microsoft.com/office/drawing/2014/main" id="{6E2DF3FD-DE58-8F84-F76B-F1CD26E36C09}"/>
              </a:ext>
            </a:extLst>
          </p:cNvPr>
          <p:cNvPicPr>
            <a:picLocks noChangeAspect="1"/>
          </p:cNvPicPr>
          <p:nvPr userDrawn="1"/>
        </p:nvPicPr>
        <p:blipFill>
          <a:blip r:embed="rId5"/>
          <a:srcRect/>
          <a:stretch/>
        </p:blipFill>
        <p:spPr>
          <a:xfrm>
            <a:off x="8640022" y="6221381"/>
            <a:ext cx="2364476" cy="480401"/>
          </a:xfrm>
          <a:prstGeom prst="rect">
            <a:avLst/>
          </a:prstGeom>
        </p:spPr>
      </p:pic>
    </p:spTree>
    <p:extLst>
      <p:ext uri="{BB962C8B-B14F-4D97-AF65-F5344CB8AC3E}">
        <p14:creationId xmlns:p14="http://schemas.microsoft.com/office/powerpoint/2010/main" val="4283482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_paragraph">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D9028-19D3-41E6-FCB0-98CE996B24AE}"/>
              </a:ext>
            </a:extLst>
          </p:cNvPr>
          <p:cNvSpPr/>
          <p:nvPr userDrawn="1"/>
        </p:nvSpPr>
        <p:spPr>
          <a:xfrm>
            <a:off x="0" y="6057124"/>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837210-0AB9-9A59-3021-E4F85B7D2EB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67669D80-7224-833B-52C1-462D5AEB2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3"/>
            <a:ext cx="9034642" cy="1325563"/>
          </a:xfrm>
          <a:prstGeom prst="rect">
            <a:avLst/>
          </a:prstGeom>
        </p:spPr>
        <p:txBody>
          <a:bodyPr>
            <a:normAutofit/>
          </a:bodyPr>
          <a:lstStyle>
            <a:lvl1pPr>
              <a:defRPr sz="4200">
                <a:solidFill>
                  <a:schemeClr val="tx1"/>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2"/>
            <a:ext cx="9034642" cy="3813545"/>
          </a:xfrm>
        </p:spPr>
        <p:txBody>
          <a:bodyPr>
            <a:normAutofit/>
          </a:bodyPr>
          <a:lstStyle>
            <a:lvl1pPr marL="0" indent="0">
              <a:lnSpc>
                <a:spcPts val="3800"/>
              </a:lnSpc>
              <a:spcBef>
                <a:spcPts val="1200"/>
              </a:spcBef>
              <a:buFont typeface="Arial" panose="020B0604020202020204" pitchFamily="34" charset="0"/>
              <a:buNone/>
              <a:defRPr sz="2400" b="0" i="0">
                <a:solidFill>
                  <a:schemeClr val="accent2"/>
                </a:solidFill>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Paragraph statement copy can go here. Insert additional information here in this space designated for longer copy. Paragraph statement copy can go here. Insert additional information here in this space designated for longer copy. </a:t>
            </a:r>
          </a:p>
        </p:txBody>
      </p:sp>
      <p:pic>
        <p:nvPicPr>
          <p:cNvPr id="7" name="Picture 6">
            <a:extLst>
              <a:ext uri="{FF2B5EF4-FFF2-40B4-BE49-F238E27FC236}">
                <a16:creationId xmlns:a16="http://schemas.microsoft.com/office/drawing/2014/main" id="{335DA940-7675-F3A4-428F-06B544BD2ABA}"/>
              </a:ext>
            </a:extLst>
          </p:cNvPr>
          <p:cNvPicPr>
            <a:picLocks noChangeAspect="1"/>
          </p:cNvPicPr>
          <p:nvPr userDrawn="1"/>
        </p:nvPicPr>
        <p:blipFill>
          <a:blip r:embed="rId4"/>
          <a:srcRect/>
          <a:stretch/>
        </p:blipFill>
        <p:spPr>
          <a:xfrm>
            <a:off x="8640022" y="6221381"/>
            <a:ext cx="2364476" cy="480401"/>
          </a:xfrm>
          <a:prstGeom prst="rect">
            <a:avLst/>
          </a:prstGeom>
        </p:spPr>
      </p:pic>
    </p:spTree>
    <p:extLst>
      <p:ext uri="{BB962C8B-B14F-4D97-AF65-F5344CB8AC3E}">
        <p14:creationId xmlns:p14="http://schemas.microsoft.com/office/powerpoint/2010/main" val="386856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ccent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6DC6AE-55E8-9B59-0667-6A28AA1AFA8C}"/>
              </a:ext>
            </a:extLst>
          </p:cNvPr>
          <p:cNvPicPr>
            <a:picLocks noChangeAspect="1"/>
          </p:cNvPicPr>
          <p:nvPr userDrawn="1"/>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DADCB5DB-1849-F5B2-CDAC-259EE6556A92}"/>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895499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cent 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FB9405B-846A-2B6B-03EE-7658E2867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3432" cy="686443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821189" y="1922144"/>
            <a:ext cx="5876791" cy="3552825"/>
          </a:xfrm>
        </p:spPr>
        <p:txBody>
          <a:bodyPr tIns="0" bIns="0">
            <a:normAutofit/>
          </a:bodyPr>
          <a:lstStyle>
            <a:lvl1pPr marL="0" indent="0" algn="l">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is a single statement slide to be used to highlight an idea or quote. The copy that appears here should be at two sentences maximum.</a:t>
            </a:r>
          </a:p>
        </p:txBody>
      </p:sp>
      <p:pic>
        <p:nvPicPr>
          <p:cNvPr id="3" name="Picture 2">
            <a:extLst>
              <a:ext uri="{FF2B5EF4-FFF2-40B4-BE49-F238E27FC236}">
                <a16:creationId xmlns:a16="http://schemas.microsoft.com/office/drawing/2014/main" id="{61797DB9-096C-7F86-1EED-2C80BE18BA9F}"/>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3123543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ccent 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C4823-63AD-CC1A-E49E-3EAD46D2436E}"/>
              </a:ext>
            </a:extLst>
          </p:cNvPr>
          <p:cNvPicPr>
            <a:picLocks noChangeAspect="1"/>
          </p:cNvPicPr>
          <p:nvPr userDrawn="1"/>
        </p:nvPicPr>
        <p:blipFill>
          <a:blip r:embed="rId2"/>
          <a:srcRect/>
          <a:stretch/>
        </p:blipFill>
        <p:spPr>
          <a:xfrm>
            <a:off x="0" y="-1"/>
            <a:ext cx="12191999" cy="685800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53F86E54-64FD-4859-F360-0275F7F77939}"/>
              </a:ext>
            </a:extLst>
          </p:cNvPr>
          <p:cNvPicPr>
            <a:picLocks noChangeAspect="1"/>
          </p:cNvPicPr>
          <p:nvPr userDrawn="1"/>
        </p:nvPicPr>
        <p:blipFill>
          <a:blip r:embed="rId3"/>
          <a:srcRect/>
          <a:stretch/>
        </p:blipFill>
        <p:spPr>
          <a:xfrm>
            <a:off x="8640022" y="6221381"/>
            <a:ext cx="2364476" cy="480401"/>
          </a:xfrm>
          <a:prstGeom prst="rect">
            <a:avLst/>
          </a:prstGeom>
        </p:spPr>
      </p:pic>
    </p:spTree>
    <p:extLst>
      <p:ext uri="{BB962C8B-B14F-4D97-AF65-F5344CB8AC3E}">
        <p14:creationId xmlns:p14="http://schemas.microsoft.com/office/powerpoint/2010/main" val="68994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84062-6659-90CA-F339-92626F90E4E2}"/>
              </a:ext>
            </a:extLst>
          </p:cNvPr>
          <p:cNvSpPr/>
          <p:nvPr userDrawn="1"/>
        </p:nvSpPr>
        <p:spPr>
          <a:xfrm>
            <a:off x="0" y="0"/>
            <a:ext cx="12192000" cy="6857999"/>
          </a:xfrm>
          <a:prstGeom prst="rect">
            <a:avLst/>
          </a:prstGeom>
          <a:gradFill flip="none" rotWithShape="1">
            <a:gsLst>
              <a:gs pos="12000">
                <a:schemeClr val="accent4"/>
              </a:gs>
              <a:gs pos="71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A77CF9-2315-E5EC-7BF8-F68753136DD1}"/>
              </a:ext>
            </a:extLst>
          </p:cNvPr>
          <p:cNvSpPr/>
          <p:nvPr userDrawn="1"/>
        </p:nvSpPr>
        <p:spPr>
          <a:xfrm>
            <a:off x="0" y="6053558"/>
            <a:ext cx="12192000" cy="804441"/>
          </a:xfrm>
          <a:prstGeom prst="rect">
            <a:avLst/>
          </a:prstGeom>
          <a:solidFill>
            <a:schemeClr val="bg1">
              <a:alpha val="750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A67ED-C06F-1959-94FF-0DC81440E72A}"/>
              </a:ext>
            </a:extLst>
          </p:cNvPr>
          <p:cNvSpPr txBox="1"/>
          <p:nvPr userDrawn="1"/>
        </p:nvSpPr>
        <p:spPr>
          <a:xfrm>
            <a:off x="1558398" y="2598002"/>
            <a:ext cx="6352673" cy="830997"/>
          </a:xfrm>
          <a:prstGeom prst="rect">
            <a:avLst/>
          </a:prstGeom>
          <a:noFill/>
        </p:spPr>
        <p:txBody>
          <a:bodyPr wrap="square" rtlCol="0">
            <a:spAutoFit/>
          </a:bodyPr>
          <a:lstStyle/>
          <a:p>
            <a:r>
              <a:rPr lang="en-US" sz="4800" b="1">
                <a:solidFill>
                  <a:schemeClr val="bg1"/>
                </a:solidFill>
              </a:rPr>
              <a:t>THANK YOU</a:t>
            </a:r>
          </a:p>
        </p:txBody>
      </p:sp>
      <p:sp>
        <p:nvSpPr>
          <p:cNvPr id="10" name="TextBox 9">
            <a:extLst>
              <a:ext uri="{FF2B5EF4-FFF2-40B4-BE49-F238E27FC236}">
                <a16:creationId xmlns:a16="http://schemas.microsoft.com/office/drawing/2014/main" id="{F5BAD8CA-A48B-170E-CCEC-CB4683711472}"/>
              </a:ext>
            </a:extLst>
          </p:cNvPr>
          <p:cNvSpPr txBox="1"/>
          <p:nvPr userDrawn="1"/>
        </p:nvSpPr>
        <p:spPr>
          <a:xfrm>
            <a:off x="8359596" y="1475713"/>
            <a:ext cx="2743200" cy="400110"/>
          </a:xfrm>
          <a:prstGeom prst="rect">
            <a:avLst/>
          </a:prstGeom>
          <a:noFill/>
        </p:spPr>
        <p:txBody>
          <a:bodyPr wrap="square" rtlCol="0">
            <a:spAutoFit/>
          </a:bodyPr>
          <a:lstStyle/>
          <a:p>
            <a:pPr algn="ctr"/>
            <a:r>
              <a:rPr lang="en-US" sz="2000" b="0">
                <a:solidFill>
                  <a:schemeClr val="bg1"/>
                </a:solidFill>
              </a:rPr>
              <a:t>Kindly take our survey:</a:t>
            </a:r>
          </a:p>
        </p:txBody>
      </p:sp>
      <p:sp>
        <p:nvSpPr>
          <p:cNvPr id="11" name="Rectangle 10">
            <a:extLst>
              <a:ext uri="{FF2B5EF4-FFF2-40B4-BE49-F238E27FC236}">
                <a16:creationId xmlns:a16="http://schemas.microsoft.com/office/drawing/2014/main" id="{32BFDCB1-ED24-FB86-52FA-2FA88396162E}"/>
              </a:ext>
            </a:extLst>
          </p:cNvPr>
          <p:cNvSpPr>
            <a:spLocks noChangeAspect="1"/>
          </p:cNvSpPr>
          <p:nvPr userDrawn="1"/>
        </p:nvSpPr>
        <p:spPr>
          <a:xfrm>
            <a:off x="8504448" y="2079183"/>
            <a:ext cx="2468880"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61713F6B-F228-24E3-540B-A6552968BE9E}"/>
              </a:ext>
            </a:extLst>
          </p:cNvPr>
          <p:cNvSpPr>
            <a:spLocks noGrp="1"/>
          </p:cNvSpPr>
          <p:nvPr>
            <p:ph type="pic" sz="quarter" idx="11"/>
          </p:nvPr>
        </p:nvSpPr>
        <p:spPr>
          <a:xfrm>
            <a:off x="8504238" y="2079625"/>
            <a:ext cx="2468562" cy="2468563"/>
          </a:xfrm>
        </p:spPr>
        <p:txBody>
          <a:bodyPr>
            <a:normAutofit/>
          </a:bodyPr>
          <a:lstStyle>
            <a:lvl1pPr>
              <a:defRPr sz="2000">
                <a:latin typeface="+mn-lt"/>
              </a:defRPr>
            </a:lvl1pPr>
          </a:lstStyle>
          <a:p>
            <a:endParaRPr lang="en-US"/>
          </a:p>
        </p:txBody>
      </p:sp>
      <p:pic>
        <p:nvPicPr>
          <p:cNvPr id="2" name="Picture 1">
            <a:extLst>
              <a:ext uri="{FF2B5EF4-FFF2-40B4-BE49-F238E27FC236}">
                <a16:creationId xmlns:a16="http://schemas.microsoft.com/office/drawing/2014/main" id="{9B447AB7-7B91-3D56-39E5-AFE6A63370BA}"/>
              </a:ext>
            </a:extLst>
          </p:cNvPr>
          <p:cNvPicPr>
            <a:picLocks noChangeAspect="1"/>
          </p:cNvPicPr>
          <p:nvPr userDrawn="1"/>
        </p:nvPicPr>
        <p:blipFill>
          <a:blip r:embed="rId2"/>
          <a:srcRect/>
          <a:stretch/>
        </p:blipFill>
        <p:spPr>
          <a:xfrm>
            <a:off x="8640022" y="6221381"/>
            <a:ext cx="2364476" cy="480401"/>
          </a:xfrm>
          <a:prstGeom prst="rect">
            <a:avLst/>
          </a:prstGeom>
        </p:spPr>
      </p:pic>
    </p:spTree>
    <p:extLst>
      <p:ext uri="{BB962C8B-B14F-4D97-AF65-F5344CB8AC3E}">
        <p14:creationId xmlns:p14="http://schemas.microsoft.com/office/powerpoint/2010/main" val="154586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4"/>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33157"/>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Divider_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870DF3-2E67-EBEC-A8CC-4D92ECE1F515}"/>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F48375DE-4E49-5049-A314-917EE3A5D8A9}"/>
              </a:ext>
            </a:extLst>
          </p:cNvPr>
          <p:cNvSpPr>
            <a:spLocks noGrp="1"/>
          </p:cNvSpPr>
          <p:nvPr>
            <p:ph type="ctrTitle" hasCustomPrompt="1"/>
          </p:nvPr>
        </p:nvSpPr>
        <p:spPr>
          <a:xfrm>
            <a:off x="2313334" y="2940965"/>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sp>
        <p:nvSpPr>
          <p:cNvPr id="3" name="Rectangle 2">
            <a:extLst>
              <a:ext uri="{FF2B5EF4-FFF2-40B4-BE49-F238E27FC236}">
                <a16:creationId xmlns:a16="http://schemas.microsoft.com/office/drawing/2014/main" id="{D28B7430-F790-01D8-875B-84EF3710D32B}"/>
              </a:ext>
            </a:extLst>
          </p:cNvPr>
          <p:cNvSpPr/>
          <p:nvPr userDrawn="1"/>
        </p:nvSpPr>
        <p:spPr>
          <a:xfrm>
            <a:off x="4303" y="14466887"/>
            <a:ext cx="12192000" cy="7493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4EB4891A-8EBF-5FEA-5254-427757F5333A}"/>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1339182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Divider_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BFF22-2A6B-F9E0-8F94-6FD5929A6A1D}"/>
              </a:ext>
            </a:extLst>
          </p:cNvPr>
          <p:cNvPicPr>
            <a:picLocks noChangeAspect="1"/>
          </p:cNvPicPr>
          <p:nvPr userDrawn="1"/>
        </p:nvPicPr>
        <p:blipFill>
          <a:blip r:embed="rId2"/>
          <a:srcRect l="93" r="93"/>
          <a:stretch/>
        </p:blipFill>
        <p:spPr>
          <a:xfrm>
            <a:off x="2" y="0"/>
            <a:ext cx="12191999" cy="6870746"/>
          </a:xfrm>
          <a:prstGeom prst="rect">
            <a:avLst/>
          </a:prstGeom>
        </p:spPr>
      </p:pic>
      <p:sp>
        <p:nvSpPr>
          <p:cNvPr id="5" name="Title 1">
            <a:extLst>
              <a:ext uri="{FF2B5EF4-FFF2-40B4-BE49-F238E27FC236}">
                <a16:creationId xmlns:a16="http://schemas.microsoft.com/office/drawing/2014/main" id="{A2D4074B-DB59-CE53-A281-B3DCB3ED2A7D}"/>
              </a:ext>
            </a:extLst>
          </p:cNvPr>
          <p:cNvSpPr>
            <a:spLocks noGrp="1"/>
          </p:cNvSpPr>
          <p:nvPr>
            <p:ph type="ctrTitle" hasCustomPrompt="1"/>
          </p:nvPr>
        </p:nvSpPr>
        <p:spPr>
          <a:xfrm>
            <a:off x="2313334" y="2940965"/>
            <a:ext cx="7565335" cy="786891"/>
          </a:xfrm>
          <a:prstGeom prst="rect">
            <a:avLst/>
          </a:prstGeom>
        </p:spPr>
        <p:txBody>
          <a:bodyPr anchor="ctr">
            <a:normAutofit/>
          </a:bodyPr>
          <a:lstStyle>
            <a:lvl1pPr algn="ctr">
              <a:defRPr sz="3800" b="1">
                <a:solidFill>
                  <a:schemeClr val="bg1"/>
                </a:solidFill>
                <a:latin typeface="+mn-lt"/>
              </a:defRPr>
            </a:lvl1pPr>
          </a:lstStyle>
          <a:p>
            <a:r>
              <a:rPr lang="en-US"/>
              <a:t>SECTION TITLE GOES HERE</a:t>
            </a:r>
          </a:p>
        </p:txBody>
      </p:sp>
      <p:pic>
        <p:nvPicPr>
          <p:cNvPr id="3" name="Picture 2">
            <a:extLst>
              <a:ext uri="{FF2B5EF4-FFF2-40B4-BE49-F238E27FC236}">
                <a16:creationId xmlns:a16="http://schemas.microsoft.com/office/drawing/2014/main" id="{E29C3259-7B3B-6DC6-7CC8-7C424AC3450B}"/>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124571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78986934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eaker_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0" y="-1"/>
            <a:ext cx="5131811" cy="5635292"/>
          </a:xfrm>
          <a:custGeom>
            <a:avLst/>
            <a:gdLst>
              <a:gd name="connsiteX0" fmla="*/ 0 w 898737"/>
              <a:gd name="connsiteY0" fmla="*/ 581144 h 986912"/>
              <a:gd name="connsiteX1" fmla="*/ 165946 w 898737"/>
              <a:gd name="connsiteY1" fmla="*/ 986912 h 986912"/>
              <a:gd name="connsiteX2" fmla="*/ 898737 w 898737"/>
              <a:gd name="connsiteY2" fmla="*/ 986912 h 986912"/>
              <a:gd name="connsiteX3" fmla="*/ 898737 w 898737"/>
              <a:gd name="connsiteY3" fmla="*/ 92409 h 986912"/>
              <a:gd name="connsiteX4" fmla="*/ 583402 w 898737"/>
              <a:gd name="connsiteY4" fmla="*/ 0 h 986912"/>
              <a:gd name="connsiteX5" fmla="*/ 0 w 898737"/>
              <a:gd name="connsiteY5" fmla="*/ 581144 h 98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737" h="986912">
                <a:moveTo>
                  <a:pt x="0" y="581144"/>
                </a:moveTo>
                <a:cubicBezTo>
                  <a:pt x="0" y="739019"/>
                  <a:pt x="63320" y="882165"/>
                  <a:pt x="165946" y="986912"/>
                </a:cubicBezTo>
                <a:lnTo>
                  <a:pt x="898737" y="986912"/>
                </a:lnTo>
                <a:lnTo>
                  <a:pt x="898737" y="92409"/>
                </a:lnTo>
                <a:cubicBezTo>
                  <a:pt x="807865" y="33992"/>
                  <a:pt x="699552" y="0"/>
                  <a:pt x="583402" y="0"/>
                </a:cubicBezTo>
                <a:cubicBezTo>
                  <a:pt x="261115" y="0"/>
                  <a:pt x="0" y="260231"/>
                  <a:pt x="0" y="581144"/>
                </a:cubicBezTo>
                <a:close/>
              </a:path>
            </a:pathLst>
          </a:cu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949877" y="4029364"/>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309" y="742117"/>
            <a:ext cx="3193473" cy="3193473"/>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0" y="2615"/>
            <a:ext cx="5131811" cy="5618945"/>
          </a:xfrm>
          <a:custGeom>
            <a:avLst/>
            <a:gdLst>
              <a:gd name="connsiteX0" fmla="*/ 0 w 5146850"/>
              <a:gd name="connsiteY0" fmla="*/ 0 h 5635413"/>
              <a:gd name="connsiteX1" fmla="*/ 4187999 w 5146850"/>
              <a:gd name="connsiteY1" fmla="*/ 0 h 5635413"/>
              <a:gd name="connsiteX2" fmla="*/ 4324089 w 5146850"/>
              <a:gd name="connsiteY2" fmla="*/ 141286 h 5635413"/>
              <a:gd name="connsiteX3" fmla="*/ 4331091 w 5146850"/>
              <a:gd name="connsiteY3" fmla="*/ 4502336 h 5635413"/>
              <a:gd name="connsiteX4" fmla="*/ 8161 w 5146850"/>
              <a:gd name="connsiteY4" fmla="*/ 5081113 h 56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850" h="5635413">
                <a:moveTo>
                  <a:pt x="0" y="0"/>
                </a:moveTo>
                <a:lnTo>
                  <a:pt x="4187999" y="0"/>
                </a:lnTo>
                <a:lnTo>
                  <a:pt x="4324089" y="141286"/>
                </a:lnTo>
                <a:cubicBezTo>
                  <a:pt x="5418435" y="1387681"/>
                  <a:pt x="5421429" y="3252428"/>
                  <a:pt x="4331091" y="4502336"/>
                </a:cubicBezTo>
                <a:cubicBezTo>
                  <a:pt x="3239470" y="5753715"/>
                  <a:pt x="1390064" y="6001324"/>
                  <a:pt x="8161" y="5081113"/>
                </a:cubicBezTo>
                <a:close/>
              </a:path>
            </a:pathLst>
          </a:custGeom>
          <a:noFill/>
        </p:spPr>
        <p:txBody>
          <a:bodyPr wrap="square">
            <a:noAutofit/>
          </a:body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398392" y="3506660"/>
            <a:ext cx="6621611"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398393" y="2451214"/>
            <a:ext cx="662161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CD67B8E4-1737-DED2-A8E6-BCEEF5B06271}"/>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926543068"/>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peaker_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p:nvPr userDrawn="1"/>
        </p:nvSpPr>
        <p:spPr>
          <a:xfrm rot="10800000">
            <a:off x="669957" y="795074"/>
            <a:ext cx="4461855" cy="4464845"/>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1646993" y="3719639"/>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6995"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669957" y="797205"/>
            <a:ext cx="4461855"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5676523" y="3506660"/>
            <a:ext cx="6343480" cy="606425"/>
          </a:xfrm>
        </p:spPr>
        <p:txBody>
          <a:bodyPr>
            <a:normAutofit/>
          </a:bodyPr>
          <a:lstStyle>
            <a:lvl1pPr marL="0" indent="0">
              <a:buNone/>
              <a:defRPr sz="2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5676525" y="2451214"/>
            <a:ext cx="6343481" cy="786891"/>
          </a:xfrm>
          <a:prstGeom prst="rect">
            <a:avLst/>
          </a:prstGeom>
        </p:spPr>
        <p:txBody>
          <a:bodyPr anchor="ctr">
            <a:normAutofit/>
          </a:bodyPr>
          <a:lstStyle>
            <a:lvl1pPr algn="l">
              <a:defRPr sz="3800" b="1">
                <a:solidFill>
                  <a:schemeClr val="bg1"/>
                </a:solidFill>
                <a:latin typeface="+mn-lt"/>
              </a:defRPr>
            </a:lvl1pPr>
          </a:lstStyle>
          <a:p>
            <a:r>
              <a:rPr lang="en-US"/>
              <a:t>FIRST LAST NAME</a:t>
            </a:r>
          </a:p>
        </p:txBody>
      </p:sp>
      <p:pic>
        <p:nvPicPr>
          <p:cNvPr id="2" name="Picture 1">
            <a:extLst>
              <a:ext uri="{FF2B5EF4-FFF2-40B4-BE49-F238E27FC236}">
                <a16:creationId xmlns:a16="http://schemas.microsoft.com/office/drawing/2014/main" id="{AA7BA81C-74A4-A1DA-D6CB-836747BDF79E}"/>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26290820"/>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eaker_3">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2" y="3973514"/>
            <a:ext cx="5153039" cy="606425"/>
          </a:xfrm>
        </p:spPr>
        <p:txBody>
          <a:bodyPr>
            <a:normAutofit/>
          </a:bodyPr>
          <a:lstStyle>
            <a:lvl1pPr marL="0" indent="0" algn="ctr">
              <a:buNone/>
              <a:defRPr sz="16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2" y="3516125"/>
            <a:ext cx="5153039" cy="369332"/>
          </a:xfrm>
          <a:prstGeom prst="rect">
            <a:avLst/>
          </a:prstGeom>
        </p:spPr>
        <p:txBody>
          <a:bodyPr anchor="t" anchorCtr="0">
            <a:noAutofit/>
          </a:bodyPr>
          <a:lstStyle>
            <a:lvl1pPr algn="ctr">
              <a:defRPr sz="20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7"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3"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2" y="3973514"/>
            <a:ext cx="5153039" cy="606425"/>
          </a:xfrm>
        </p:spPr>
        <p:txBody>
          <a:bodyPr>
            <a:normAutofit/>
          </a:bodyPr>
          <a:lstStyle>
            <a:lvl1pPr marL="0" indent="0" algn="ctr">
              <a:buNone/>
              <a:defRPr sz="16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9" cy="369332"/>
          </a:xfrm>
        </p:spPr>
        <p:txBody>
          <a:bodyPr anchor="t" anchorCtr="0">
            <a:noAutofit/>
          </a:bodyPr>
          <a:lstStyle>
            <a:lvl1pPr marL="0" indent="0" algn="ctr">
              <a:buFont typeface="Arial" panose="020B0604020202020204" pitchFamily="34" charset="0"/>
              <a:buNone/>
              <a:defRPr sz="20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9D114538-0867-D0F7-D863-05040AFAB943}"/>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17331457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eaker_4">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4"/>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a:solidFill>
                  <a:schemeClr val="bg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80" y="3973514"/>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1" y="3516125"/>
            <a:ext cx="3752939" cy="369332"/>
          </a:xfrm>
        </p:spPr>
        <p:txBody>
          <a:bodyPr anchor="t" anchorCtr="0">
            <a:no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4"/>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7" y="1498524"/>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3"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5" y="3973514"/>
            <a:ext cx="3752939" cy="606425"/>
          </a:xfrm>
        </p:spPr>
        <p:txBody>
          <a:bodyPr>
            <a:normAutofit/>
          </a:bodyPr>
          <a:lstStyle>
            <a:lvl1pPr marL="0" indent="0" algn="ctr">
              <a:buNone/>
              <a:defRPr sz="1400" b="0" i="0">
                <a:solidFill>
                  <a:schemeClr val="bg1"/>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1" cy="369332"/>
          </a:xfrm>
        </p:spPr>
        <p:txBody>
          <a:bodyPr anchor="t" anchorCtr="0">
            <a:normAutofit/>
          </a:bodyPr>
          <a:lstStyle>
            <a:lvl1pPr marL="0" indent="0" algn="ctr">
              <a:buFont typeface="Arial" panose="020B0604020202020204" pitchFamily="34" charset="0"/>
              <a:buNone/>
              <a:defRPr sz="18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8AAD2321-3A13-306C-3D62-7CC96739B726}"/>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2370849805"/>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peaker_5">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968756"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297023"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7023" y="2025361"/>
            <a:ext cx="942596" cy="9425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968375" y="1667981"/>
            <a:ext cx="1599892" cy="16002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396721"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396721" y="3404009"/>
            <a:ext cx="2743200" cy="369332"/>
          </a:xfrm>
          <a:prstGeom prst="rect">
            <a:avLst/>
          </a:prstGeom>
        </p:spPr>
        <p:txBody>
          <a:bodyPr anchor="t" anchorCtr="0">
            <a:noAutofit/>
          </a:bodyPr>
          <a:lstStyle>
            <a:lvl1pPr algn="ctr">
              <a:defRPr sz="16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205123" y="3872690"/>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205123" y="3415301"/>
            <a:ext cx="2743200" cy="369332"/>
          </a:xfrm>
        </p:spPr>
        <p:txBody>
          <a:bodyPr anchor="t" anchorCtr="0">
            <a:noAutofit/>
          </a:bodyPr>
          <a:lstStyle>
            <a:lvl1pPr marL="0" indent="0" algn="ctr">
              <a:buFont typeface="Arial" panose="020B0604020202020204" pitchFamily="34" charset="0"/>
              <a:buNone/>
              <a:defRPr sz="16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3300049" y="3872690"/>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3300049" y="3415302"/>
            <a:ext cx="2743200" cy="388805"/>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3" name="Graphic 16">
            <a:extLst>
              <a:ext uri="{FF2B5EF4-FFF2-40B4-BE49-F238E27FC236}">
                <a16:creationId xmlns:a16="http://schemas.microsoft.com/office/drawing/2014/main" id="{CECBAE14-F26A-62D5-7CE1-CE7E7A6839F0}"/>
              </a:ext>
            </a:extLst>
          </p:cNvPr>
          <p:cNvSpPr>
            <a:spLocks noChangeAspect="1"/>
          </p:cNvSpPr>
          <p:nvPr userDrawn="1"/>
        </p:nvSpPr>
        <p:spPr>
          <a:xfrm rot="10800000">
            <a:off x="9645254"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44" name="Title 1">
            <a:extLst>
              <a:ext uri="{FF2B5EF4-FFF2-40B4-BE49-F238E27FC236}">
                <a16:creationId xmlns:a16="http://schemas.microsoft.com/office/drawing/2014/main" id="{7D2B1266-CB88-C2E0-F0B8-05BA6111906C}"/>
              </a:ext>
            </a:extLst>
          </p:cNvPr>
          <p:cNvSpPr txBox="1">
            <a:spLocks noChangeAspect="1"/>
          </p:cNvSpPr>
          <p:nvPr userDrawn="1"/>
        </p:nvSpPr>
        <p:spPr>
          <a:xfrm>
            <a:off x="9973522"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087B57CC-4D53-8E73-DF8E-C0510ACEA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3522" y="2025361"/>
            <a:ext cx="942596" cy="942595"/>
          </a:xfrm>
          <a:prstGeom prst="rect">
            <a:avLst/>
          </a:prstGeom>
        </p:spPr>
      </p:pic>
      <p:sp>
        <p:nvSpPr>
          <p:cNvPr id="46" name="Picture Placeholder 19">
            <a:extLst>
              <a:ext uri="{FF2B5EF4-FFF2-40B4-BE49-F238E27FC236}">
                <a16:creationId xmlns:a16="http://schemas.microsoft.com/office/drawing/2014/main" id="{AE376069-1919-251E-55A2-2DE1F8248915}"/>
              </a:ext>
            </a:extLst>
          </p:cNvPr>
          <p:cNvSpPr>
            <a:spLocks noGrp="1" noChangeAspect="1"/>
          </p:cNvSpPr>
          <p:nvPr>
            <p:ph type="pic" sz="quarter" idx="20"/>
          </p:nvPr>
        </p:nvSpPr>
        <p:spPr>
          <a:xfrm>
            <a:off x="9644874" y="1667981"/>
            <a:ext cx="1599892" cy="1600200"/>
          </a:xfrm>
          <a:prstGeom prst="ellipse">
            <a:avLst/>
          </a:prstGeom>
          <a:noFill/>
        </p:spPr>
        <p:txBody>
          <a:bodyPr wrap="square">
            <a:noAutofit/>
          </a:bodyPr>
          <a:lstStyle>
            <a:lvl1pPr algn="ctr">
              <a:defRPr sz="1600"/>
            </a:lvl1pPr>
          </a:lstStyle>
          <a:p>
            <a:endParaRPr lang="en-US"/>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9073219" y="3861396"/>
            <a:ext cx="27432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9073219" y="3405072"/>
            <a:ext cx="2743200" cy="371891"/>
          </a:xfrm>
        </p:spPr>
        <p:txBody>
          <a:bodyPr anchor="t" anchorCtr="0">
            <a:normAutofit/>
          </a:bodyPr>
          <a:lstStyle>
            <a:lvl1pPr algn="ctr">
              <a:defRPr sz="1600" b="1">
                <a:solidFill>
                  <a:schemeClr val="bg1"/>
                </a:solidFill>
              </a:defRPr>
            </a:lvl1pPr>
            <a:lvl2pPr marL="0" indent="0">
              <a:buNone/>
              <a:defRPr/>
            </a:lvl2pPr>
          </a:lstStyle>
          <a:p>
            <a:pPr lvl="0"/>
            <a:r>
              <a:rPr lang="en-US"/>
              <a:t>FIRST LAST NAME</a:t>
            </a:r>
          </a:p>
        </p:txBody>
      </p:sp>
      <p:sp>
        <p:nvSpPr>
          <p:cNvPr id="42" name="Graphic 16">
            <a:extLst>
              <a:ext uri="{FF2B5EF4-FFF2-40B4-BE49-F238E27FC236}">
                <a16:creationId xmlns:a16="http://schemas.microsoft.com/office/drawing/2014/main" id="{2F7079F1-CA9A-A7D9-6DDF-A38FC2643E24}"/>
              </a:ext>
            </a:extLst>
          </p:cNvPr>
          <p:cNvSpPr>
            <a:spLocks noChangeAspect="1"/>
          </p:cNvSpPr>
          <p:nvPr userDrawn="1"/>
        </p:nvSpPr>
        <p:spPr>
          <a:xfrm rot="10800000">
            <a:off x="3860926"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48" name="Title 1">
            <a:extLst>
              <a:ext uri="{FF2B5EF4-FFF2-40B4-BE49-F238E27FC236}">
                <a16:creationId xmlns:a16="http://schemas.microsoft.com/office/drawing/2014/main" id="{906FA537-C1B4-D9DC-999F-786843003A39}"/>
              </a:ext>
            </a:extLst>
          </p:cNvPr>
          <p:cNvSpPr txBox="1">
            <a:spLocks noChangeAspect="1"/>
          </p:cNvSpPr>
          <p:nvPr userDrawn="1"/>
        </p:nvSpPr>
        <p:spPr>
          <a:xfrm>
            <a:off x="4189194"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4" name="Graphic 53">
            <a:extLst>
              <a:ext uri="{FF2B5EF4-FFF2-40B4-BE49-F238E27FC236}">
                <a16:creationId xmlns:a16="http://schemas.microsoft.com/office/drawing/2014/main" id="{4C068E9E-17CC-60C1-E689-167B846360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9194" y="2025361"/>
            <a:ext cx="942596" cy="942595"/>
          </a:xfrm>
          <a:prstGeom prst="rect">
            <a:avLst/>
          </a:prstGeom>
        </p:spPr>
      </p:pic>
      <p:sp>
        <p:nvSpPr>
          <p:cNvPr id="55" name="Picture Placeholder 19">
            <a:extLst>
              <a:ext uri="{FF2B5EF4-FFF2-40B4-BE49-F238E27FC236}">
                <a16:creationId xmlns:a16="http://schemas.microsoft.com/office/drawing/2014/main" id="{7AC20887-3714-CB2E-FF80-6FA1F5D7075F}"/>
              </a:ext>
            </a:extLst>
          </p:cNvPr>
          <p:cNvSpPr>
            <a:spLocks noGrp="1" noChangeAspect="1"/>
          </p:cNvSpPr>
          <p:nvPr>
            <p:ph type="pic" sz="quarter" idx="23"/>
          </p:nvPr>
        </p:nvSpPr>
        <p:spPr>
          <a:xfrm>
            <a:off x="3860546" y="1667981"/>
            <a:ext cx="1599892" cy="1600200"/>
          </a:xfrm>
          <a:prstGeom prst="ellipse">
            <a:avLst/>
          </a:prstGeom>
          <a:noFill/>
        </p:spPr>
        <p:txBody>
          <a:bodyPr wrap="square">
            <a:noAutofit/>
          </a:bodyPr>
          <a:lstStyle>
            <a:lvl1pPr algn="ctr">
              <a:defRPr sz="1600"/>
            </a:lvl1pPr>
          </a:lstStyle>
          <a:p>
            <a:endParaRPr lang="en-US"/>
          </a:p>
        </p:txBody>
      </p:sp>
      <p:sp>
        <p:nvSpPr>
          <p:cNvPr id="56" name="Graphic 16">
            <a:extLst>
              <a:ext uri="{FF2B5EF4-FFF2-40B4-BE49-F238E27FC236}">
                <a16:creationId xmlns:a16="http://schemas.microsoft.com/office/drawing/2014/main" id="{95525A18-54D3-EA7E-2340-7D1128AF7484}"/>
              </a:ext>
            </a:extLst>
          </p:cNvPr>
          <p:cNvSpPr>
            <a:spLocks noChangeAspect="1"/>
          </p:cNvSpPr>
          <p:nvPr userDrawn="1"/>
        </p:nvSpPr>
        <p:spPr>
          <a:xfrm rot="10800000">
            <a:off x="6777157" y="1667981"/>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57" name="Title 1">
            <a:extLst>
              <a:ext uri="{FF2B5EF4-FFF2-40B4-BE49-F238E27FC236}">
                <a16:creationId xmlns:a16="http://schemas.microsoft.com/office/drawing/2014/main" id="{FD7D0BD0-FBB3-3D2A-1AA3-119BBB62C727}"/>
              </a:ext>
            </a:extLst>
          </p:cNvPr>
          <p:cNvSpPr txBox="1">
            <a:spLocks noChangeAspect="1"/>
          </p:cNvSpPr>
          <p:nvPr userDrawn="1"/>
        </p:nvSpPr>
        <p:spPr>
          <a:xfrm>
            <a:off x="7105426" y="2201573"/>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8" name="Graphic 57">
            <a:extLst>
              <a:ext uri="{FF2B5EF4-FFF2-40B4-BE49-F238E27FC236}">
                <a16:creationId xmlns:a16="http://schemas.microsoft.com/office/drawing/2014/main" id="{C4314663-4242-AD26-9EA8-C8AEBB9E6C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5426" y="2025361"/>
            <a:ext cx="942596" cy="942595"/>
          </a:xfrm>
          <a:prstGeom prst="rect">
            <a:avLst/>
          </a:prstGeom>
        </p:spPr>
      </p:pic>
      <p:sp>
        <p:nvSpPr>
          <p:cNvPr id="59" name="Picture Placeholder 19">
            <a:extLst>
              <a:ext uri="{FF2B5EF4-FFF2-40B4-BE49-F238E27FC236}">
                <a16:creationId xmlns:a16="http://schemas.microsoft.com/office/drawing/2014/main" id="{CF904E3E-DB74-CA98-0A5D-A16C3B953D94}"/>
              </a:ext>
            </a:extLst>
          </p:cNvPr>
          <p:cNvSpPr>
            <a:spLocks noGrp="1" noChangeAspect="1"/>
          </p:cNvSpPr>
          <p:nvPr>
            <p:ph type="pic" sz="quarter" idx="24"/>
          </p:nvPr>
        </p:nvSpPr>
        <p:spPr>
          <a:xfrm>
            <a:off x="6776778" y="1667981"/>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C21696D0-F2B3-E732-A245-66A9A54B9180}"/>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4114886255"/>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eaker_6">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67ED3A0-B1D6-7741-BF3A-25E5B5D37F67}"/>
              </a:ext>
            </a:extLst>
          </p:cNvPr>
          <p:cNvSpPr/>
          <p:nvPr userDrawn="1"/>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31923" y="2699165"/>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31923" y="2338028"/>
            <a:ext cx="3200400" cy="286232"/>
          </a:xfrm>
          <a:prstGeom prst="rect">
            <a:avLst/>
          </a:prstGeom>
        </p:spPr>
        <p:txBody>
          <a:bodyPr anchor="t" anchorCtr="0">
            <a:noAutofit/>
          </a:bodyPr>
          <a:lstStyle>
            <a:lvl1pPr algn="ctr">
              <a:defRPr sz="1400" b="1">
                <a:solidFill>
                  <a:schemeClr val="bg1"/>
                </a:solidFill>
                <a:latin typeface="+mn-lt"/>
              </a:defRPr>
            </a:lvl1pPr>
          </a:lstStyle>
          <a:p>
            <a:r>
              <a:rPr lang="en-US"/>
              <a:t>FIRST LAST NAME</a:t>
            </a:r>
          </a:p>
        </p:txBody>
      </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161259" y="5277471"/>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161259" y="4916334"/>
            <a:ext cx="3913453" cy="286232"/>
          </a:xfrm>
        </p:spPr>
        <p:txBody>
          <a:bodyPr>
            <a:noAutofit/>
          </a:bodyPr>
          <a:lstStyle>
            <a:lvl1pPr marL="0" indent="0" algn="ctr">
              <a:buFont typeface="Arial" panose="020B0604020202020204" pitchFamily="34" charset="0"/>
              <a:buNone/>
              <a:defRPr sz="1400" b="1">
                <a:solidFill>
                  <a:schemeClr val="bg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3" name="Content Placeholder 6">
            <a:extLst>
              <a:ext uri="{FF2B5EF4-FFF2-40B4-BE49-F238E27FC236}">
                <a16:creationId xmlns:a16="http://schemas.microsoft.com/office/drawing/2014/main" id="{1D674DF2-540D-2131-8330-A157B9C6174F}"/>
              </a:ext>
            </a:extLst>
          </p:cNvPr>
          <p:cNvSpPr>
            <a:spLocks noGrp="1"/>
          </p:cNvSpPr>
          <p:nvPr>
            <p:ph sz="quarter" idx="18" hasCustomPrompt="1"/>
          </p:nvPr>
        </p:nvSpPr>
        <p:spPr>
          <a:xfrm>
            <a:off x="4527192" y="2699165"/>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37" name="Text Placeholder 36">
            <a:extLst>
              <a:ext uri="{FF2B5EF4-FFF2-40B4-BE49-F238E27FC236}">
                <a16:creationId xmlns:a16="http://schemas.microsoft.com/office/drawing/2014/main" id="{E47A5691-7EA3-FDE0-C2CA-34810846B909}"/>
              </a:ext>
            </a:extLst>
          </p:cNvPr>
          <p:cNvSpPr>
            <a:spLocks noGrp="1"/>
          </p:cNvSpPr>
          <p:nvPr>
            <p:ph type="body" sz="quarter" idx="19" hasCustomPrompt="1"/>
          </p:nvPr>
        </p:nvSpPr>
        <p:spPr>
          <a:xfrm>
            <a:off x="4527192"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47" name="Content Placeholder 6">
            <a:extLst>
              <a:ext uri="{FF2B5EF4-FFF2-40B4-BE49-F238E27FC236}">
                <a16:creationId xmlns:a16="http://schemas.microsoft.com/office/drawing/2014/main" id="{43099BA1-7165-CAD3-6208-761019297F46}"/>
              </a:ext>
            </a:extLst>
          </p:cNvPr>
          <p:cNvSpPr>
            <a:spLocks noGrp="1"/>
          </p:cNvSpPr>
          <p:nvPr>
            <p:ph sz="quarter" idx="21" hasCustomPrompt="1"/>
          </p:nvPr>
        </p:nvSpPr>
        <p:spPr>
          <a:xfrm>
            <a:off x="8574020" y="2699165"/>
            <a:ext cx="3200400"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49" name="Text Placeholder 48">
            <a:extLst>
              <a:ext uri="{FF2B5EF4-FFF2-40B4-BE49-F238E27FC236}">
                <a16:creationId xmlns:a16="http://schemas.microsoft.com/office/drawing/2014/main" id="{560E97E5-BB3A-22D0-4775-24837AC7442B}"/>
              </a:ext>
            </a:extLst>
          </p:cNvPr>
          <p:cNvSpPr>
            <a:spLocks noGrp="1"/>
          </p:cNvSpPr>
          <p:nvPr>
            <p:ph type="body" sz="quarter" idx="22" hasCustomPrompt="1"/>
          </p:nvPr>
        </p:nvSpPr>
        <p:spPr>
          <a:xfrm>
            <a:off x="8574020" y="2338028"/>
            <a:ext cx="3200400" cy="286232"/>
          </a:xfrm>
        </p:spPr>
        <p:txBody>
          <a:bodyPr anchor="t" anchorCtr="0">
            <a:noAutofit/>
          </a:bodyPr>
          <a:lstStyle>
            <a:lvl1pPr algn="ctr">
              <a:defRPr sz="1400" b="1">
                <a:solidFill>
                  <a:schemeClr val="bg1"/>
                </a:solidFill>
              </a:defRPr>
            </a:lvl1pPr>
            <a:lvl2pPr marL="0" indent="0">
              <a:buNone/>
              <a:defRPr/>
            </a:lvl2pPr>
          </a:lstStyle>
          <a:p>
            <a:pPr lvl="0"/>
            <a:r>
              <a:rPr lang="en-US"/>
              <a:t>FIRST LAST NAME</a:t>
            </a:r>
          </a:p>
        </p:txBody>
      </p:sp>
      <p:sp>
        <p:nvSpPr>
          <p:cNvPr id="70" name="Content Placeholder 6">
            <a:extLst>
              <a:ext uri="{FF2B5EF4-FFF2-40B4-BE49-F238E27FC236}">
                <a16:creationId xmlns:a16="http://schemas.microsoft.com/office/drawing/2014/main" id="{9FA4B20C-1EB0-4BDA-41D7-96D5FE9B1539}"/>
              </a:ext>
            </a:extLst>
          </p:cNvPr>
          <p:cNvSpPr>
            <a:spLocks noGrp="1"/>
          </p:cNvSpPr>
          <p:nvPr>
            <p:ph sz="quarter" idx="25" hasCustomPrompt="1"/>
          </p:nvPr>
        </p:nvSpPr>
        <p:spPr>
          <a:xfrm>
            <a:off x="2117288" y="5277471"/>
            <a:ext cx="3913453" cy="606425"/>
          </a:xfrm>
        </p:spPr>
        <p:txBody>
          <a:bodyPr>
            <a:normAutofit/>
          </a:bodyPr>
          <a:lstStyle>
            <a:lvl1pPr marL="0" indent="0" algn="ctr">
              <a:buNone/>
              <a:defRPr sz="1200" b="0" i="0">
                <a:solidFill>
                  <a:schemeClr val="bg1"/>
                </a:solidFill>
                <a:latin typeface="+mn-lt"/>
              </a:defRPr>
            </a:lvl1pPr>
          </a:lstStyle>
          <a:p>
            <a:pPr lvl="0"/>
            <a:r>
              <a:rPr lang="en-US"/>
              <a:t>Professional Title/Credentials</a:t>
            </a:r>
          </a:p>
        </p:txBody>
      </p:sp>
      <p:sp>
        <p:nvSpPr>
          <p:cNvPr id="107" name="Text Placeholder 106">
            <a:extLst>
              <a:ext uri="{FF2B5EF4-FFF2-40B4-BE49-F238E27FC236}">
                <a16:creationId xmlns:a16="http://schemas.microsoft.com/office/drawing/2014/main" id="{A01B80F5-F0E7-6898-7DC9-E69452B2BBC9}"/>
              </a:ext>
            </a:extLst>
          </p:cNvPr>
          <p:cNvSpPr>
            <a:spLocks noGrp="1"/>
          </p:cNvSpPr>
          <p:nvPr>
            <p:ph type="body" sz="quarter" idx="29" hasCustomPrompt="1"/>
          </p:nvPr>
        </p:nvSpPr>
        <p:spPr>
          <a:xfrm>
            <a:off x="2117290" y="4916334"/>
            <a:ext cx="3913452" cy="286232"/>
          </a:xfrm>
        </p:spPr>
        <p:txBody>
          <a:bodyPr>
            <a:noAutofit/>
          </a:bodyPr>
          <a:lstStyle>
            <a:lvl1pPr algn="ctr">
              <a:defRPr sz="1400" b="1">
                <a:solidFill>
                  <a:schemeClr val="bg1"/>
                </a:solidFill>
              </a:defRPr>
            </a:lvl1pPr>
          </a:lstStyle>
          <a:p>
            <a:pPr lvl="0"/>
            <a:r>
              <a:rPr lang="en-US"/>
              <a:t>FIRST LAST NAME</a:t>
            </a:r>
          </a:p>
        </p:txBody>
      </p:sp>
      <p:sp>
        <p:nvSpPr>
          <p:cNvPr id="4" name="Graphic 16">
            <a:extLst>
              <a:ext uri="{FF2B5EF4-FFF2-40B4-BE49-F238E27FC236}">
                <a16:creationId xmlns:a16="http://schemas.microsoft.com/office/drawing/2014/main" id="{3AAFBB9E-C912-C723-2027-E3DBFE229827}"/>
              </a:ext>
            </a:extLst>
          </p:cNvPr>
          <p:cNvSpPr>
            <a:spLocks noChangeAspect="1"/>
          </p:cNvSpPr>
          <p:nvPr userDrawn="1"/>
        </p:nvSpPr>
        <p:spPr>
          <a:xfrm rot="10800000">
            <a:off x="5305524" y="602904"/>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EDDFC5C0-8CE8-4FEE-E73B-3A1A9F16C9F9}"/>
              </a:ext>
            </a:extLst>
          </p:cNvPr>
          <p:cNvSpPr txBox="1">
            <a:spLocks noChangeAspect="1"/>
          </p:cNvSpPr>
          <p:nvPr userDrawn="1"/>
        </p:nvSpPr>
        <p:spPr>
          <a:xfrm>
            <a:off x="5633791"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67061981-D989-E333-0E60-92779ECEAC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91" y="960284"/>
            <a:ext cx="942596" cy="942595"/>
          </a:xfrm>
          <a:prstGeom prst="rect">
            <a:avLst/>
          </a:prstGeom>
        </p:spPr>
      </p:pic>
      <p:sp>
        <p:nvSpPr>
          <p:cNvPr id="8" name="Picture Placeholder 19">
            <a:extLst>
              <a:ext uri="{FF2B5EF4-FFF2-40B4-BE49-F238E27FC236}">
                <a16:creationId xmlns:a16="http://schemas.microsoft.com/office/drawing/2014/main" id="{D8C814CE-A3B0-74C7-E089-CDFE95722AE6}"/>
              </a:ext>
            </a:extLst>
          </p:cNvPr>
          <p:cNvSpPr>
            <a:spLocks noGrp="1" noChangeAspect="1"/>
          </p:cNvSpPr>
          <p:nvPr>
            <p:ph type="pic" sz="quarter" idx="30"/>
          </p:nvPr>
        </p:nvSpPr>
        <p:spPr>
          <a:xfrm>
            <a:off x="5305143" y="602904"/>
            <a:ext cx="1599892" cy="1600200"/>
          </a:xfrm>
          <a:prstGeom prst="ellipse">
            <a:avLst/>
          </a:prstGeom>
          <a:noFill/>
        </p:spPr>
        <p:txBody>
          <a:bodyPr wrap="square">
            <a:noAutofit/>
          </a:bodyPr>
          <a:lstStyle>
            <a:lvl1pPr algn="ctr">
              <a:defRPr sz="1600"/>
            </a:lvl1pPr>
          </a:lstStyle>
          <a:p>
            <a:endParaRPr lang="en-US"/>
          </a:p>
        </p:txBody>
      </p:sp>
      <p:sp>
        <p:nvSpPr>
          <p:cNvPr id="26" name="Graphic 16">
            <a:extLst>
              <a:ext uri="{FF2B5EF4-FFF2-40B4-BE49-F238E27FC236}">
                <a16:creationId xmlns:a16="http://schemas.microsoft.com/office/drawing/2014/main" id="{6C747BDA-1D1F-E399-158D-50930B3415EB}"/>
              </a:ext>
            </a:extLst>
          </p:cNvPr>
          <p:cNvSpPr>
            <a:spLocks noChangeAspect="1"/>
          </p:cNvSpPr>
          <p:nvPr userDrawn="1"/>
        </p:nvSpPr>
        <p:spPr>
          <a:xfrm rot="10800000">
            <a:off x="1240902" y="602904"/>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28" name="Title 1">
            <a:extLst>
              <a:ext uri="{FF2B5EF4-FFF2-40B4-BE49-F238E27FC236}">
                <a16:creationId xmlns:a16="http://schemas.microsoft.com/office/drawing/2014/main" id="{046EF434-8853-0529-02B3-2264788ADD71}"/>
              </a:ext>
            </a:extLst>
          </p:cNvPr>
          <p:cNvSpPr txBox="1">
            <a:spLocks noChangeAspect="1"/>
          </p:cNvSpPr>
          <p:nvPr userDrawn="1"/>
        </p:nvSpPr>
        <p:spPr>
          <a:xfrm>
            <a:off x="1569170"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29" name="Graphic 28">
            <a:extLst>
              <a:ext uri="{FF2B5EF4-FFF2-40B4-BE49-F238E27FC236}">
                <a16:creationId xmlns:a16="http://schemas.microsoft.com/office/drawing/2014/main" id="{31E7D0D9-A56C-5EE4-B412-126FE0D0F4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9170" y="960284"/>
            <a:ext cx="942596" cy="942595"/>
          </a:xfrm>
          <a:prstGeom prst="rect">
            <a:avLst/>
          </a:prstGeom>
        </p:spPr>
      </p:pic>
      <p:sp>
        <p:nvSpPr>
          <p:cNvPr id="30" name="Picture Placeholder 19">
            <a:extLst>
              <a:ext uri="{FF2B5EF4-FFF2-40B4-BE49-F238E27FC236}">
                <a16:creationId xmlns:a16="http://schemas.microsoft.com/office/drawing/2014/main" id="{1856880E-5E74-EE63-1E91-5DB2BAF27419}"/>
              </a:ext>
            </a:extLst>
          </p:cNvPr>
          <p:cNvSpPr>
            <a:spLocks noGrp="1" noChangeAspect="1"/>
          </p:cNvSpPr>
          <p:nvPr>
            <p:ph type="pic" sz="quarter" idx="31"/>
          </p:nvPr>
        </p:nvSpPr>
        <p:spPr>
          <a:xfrm>
            <a:off x="1240522" y="602904"/>
            <a:ext cx="1599892" cy="1600200"/>
          </a:xfrm>
          <a:prstGeom prst="ellipse">
            <a:avLst/>
          </a:prstGeom>
          <a:noFill/>
        </p:spPr>
        <p:txBody>
          <a:bodyPr wrap="square">
            <a:noAutofit/>
          </a:bodyPr>
          <a:lstStyle>
            <a:lvl1pPr algn="ctr">
              <a:defRPr sz="1600"/>
            </a:lvl1pPr>
          </a:lstStyle>
          <a:p>
            <a:endParaRPr lang="en-US"/>
          </a:p>
        </p:txBody>
      </p:sp>
      <p:sp>
        <p:nvSpPr>
          <p:cNvPr id="32" name="Graphic 16">
            <a:extLst>
              <a:ext uri="{FF2B5EF4-FFF2-40B4-BE49-F238E27FC236}">
                <a16:creationId xmlns:a16="http://schemas.microsoft.com/office/drawing/2014/main" id="{BF079EE7-567B-A224-54F3-496DD94AA371}"/>
              </a:ext>
            </a:extLst>
          </p:cNvPr>
          <p:cNvSpPr>
            <a:spLocks noChangeAspect="1"/>
          </p:cNvSpPr>
          <p:nvPr userDrawn="1"/>
        </p:nvSpPr>
        <p:spPr>
          <a:xfrm rot="10800000">
            <a:off x="9352588" y="602904"/>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34" name="Title 1">
            <a:extLst>
              <a:ext uri="{FF2B5EF4-FFF2-40B4-BE49-F238E27FC236}">
                <a16:creationId xmlns:a16="http://schemas.microsoft.com/office/drawing/2014/main" id="{C40BDFFB-A118-FE21-6715-3F98430704D2}"/>
              </a:ext>
            </a:extLst>
          </p:cNvPr>
          <p:cNvSpPr txBox="1">
            <a:spLocks noChangeAspect="1"/>
          </p:cNvSpPr>
          <p:nvPr userDrawn="1"/>
        </p:nvSpPr>
        <p:spPr>
          <a:xfrm>
            <a:off x="9680855" y="1136496"/>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5" name="Graphic 34">
            <a:extLst>
              <a:ext uri="{FF2B5EF4-FFF2-40B4-BE49-F238E27FC236}">
                <a16:creationId xmlns:a16="http://schemas.microsoft.com/office/drawing/2014/main" id="{46AC76FE-5583-B2D2-55C1-5EE87F596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80855" y="960284"/>
            <a:ext cx="942596" cy="942595"/>
          </a:xfrm>
          <a:prstGeom prst="rect">
            <a:avLst/>
          </a:prstGeom>
        </p:spPr>
      </p:pic>
      <p:sp>
        <p:nvSpPr>
          <p:cNvPr id="36" name="Picture Placeholder 19">
            <a:extLst>
              <a:ext uri="{FF2B5EF4-FFF2-40B4-BE49-F238E27FC236}">
                <a16:creationId xmlns:a16="http://schemas.microsoft.com/office/drawing/2014/main" id="{529CE15E-828B-892D-BAA9-E9D8AD1047C6}"/>
              </a:ext>
            </a:extLst>
          </p:cNvPr>
          <p:cNvSpPr>
            <a:spLocks noGrp="1" noChangeAspect="1"/>
          </p:cNvSpPr>
          <p:nvPr>
            <p:ph type="pic" sz="quarter" idx="32"/>
          </p:nvPr>
        </p:nvSpPr>
        <p:spPr>
          <a:xfrm>
            <a:off x="9352207" y="602904"/>
            <a:ext cx="1599892" cy="1600200"/>
          </a:xfrm>
          <a:prstGeom prst="ellipse">
            <a:avLst/>
          </a:prstGeom>
          <a:noFill/>
        </p:spPr>
        <p:txBody>
          <a:bodyPr wrap="square">
            <a:noAutofit/>
          </a:bodyPr>
          <a:lstStyle>
            <a:lvl1pPr algn="ctr">
              <a:defRPr sz="1600"/>
            </a:lvl1pPr>
          </a:lstStyle>
          <a:p>
            <a:endParaRPr lang="en-US"/>
          </a:p>
        </p:txBody>
      </p:sp>
      <p:sp>
        <p:nvSpPr>
          <p:cNvPr id="43" name="Graphic 16">
            <a:extLst>
              <a:ext uri="{FF2B5EF4-FFF2-40B4-BE49-F238E27FC236}">
                <a16:creationId xmlns:a16="http://schemas.microsoft.com/office/drawing/2014/main" id="{4EBC6950-14F9-95CE-5366-1CA9058878AB}"/>
              </a:ext>
            </a:extLst>
          </p:cNvPr>
          <p:cNvSpPr>
            <a:spLocks noChangeAspect="1"/>
          </p:cNvSpPr>
          <p:nvPr userDrawn="1"/>
        </p:nvSpPr>
        <p:spPr>
          <a:xfrm rot="10800000">
            <a:off x="3273023" y="3176770"/>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44" name="Title 1">
            <a:extLst>
              <a:ext uri="{FF2B5EF4-FFF2-40B4-BE49-F238E27FC236}">
                <a16:creationId xmlns:a16="http://schemas.microsoft.com/office/drawing/2014/main" id="{347B87ED-C188-29F8-2097-022D3D312983}"/>
              </a:ext>
            </a:extLst>
          </p:cNvPr>
          <p:cNvSpPr txBox="1">
            <a:spLocks noChangeAspect="1"/>
          </p:cNvSpPr>
          <p:nvPr userDrawn="1"/>
        </p:nvSpPr>
        <p:spPr>
          <a:xfrm>
            <a:off x="3601291"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45" name="Graphic 44">
            <a:extLst>
              <a:ext uri="{FF2B5EF4-FFF2-40B4-BE49-F238E27FC236}">
                <a16:creationId xmlns:a16="http://schemas.microsoft.com/office/drawing/2014/main" id="{23DCD57F-2EC6-ED6F-544C-13AA23444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291" y="3534148"/>
            <a:ext cx="942596" cy="942595"/>
          </a:xfrm>
          <a:prstGeom prst="rect">
            <a:avLst/>
          </a:prstGeom>
        </p:spPr>
      </p:pic>
      <p:sp>
        <p:nvSpPr>
          <p:cNvPr id="46" name="Picture Placeholder 19">
            <a:extLst>
              <a:ext uri="{FF2B5EF4-FFF2-40B4-BE49-F238E27FC236}">
                <a16:creationId xmlns:a16="http://schemas.microsoft.com/office/drawing/2014/main" id="{4BA382C7-654B-C7F7-31AB-A215B8B655C4}"/>
              </a:ext>
            </a:extLst>
          </p:cNvPr>
          <p:cNvSpPr>
            <a:spLocks noGrp="1" noChangeAspect="1"/>
          </p:cNvSpPr>
          <p:nvPr>
            <p:ph type="pic" sz="quarter" idx="33"/>
          </p:nvPr>
        </p:nvSpPr>
        <p:spPr>
          <a:xfrm>
            <a:off x="3272643" y="3176770"/>
            <a:ext cx="1599892" cy="1600200"/>
          </a:xfrm>
          <a:prstGeom prst="ellipse">
            <a:avLst/>
          </a:prstGeom>
          <a:noFill/>
        </p:spPr>
        <p:txBody>
          <a:bodyPr wrap="square">
            <a:noAutofit/>
          </a:bodyPr>
          <a:lstStyle>
            <a:lvl1pPr algn="ctr">
              <a:defRPr sz="1600"/>
            </a:lvl1pPr>
          </a:lstStyle>
          <a:p>
            <a:endParaRPr lang="en-US"/>
          </a:p>
        </p:txBody>
      </p:sp>
      <p:sp>
        <p:nvSpPr>
          <p:cNvPr id="50" name="Graphic 16">
            <a:extLst>
              <a:ext uri="{FF2B5EF4-FFF2-40B4-BE49-F238E27FC236}">
                <a16:creationId xmlns:a16="http://schemas.microsoft.com/office/drawing/2014/main" id="{406A2D80-57F8-28C5-AFC4-CE549A16229C}"/>
              </a:ext>
            </a:extLst>
          </p:cNvPr>
          <p:cNvSpPr>
            <a:spLocks noChangeAspect="1"/>
          </p:cNvSpPr>
          <p:nvPr userDrawn="1"/>
        </p:nvSpPr>
        <p:spPr>
          <a:xfrm rot="10800000">
            <a:off x="7320090" y="3176770"/>
            <a:ext cx="1599133" cy="1600200"/>
          </a:xfrm>
          <a:prstGeom prst="ellipse">
            <a:avLst/>
          </a:prstGeom>
          <a:solidFill>
            <a:schemeClr val="accent2"/>
          </a:solidFill>
          <a:ln w="12611" cap="flat">
            <a:noFill/>
            <a:prstDash val="solid"/>
            <a:miter/>
          </a:ln>
        </p:spPr>
        <p:txBody>
          <a:bodyPr rtlCol="0" anchor="ctr"/>
          <a:lstStyle/>
          <a:p>
            <a:endParaRPr lang="en-US" sz="1800"/>
          </a:p>
        </p:txBody>
      </p:sp>
      <p:sp>
        <p:nvSpPr>
          <p:cNvPr id="51" name="Title 1">
            <a:extLst>
              <a:ext uri="{FF2B5EF4-FFF2-40B4-BE49-F238E27FC236}">
                <a16:creationId xmlns:a16="http://schemas.microsoft.com/office/drawing/2014/main" id="{C99B73EC-0E7A-651C-3DE0-9112A5D5DD7D}"/>
              </a:ext>
            </a:extLst>
          </p:cNvPr>
          <p:cNvSpPr txBox="1">
            <a:spLocks noChangeAspect="1"/>
          </p:cNvSpPr>
          <p:nvPr userDrawn="1"/>
        </p:nvSpPr>
        <p:spPr>
          <a:xfrm>
            <a:off x="7648358" y="3710362"/>
            <a:ext cx="942596" cy="5901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52" name="Graphic 51">
            <a:extLst>
              <a:ext uri="{FF2B5EF4-FFF2-40B4-BE49-F238E27FC236}">
                <a16:creationId xmlns:a16="http://schemas.microsoft.com/office/drawing/2014/main" id="{65614A26-3995-21B8-BD5B-9253339E2D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8358" y="3534148"/>
            <a:ext cx="942596" cy="942595"/>
          </a:xfrm>
          <a:prstGeom prst="rect">
            <a:avLst/>
          </a:prstGeom>
        </p:spPr>
      </p:pic>
      <p:sp>
        <p:nvSpPr>
          <p:cNvPr id="53" name="Picture Placeholder 19">
            <a:extLst>
              <a:ext uri="{FF2B5EF4-FFF2-40B4-BE49-F238E27FC236}">
                <a16:creationId xmlns:a16="http://schemas.microsoft.com/office/drawing/2014/main" id="{57CAECBA-95A3-3DF1-5798-DCE08229C969}"/>
              </a:ext>
            </a:extLst>
          </p:cNvPr>
          <p:cNvSpPr>
            <a:spLocks noGrp="1" noChangeAspect="1"/>
          </p:cNvSpPr>
          <p:nvPr>
            <p:ph type="pic" sz="quarter" idx="34"/>
          </p:nvPr>
        </p:nvSpPr>
        <p:spPr>
          <a:xfrm>
            <a:off x="7319710" y="3176770"/>
            <a:ext cx="1599892" cy="1600200"/>
          </a:xfrm>
          <a:prstGeom prst="ellipse">
            <a:avLst/>
          </a:prstGeom>
          <a:noFill/>
        </p:spPr>
        <p:txBody>
          <a:bodyPr wrap="square">
            <a:noAutofit/>
          </a:bodyPr>
          <a:lstStyle>
            <a:lvl1pPr algn="ctr">
              <a:defRPr sz="1600"/>
            </a:lvl1pPr>
          </a:lstStyle>
          <a:p>
            <a:endParaRPr lang="en-US"/>
          </a:p>
        </p:txBody>
      </p:sp>
      <p:pic>
        <p:nvPicPr>
          <p:cNvPr id="2" name="Picture 1">
            <a:extLst>
              <a:ext uri="{FF2B5EF4-FFF2-40B4-BE49-F238E27FC236}">
                <a16:creationId xmlns:a16="http://schemas.microsoft.com/office/drawing/2014/main" id="{BD7EBAE9-D30E-6679-E2A6-17D7D2F0B0E0}"/>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002184676"/>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peaker_2">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p:nvPr userDrawn="1"/>
        </p:nvSpPr>
        <p:spPr>
          <a:xfrm rot="10800000">
            <a:off x="1454958" y="795074"/>
            <a:ext cx="4461855" cy="4464845"/>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31994" y="3719639"/>
            <a:ext cx="2498337"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2400" b="0"/>
              <a:t>Insert portrait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1996" y="1089685"/>
            <a:ext cx="2498336" cy="2498334"/>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p:cNvSpPr>
          <p:nvPr>
            <p:ph type="pic" sz="quarter" idx="13"/>
          </p:nvPr>
        </p:nvSpPr>
        <p:spPr>
          <a:xfrm>
            <a:off x="1454958" y="797205"/>
            <a:ext cx="4461855" cy="4462714"/>
          </a:xfrm>
          <a:prstGeom prst="ellipse">
            <a:avLst/>
          </a:prstGeom>
          <a:noFill/>
        </p:spPr>
        <p:txBody>
          <a:bodyPr wrap="square">
            <a:noAutofit/>
          </a:bodyPr>
          <a:lstStyle>
            <a:lvl1pPr algn="ctr">
              <a:defRPr/>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6461526" y="3506658"/>
            <a:ext cx="5089245" cy="424732"/>
          </a:xfrm>
        </p:spPr>
        <p:txBody>
          <a:bodyPr>
            <a:noAutofit/>
          </a:bodyPr>
          <a:lstStyle>
            <a:lvl1pPr marL="0" indent="0">
              <a:buNone/>
              <a:defRPr sz="2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6461526" y="2451214"/>
            <a:ext cx="5089245" cy="786891"/>
          </a:xfrm>
          <a:prstGeom prst="rect">
            <a:avLst/>
          </a:prstGeom>
        </p:spPr>
        <p:txBody>
          <a:bodyPr anchor="ctr">
            <a:normAutofit/>
          </a:bodyPr>
          <a:lstStyle>
            <a:lvl1pPr algn="l">
              <a:defRPr sz="3800" b="1" cap="all" baseline="0">
                <a:solidFill>
                  <a:schemeClr val="tx1"/>
                </a:solidFill>
                <a:latin typeface="+mn-lt"/>
              </a:defRPr>
            </a:lvl1pPr>
          </a:lstStyle>
          <a:p>
            <a:r>
              <a:rPr lang="en-US"/>
              <a:t>FIRST LAST NAME</a:t>
            </a:r>
          </a:p>
        </p:txBody>
      </p:sp>
      <p:pic>
        <p:nvPicPr>
          <p:cNvPr id="2" name="Picture 1">
            <a:extLst>
              <a:ext uri="{FF2B5EF4-FFF2-40B4-BE49-F238E27FC236}">
                <a16:creationId xmlns:a16="http://schemas.microsoft.com/office/drawing/2014/main" id="{F69DE250-0D6F-6D17-E76D-A7370B734922}"/>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897017773"/>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peaker_3">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2019990"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p:cNvSpPr>
          <p:nvPr userDrawn="1"/>
        </p:nvSpPr>
        <p:spPr>
          <a:xfrm>
            <a:off x="241960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960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201949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2" y="3973514"/>
            <a:ext cx="5153039"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2" y="3516125"/>
            <a:ext cx="5153039" cy="369332"/>
          </a:xfrm>
          <a:prstGeom prst="rect">
            <a:avLst/>
          </a:prstGeom>
        </p:spPr>
        <p:txBody>
          <a:bodyPr anchor="t" anchorCtr="0">
            <a:noAutofit/>
          </a:bodyPr>
          <a:lstStyle>
            <a:lvl1pPr algn="ctr">
              <a:defRPr sz="20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12495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852456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24567"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124463"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6027420"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6567482" y="3973514"/>
            <a:ext cx="5153039" cy="606425"/>
          </a:xfrm>
        </p:spPr>
        <p:txBody>
          <a:bodyPr>
            <a:noAutofit/>
          </a:bodyPr>
          <a:lstStyle>
            <a:lvl1pPr marL="0" indent="0" algn="ctr">
              <a:buNone/>
              <a:defRPr sz="16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6567482" y="3516125"/>
            <a:ext cx="5153039" cy="369332"/>
          </a:xfrm>
        </p:spPr>
        <p:txBody>
          <a:bodyPr anchor="t" anchorCtr="0">
            <a:noAutofit/>
          </a:bodyPr>
          <a:lstStyle>
            <a:lvl1pPr marL="0" indent="0" algn="ctr">
              <a:buFont typeface="Arial" panose="020B0604020202020204" pitchFamily="34" charset="0"/>
              <a:buNone/>
              <a:defRPr sz="20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B5C24EE8-DA17-B90C-8D96-CB2589BF3F45}"/>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352011911"/>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peaker_4">
    <p:spTree>
      <p:nvGrpSpPr>
        <p:cNvPr id="1" name=""/>
        <p:cNvGrpSpPr/>
        <p:nvPr/>
      </p:nvGrpSpPr>
      <p:grpSpPr>
        <a:xfrm>
          <a:off x="0" y="0"/>
          <a:ext cx="0" cy="0"/>
          <a:chOff x="0" y="0"/>
          <a:chExt cx="0" cy="0"/>
        </a:xfrm>
      </p:grpSpPr>
      <p:sp>
        <p:nvSpPr>
          <p:cNvPr id="9" name="Graphic 16">
            <a:extLst>
              <a:ext uri="{FF2B5EF4-FFF2-40B4-BE49-F238E27FC236}">
                <a16:creationId xmlns:a16="http://schemas.microsoft.com/office/drawing/2014/main" id="{2A982E3C-ED6A-2BE0-ED2A-598754B8883E}"/>
              </a:ext>
            </a:extLst>
          </p:cNvPr>
          <p:cNvSpPr>
            <a:spLocks noChangeAspect="1"/>
          </p:cNvSpPr>
          <p:nvPr userDrawn="1"/>
        </p:nvSpPr>
        <p:spPr>
          <a:xfrm rot="10800000">
            <a:off x="13168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17" name="Title 1">
            <a:extLst>
              <a:ext uri="{FF2B5EF4-FFF2-40B4-BE49-F238E27FC236}">
                <a16:creationId xmlns:a16="http://schemas.microsoft.com/office/drawing/2014/main" id="{5A84CC91-D55E-F4D4-1796-1175C4E9AFF9}"/>
              </a:ext>
            </a:extLst>
          </p:cNvPr>
          <p:cNvSpPr txBox="1">
            <a:spLocks noChangeAspect="1"/>
          </p:cNvSpPr>
          <p:nvPr userDrawn="1"/>
        </p:nvSpPr>
        <p:spPr>
          <a:xfrm>
            <a:off x="17164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16" name="Graphic 15">
            <a:extLst>
              <a:ext uri="{FF2B5EF4-FFF2-40B4-BE49-F238E27FC236}">
                <a16:creationId xmlns:a16="http://schemas.microsoft.com/office/drawing/2014/main" id="{D51F2654-BDF0-AB8C-446A-0524FCF0D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6423" y="1498524"/>
            <a:ext cx="1256796" cy="1256795"/>
          </a:xfrm>
          <a:prstGeom prst="rect">
            <a:avLst/>
          </a:prstGeom>
        </p:spPr>
      </p:pic>
      <p:sp>
        <p:nvSpPr>
          <p:cNvPr id="11" name="Rectangle 10">
            <a:extLst>
              <a:ext uri="{FF2B5EF4-FFF2-40B4-BE49-F238E27FC236}">
                <a16:creationId xmlns:a16="http://schemas.microsoft.com/office/drawing/2014/main" id="{D96B1766-7740-14BF-8F33-78937A7CADC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Picture Placeholder 19">
            <a:extLst>
              <a:ext uri="{FF2B5EF4-FFF2-40B4-BE49-F238E27FC236}">
                <a16:creationId xmlns:a16="http://schemas.microsoft.com/office/drawing/2014/main" id="{71252865-6826-B246-6BE7-A970C7CF956A}"/>
              </a:ext>
            </a:extLst>
          </p:cNvPr>
          <p:cNvSpPr>
            <a:spLocks noGrp="1" noChangeAspect="1"/>
          </p:cNvSpPr>
          <p:nvPr>
            <p:ph type="pic" sz="quarter" idx="13"/>
          </p:nvPr>
        </p:nvSpPr>
        <p:spPr>
          <a:xfrm>
            <a:off x="1316319" y="1369469"/>
            <a:ext cx="2057004" cy="2057400"/>
          </a:xfrm>
          <a:prstGeom prst="ellipse">
            <a:avLst/>
          </a:prstGeom>
          <a:noFill/>
        </p:spPr>
        <p:txBody>
          <a:bodyPr wrap="square">
            <a:noAutofit/>
          </a:bodyPr>
          <a:lstStyle>
            <a:lvl1pPr algn="ctr">
              <a:defRPr sz="1600"/>
            </a:lvl1pPr>
          </a:lstStyle>
          <a:p>
            <a:endParaRPr lang="en-US"/>
          </a:p>
        </p:txBody>
      </p:sp>
      <p:sp>
        <p:nvSpPr>
          <p:cNvPr id="7" name="Content Placeholder 6">
            <a:extLst>
              <a:ext uri="{FF2B5EF4-FFF2-40B4-BE49-F238E27FC236}">
                <a16:creationId xmlns:a16="http://schemas.microsoft.com/office/drawing/2014/main" id="{0450824A-5B00-9341-9D90-CB896F88FCA1}"/>
              </a:ext>
            </a:extLst>
          </p:cNvPr>
          <p:cNvSpPr>
            <a:spLocks noGrp="1"/>
          </p:cNvSpPr>
          <p:nvPr>
            <p:ph sz="quarter" idx="12" hasCustomPrompt="1"/>
          </p:nvPr>
        </p:nvSpPr>
        <p:spPr>
          <a:xfrm>
            <a:off x="471481" y="3973514"/>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14" name="Title 1">
            <a:extLst>
              <a:ext uri="{FF2B5EF4-FFF2-40B4-BE49-F238E27FC236}">
                <a16:creationId xmlns:a16="http://schemas.microsoft.com/office/drawing/2014/main" id="{4A094233-E901-E8F0-D372-2E2859B56BAF}"/>
              </a:ext>
            </a:extLst>
          </p:cNvPr>
          <p:cNvSpPr>
            <a:spLocks noGrp="1"/>
          </p:cNvSpPr>
          <p:nvPr>
            <p:ph type="ctrTitle" hasCustomPrompt="1"/>
          </p:nvPr>
        </p:nvSpPr>
        <p:spPr>
          <a:xfrm>
            <a:off x="471481" y="3516125"/>
            <a:ext cx="3752939" cy="369332"/>
          </a:xfrm>
          <a:prstGeom prst="rect">
            <a:avLst/>
          </a:prstGeom>
        </p:spPr>
        <p:txBody>
          <a:bodyPr anchor="t" anchorCtr="0">
            <a:noAutofit/>
          </a:bodyPr>
          <a:lstStyle>
            <a:lvl1pPr algn="ctr">
              <a:defRPr sz="1800" b="1" cap="all" baseline="0">
                <a:solidFill>
                  <a:schemeClr val="tx1"/>
                </a:solidFill>
                <a:latin typeface="+mn-lt"/>
              </a:defRPr>
            </a:lvl1pPr>
          </a:lstStyle>
          <a:p>
            <a:r>
              <a:rPr lang="en-US"/>
              <a:t>FIRST LAST NAME</a:t>
            </a:r>
          </a:p>
        </p:txBody>
      </p:sp>
      <p:sp>
        <p:nvSpPr>
          <p:cNvPr id="4" name="Graphic 16">
            <a:extLst>
              <a:ext uri="{FF2B5EF4-FFF2-40B4-BE49-F238E27FC236}">
                <a16:creationId xmlns:a16="http://schemas.microsoft.com/office/drawing/2014/main" id="{81932858-5679-D761-13DB-4A76679F1546}"/>
              </a:ext>
            </a:extLst>
          </p:cNvPr>
          <p:cNvSpPr>
            <a:spLocks noChangeAspect="1"/>
          </p:cNvSpPr>
          <p:nvPr userDrawn="1"/>
        </p:nvSpPr>
        <p:spPr>
          <a:xfrm rot="10800000">
            <a:off x="8835211"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5" name="Title 1">
            <a:extLst>
              <a:ext uri="{FF2B5EF4-FFF2-40B4-BE49-F238E27FC236}">
                <a16:creationId xmlns:a16="http://schemas.microsoft.com/office/drawing/2014/main" id="{1F5B4C1D-516E-DA57-33C1-CEBEC59EA705}"/>
              </a:ext>
            </a:extLst>
          </p:cNvPr>
          <p:cNvSpPr txBox="1">
            <a:spLocks/>
          </p:cNvSpPr>
          <p:nvPr userDrawn="1"/>
        </p:nvSpPr>
        <p:spPr>
          <a:xfrm>
            <a:off x="9234823"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6" name="Graphic 5">
            <a:extLst>
              <a:ext uri="{FF2B5EF4-FFF2-40B4-BE49-F238E27FC236}">
                <a16:creationId xmlns:a16="http://schemas.microsoft.com/office/drawing/2014/main" id="{5287B204-BD8A-5A55-EE29-6D573C7C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823" y="1498524"/>
            <a:ext cx="1256796" cy="1256795"/>
          </a:xfrm>
          <a:prstGeom prst="rect">
            <a:avLst/>
          </a:prstGeom>
        </p:spPr>
      </p:pic>
      <p:sp>
        <p:nvSpPr>
          <p:cNvPr id="8" name="Picture Placeholder 19">
            <a:extLst>
              <a:ext uri="{FF2B5EF4-FFF2-40B4-BE49-F238E27FC236}">
                <a16:creationId xmlns:a16="http://schemas.microsoft.com/office/drawing/2014/main" id="{B2F33653-9755-1144-BBAC-ED61D38FF690}"/>
              </a:ext>
            </a:extLst>
          </p:cNvPr>
          <p:cNvSpPr>
            <a:spLocks noGrp="1" noChangeAspect="1"/>
          </p:cNvSpPr>
          <p:nvPr>
            <p:ph type="pic" sz="quarter" idx="14"/>
          </p:nvPr>
        </p:nvSpPr>
        <p:spPr>
          <a:xfrm>
            <a:off x="8834719" y="1369469"/>
            <a:ext cx="2057004" cy="2057400"/>
          </a:xfrm>
          <a:prstGeom prst="ellipse">
            <a:avLst/>
          </a:prstGeom>
          <a:noFill/>
        </p:spPr>
        <p:txBody>
          <a:bodyPr wrap="square">
            <a:noAutofit/>
          </a:bodyPr>
          <a:lstStyle>
            <a:lvl1pPr algn="ctr">
              <a:defRPr sz="1600"/>
            </a:lvl1pPr>
          </a:lstStyle>
          <a:p>
            <a:endParaRPr lang="en-US"/>
          </a:p>
        </p:txBody>
      </p:sp>
      <p:grpSp>
        <p:nvGrpSpPr>
          <p:cNvPr id="24" name="Group 23">
            <a:extLst>
              <a:ext uri="{FF2B5EF4-FFF2-40B4-BE49-F238E27FC236}">
                <a16:creationId xmlns:a16="http://schemas.microsoft.com/office/drawing/2014/main" id="{AD3592EB-FDA5-8828-7694-EFBFB19C4C47}"/>
              </a:ext>
            </a:extLst>
          </p:cNvPr>
          <p:cNvGrpSpPr/>
          <p:nvPr userDrawn="1"/>
        </p:nvGrpSpPr>
        <p:grpSpPr>
          <a:xfrm>
            <a:off x="7915041" y="1270554"/>
            <a:ext cx="137160" cy="3812779"/>
            <a:chOff x="5999214" y="1270552"/>
            <a:chExt cx="137160" cy="3812779"/>
          </a:xfrm>
        </p:grpSpPr>
        <p:cxnSp>
          <p:nvCxnSpPr>
            <p:cNvPr id="18" name="Straight Connector 17">
              <a:extLst>
                <a:ext uri="{FF2B5EF4-FFF2-40B4-BE49-F238E27FC236}">
                  <a16:creationId xmlns:a16="http://schemas.microsoft.com/office/drawing/2014/main" id="{F2FDD6F5-6D6B-5831-80F9-DFB3E2AB9532}"/>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081E88B-CF92-16A1-3792-16CB7F25DFFA}"/>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58F246D9-12EF-3560-F1A5-5FCE8FC13F18}"/>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Content Placeholder 6">
            <a:extLst>
              <a:ext uri="{FF2B5EF4-FFF2-40B4-BE49-F238E27FC236}">
                <a16:creationId xmlns:a16="http://schemas.microsoft.com/office/drawing/2014/main" id="{C2EE8A23-641F-A3C7-B095-8FD83C0C825B}"/>
              </a:ext>
            </a:extLst>
          </p:cNvPr>
          <p:cNvSpPr>
            <a:spLocks noGrp="1"/>
          </p:cNvSpPr>
          <p:nvPr>
            <p:ph sz="quarter" idx="15" hasCustomPrompt="1"/>
          </p:nvPr>
        </p:nvSpPr>
        <p:spPr>
          <a:xfrm>
            <a:off x="7967580" y="3973514"/>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31" name="Text Placeholder 30">
            <a:extLst>
              <a:ext uri="{FF2B5EF4-FFF2-40B4-BE49-F238E27FC236}">
                <a16:creationId xmlns:a16="http://schemas.microsoft.com/office/drawing/2014/main" id="{AB3767FE-6C5A-C285-1872-67DEBA7A1AF2}"/>
              </a:ext>
            </a:extLst>
          </p:cNvPr>
          <p:cNvSpPr>
            <a:spLocks noGrp="1"/>
          </p:cNvSpPr>
          <p:nvPr>
            <p:ph type="body" sz="quarter" idx="16" hasCustomPrompt="1"/>
          </p:nvPr>
        </p:nvSpPr>
        <p:spPr>
          <a:xfrm>
            <a:off x="7967581" y="3516125"/>
            <a:ext cx="3752939" cy="369332"/>
          </a:xfrm>
        </p:spPr>
        <p:txBody>
          <a:bodyPr anchor="t" anchorCtr="0">
            <a:no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grpSp>
        <p:nvGrpSpPr>
          <p:cNvPr id="23" name="Group 22">
            <a:extLst>
              <a:ext uri="{FF2B5EF4-FFF2-40B4-BE49-F238E27FC236}">
                <a16:creationId xmlns:a16="http://schemas.microsoft.com/office/drawing/2014/main" id="{F9FF9041-C513-BA59-7A91-F94D30252080}"/>
              </a:ext>
            </a:extLst>
          </p:cNvPr>
          <p:cNvGrpSpPr/>
          <p:nvPr userDrawn="1"/>
        </p:nvGrpSpPr>
        <p:grpSpPr>
          <a:xfrm>
            <a:off x="4155841" y="1270554"/>
            <a:ext cx="137160" cy="3812779"/>
            <a:chOff x="5999214" y="1270552"/>
            <a:chExt cx="137160" cy="3812779"/>
          </a:xfrm>
        </p:grpSpPr>
        <p:cxnSp>
          <p:nvCxnSpPr>
            <p:cNvPr id="26" name="Straight Connector 25">
              <a:extLst>
                <a:ext uri="{FF2B5EF4-FFF2-40B4-BE49-F238E27FC236}">
                  <a16:creationId xmlns:a16="http://schemas.microsoft.com/office/drawing/2014/main" id="{7F5C4E6C-79DA-C193-36DD-9383653D5CEA}"/>
                </a:ext>
              </a:extLst>
            </p:cNvPr>
            <p:cNvCxnSpPr>
              <a:cxnSpLocks/>
            </p:cNvCxnSpPr>
            <p:nvPr userDrawn="1"/>
          </p:nvCxnSpPr>
          <p:spPr>
            <a:xfrm>
              <a:off x="6067794" y="1369469"/>
              <a:ext cx="0" cy="3632837"/>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D0A0464-7894-7859-DAAA-1EB7E70C4967}"/>
                </a:ext>
              </a:extLst>
            </p:cNvPr>
            <p:cNvSpPr>
              <a:spLocks noChangeAspect="1"/>
            </p:cNvSpPr>
            <p:nvPr userDrawn="1"/>
          </p:nvSpPr>
          <p:spPr>
            <a:xfrm>
              <a:off x="5999214" y="1270552"/>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a:extLst>
                <a:ext uri="{FF2B5EF4-FFF2-40B4-BE49-F238E27FC236}">
                  <a16:creationId xmlns:a16="http://schemas.microsoft.com/office/drawing/2014/main" id="{E9C366AB-1935-1821-2203-36113EDC3B74}"/>
                </a:ext>
              </a:extLst>
            </p:cNvPr>
            <p:cNvSpPr>
              <a:spLocks noChangeAspect="1"/>
            </p:cNvSpPr>
            <p:nvPr userDrawn="1"/>
          </p:nvSpPr>
          <p:spPr>
            <a:xfrm>
              <a:off x="5999214" y="4946171"/>
              <a:ext cx="137160" cy="137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5" name="Graphic 16">
            <a:extLst>
              <a:ext uri="{FF2B5EF4-FFF2-40B4-BE49-F238E27FC236}">
                <a16:creationId xmlns:a16="http://schemas.microsoft.com/office/drawing/2014/main" id="{D359BBCF-08CA-CD5C-DB33-72BB6B51D006}"/>
              </a:ext>
            </a:extLst>
          </p:cNvPr>
          <p:cNvSpPr>
            <a:spLocks noChangeAspect="1"/>
          </p:cNvSpPr>
          <p:nvPr userDrawn="1"/>
        </p:nvSpPr>
        <p:spPr>
          <a:xfrm rot="10800000">
            <a:off x="5070664" y="1371600"/>
            <a:ext cx="2056023" cy="2057400"/>
          </a:xfrm>
          <a:prstGeom prst="ellipse">
            <a:avLst/>
          </a:prstGeom>
          <a:solidFill>
            <a:schemeClr val="accent2"/>
          </a:solidFill>
          <a:ln w="12611" cap="flat">
            <a:noFill/>
            <a:prstDash val="solid"/>
            <a:miter/>
          </a:ln>
        </p:spPr>
        <p:txBody>
          <a:bodyPr rtlCol="0" anchor="ctr"/>
          <a:lstStyle/>
          <a:p>
            <a:endParaRPr lang="en-US" sz="1800"/>
          </a:p>
        </p:txBody>
      </p:sp>
      <p:sp>
        <p:nvSpPr>
          <p:cNvPr id="36" name="Title 1">
            <a:extLst>
              <a:ext uri="{FF2B5EF4-FFF2-40B4-BE49-F238E27FC236}">
                <a16:creationId xmlns:a16="http://schemas.microsoft.com/office/drawing/2014/main" id="{48D218D3-0D10-BFF0-21BD-33788DBE966E}"/>
              </a:ext>
            </a:extLst>
          </p:cNvPr>
          <p:cNvSpPr txBox="1">
            <a:spLocks noChangeAspect="1"/>
          </p:cNvSpPr>
          <p:nvPr userDrawn="1"/>
        </p:nvSpPr>
        <p:spPr>
          <a:xfrm>
            <a:off x="5470277" y="2601770"/>
            <a:ext cx="1256796" cy="786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latin typeface="+mn-lt"/>
                <a:ea typeface="+mj-ea"/>
                <a:cs typeface="Calibri" panose="020F0502020204030204" pitchFamily="34" charset="0"/>
              </a:defRPr>
            </a:lvl1pPr>
          </a:lstStyle>
          <a:p>
            <a:pPr algn="ctr"/>
            <a:r>
              <a:rPr lang="en-US" sz="1600" b="0"/>
              <a:t>Insert photo here</a:t>
            </a:r>
          </a:p>
        </p:txBody>
      </p:sp>
      <p:pic>
        <p:nvPicPr>
          <p:cNvPr id="37" name="Graphic 36">
            <a:extLst>
              <a:ext uri="{FF2B5EF4-FFF2-40B4-BE49-F238E27FC236}">
                <a16:creationId xmlns:a16="http://schemas.microsoft.com/office/drawing/2014/main" id="{D583D3CF-8AA7-9369-F6F4-3F8E097BD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0277" y="1498524"/>
            <a:ext cx="1256796" cy="1256795"/>
          </a:xfrm>
          <a:prstGeom prst="rect">
            <a:avLst/>
          </a:prstGeom>
        </p:spPr>
      </p:pic>
      <p:sp>
        <p:nvSpPr>
          <p:cNvPr id="38" name="Picture Placeholder 19">
            <a:extLst>
              <a:ext uri="{FF2B5EF4-FFF2-40B4-BE49-F238E27FC236}">
                <a16:creationId xmlns:a16="http://schemas.microsoft.com/office/drawing/2014/main" id="{E4A1CC82-2A9F-4B97-37B3-8B81D1CDDC56}"/>
              </a:ext>
            </a:extLst>
          </p:cNvPr>
          <p:cNvSpPr>
            <a:spLocks noGrp="1" noChangeAspect="1"/>
          </p:cNvSpPr>
          <p:nvPr>
            <p:ph type="pic" sz="quarter" idx="17"/>
          </p:nvPr>
        </p:nvSpPr>
        <p:spPr>
          <a:xfrm>
            <a:off x="5070173" y="1369469"/>
            <a:ext cx="2057004" cy="2057400"/>
          </a:xfrm>
          <a:prstGeom prst="ellipse">
            <a:avLst/>
          </a:prstGeom>
          <a:noFill/>
        </p:spPr>
        <p:txBody>
          <a:bodyPr wrap="square">
            <a:noAutofit/>
          </a:bodyPr>
          <a:lstStyle>
            <a:lvl1pPr algn="ctr">
              <a:defRPr sz="1600"/>
            </a:lvl1pPr>
          </a:lstStyle>
          <a:p>
            <a:endParaRPr lang="en-US"/>
          </a:p>
        </p:txBody>
      </p:sp>
      <p:sp>
        <p:nvSpPr>
          <p:cNvPr id="39" name="Content Placeholder 6">
            <a:extLst>
              <a:ext uri="{FF2B5EF4-FFF2-40B4-BE49-F238E27FC236}">
                <a16:creationId xmlns:a16="http://schemas.microsoft.com/office/drawing/2014/main" id="{EB4CB687-8CC2-E3EA-8E41-B3B094B5F579}"/>
              </a:ext>
            </a:extLst>
          </p:cNvPr>
          <p:cNvSpPr>
            <a:spLocks noGrp="1"/>
          </p:cNvSpPr>
          <p:nvPr>
            <p:ph sz="quarter" idx="18" hasCustomPrompt="1"/>
          </p:nvPr>
        </p:nvSpPr>
        <p:spPr>
          <a:xfrm>
            <a:off x="4225335" y="3973514"/>
            <a:ext cx="3752939" cy="606425"/>
          </a:xfrm>
        </p:spPr>
        <p:txBody>
          <a:bodyPr>
            <a:noAutofit/>
          </a:bodyPr>
          <a:lstStyle>
            <a:lvl1pPr marL="0" indent="0" algn="ctr">
              <a:buNone/>
              <a:defRPr sz="1400" b="0" i="1">
                <a:solidFill>
                  <a:schemeClr val="tx2"/>
                </a:solidFill>
                <a:latin typeface="+mn-lt"/>
              </a:defRPr>
            </a:lvl1pPr>
          </a:lstStyle>
          <a:p>
            <a:pPr lvl="0"/>
            <a:r>
              <a:rPr lang="en-US"/>
              <a:t>Professional Title/Credentials</a:t>
            </a:r>
          </a:p>
        </p:txBody>
      </p:sp>
      <p:sp>
        <p:nvSpPr>
          <p:cNvPr id="42" name="Text Placeholder 41">
            <a:extLst>
              <a:ext uri="{FF2B5EF4-FFF2-40B4-BE49-F238E27FC236}">
                <a16:creationId xmlns:a16="http://schemas.microsoft.com/office/drawing/2014/main" id="{224AAC8C-B1A3-D1E4-0D07-62DB948D1BD0}"/>
              </a:ext>
            </a:extLst>
          </p:cNvPr>
          <p:cNvSpPr>
            <a:spLocks noGrp="1"/>
          </p:cNvSpPr>
          <p:nvPr>
            <p:ph type="body" sz="quarter" idx="19" hasCustomPrompt="1"/>
          </p:nvPr>
        </p:nvSpPr>
        <p:spPr>
          <a:xfrm>
            <a:off x="4208380" y="3516125"/>
            <a:ext cx="3780591" cy="369332"/>
          </a:xfrm>
        </p:spPr>
        <p:txBody>
          <a:bodyPr anchor="t" anchorCtr="0">
            <a:normAutofit/>
          </a:bodyPr>
          <a:lstStyle>
            <a:lvl1pPr marL="0" indent="0" algn="ctr">
              <a:buFont typeface="Arial" panose="020B0604020202020204" pitchFamily="34" charset="0"/>
              <a:buNone/>
              <a:defRPr sz="1800" b="1" cap="all" baseline="0">
                <a:solidFill>
                  <a:schemeClr val="tx1"/>
                </a:solidFill>
                <a:latin typeface="+mn-lt"/>
              </a:defRPr>
            </a:lvl1pPr>
            <a:lvl2pPr marL="0" indent="0">
              <a:buNone/>
              <a:defRPr/>
            </a:lvl2pPr>
            <a:lvl3pPr marL="914400" indent="0">
              <a:buNone/>
              <a:defRPr/>
            </a:lvl3pPr>
            <a:lvl4pPr marL="1371600" indent="0">
              <a:buNone/>
              <a:defRPr/>
            </a:lvl4pPr>
            <a:lvl5pPr marL="1828800" indent="0">
              <a:buNone/>
              <a:defRPr/>
            </a:lvl5pPr>
          </a:lstStyle>
          <a:p>
            <a:pPr lvl="0"/>
            <a:r>
              <a:rPr lang="en-US"/>
              <a:t>FIRST LAST NAME</a:t>
            </a:r>
          </a:p>
        </p:txBody>
      </p:sp>
      <p:pic>
        <p:nvPicPr>
          <p:cNvPr id="2" name="Picture 1">
            <a:extLst>
              <a:ext uri="{FF2B5EF4-FFF2-40B4-BE49-F238E27FC236}">
                <a16:creationId xmlns:a16="http://schemas.microsoft.com/office/drawing/2014/main" id="{79A4B9C7-53AD-C647-C758-BBD8786B377A}"/>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981877258"/>
      </p:ext>
    </p:extLst>
  </p:cSld>
  <p:clrMapOvr>
    <a:masterClrMapping/>
  </p:clrMapOvr>
  <p:extLst>
    <p:ext uri="{DCECCB84-F9BA-43D5-87BE-67443E8EF086}">
      <p15:sldGuideLst xmlns:p15="http://schemas.microsoft.com/office/powerpoint/2012/main">
        <p15:guide id="1" orient="horz" pos="117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_1 column bullet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08A87-B66E-F71C-ABA6-347EA8F47759}"/>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11DE456D-2283-2A37-579F-BA389EA59635}"/>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5" y="567065"/>
            <a:ext cx="10478063"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5" y="1997954"/>
            <a:ext cx="10478063"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4" name="Picture 3">
            <a:extLst>
              <a:ext uri="{FF2B5EF4-FFF2-40B4-BE49-F238E27FC236}">
                <a16:creationId xmlns:a16="http://schemas.microsoft.com/office/drawing/2014/main" id="{5879931F-A028-E638-BFC6-67619BDDF15F}"/>
              </a:ext>
            </a:extLst>
          </p:cNvPr>
          <p:cNvPicPr>
            <a:picLocks noChangeAspect="1"/>
          </p:cNvPicPr>
          <p:nvPr userDrawn="1"/>
        </p:nvPicPr>
        <p:blipFill>
          <a:blip r:embed="rId2"/>
          <a:srcRect/>
          <a:stretch/>
        </p:blipFill>
        <p:spPr>
          <a:xfrm>
            <a:off x="8640023" y="6221383"/>
            <a:ext cx="2364476" cy="480401"/>
          </a:xfrm>
          <a:prstGeom prst="rect">
            <a:avLst/>
          </a:prstGeom>
        </p:spPr>
      </p:pic>
      <p:pic>
        <p:nvPicPr>
          <p:cNvPr id="11" name="Graphic 10">
            <a:extLst>
              <a:ext uri="{FF2B5EF4-FFF2-40B4-BE49-F238E27FC236}">
                <a16:creationId xmlns:a16="http://schemas.microsoft.com/office/drawing/2014/main" id="{DCE3AC5D-5470-9998-B005-2D88BD7108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473" y="-66029"/>
            <a:ext cx="1938848" cy="6990057"/>
          </a:xfrm>
          <a:prstGeom prst="rect">
            <a:avLst/>
          </a:prstGeom>
        </p:spPr>
      </p:pic>
    </p:spTree>
    <p:extLst>
      <p:ext uri="{BB962C8B-B14F-4D97-AF65-F5344CB8AC3E}">
        <p14:creationId xmlns:p14="http://schemas.microsoft.com/office/powerpoint/2010/main" val="27222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081132736"/>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_2 column bulle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479E1D-AC3F-9418-D183-8078C81EB759}"/>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7E54112-CCCE-C5AC-58F7-CAF29848D8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Graphic 10">
            <a:extLst>
              <a:ext uri="{FF2B5EF4-FFF2-40B4-BE49-F238E27FC236}">
                <a16:creationId xmlns:a16="http://schemas.microsoft.com/office/drawing/2014/main" id="{AD4B7AD1-43D8-2C17-3BD5-C9041C0B3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5" y="567065"/>
            <a:ext cx="10478063" cy="1325563"/>
          </a:xfrm>
          <a:prstGeom prst="rect">
            <a:avLst/>
          </a:prstGeom>
        </p:spPr>
        <p:txBody>
          <a:bodyPr>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4"/>
            <a:ext cx="5082027"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sp>
        <p:nvSpPr>
          <p:cNvPr id="4" name="Content Placeholder 2">
            <a:extLst>
              <a:ext uri="{FF2B5EF4-FFF2-40B4-BE49-F238E27FC236}">
                <a16:creationId xmlns:a16="http://schemas.microsoft.com/office/drawing/2014/main" id="{B66C24C2-3C84-CCBA-C4B7-E62A4D9157E2}"/>
              </a:ext>
            </a:extLst>
          </p:cNvPr>
          <p:cNvSpPr>
            <a:spLocks noGrp="1"/>
          </p:cNvSpPr>
          <p:nvPr>
            <p:ph idx="11" hasCustomPrompt="1"/>
          </p:nvPr>
        </p:nvSpPr>
        <p:spPr>
          <a:xfrm>
            <a:off x="6900440" y="1997954"/>
            <a:ext cx="5082027" cy="3813545"/>
          </a:xfrm>
        </p:spPr>
        <p:txBody>
          <a:bodyPr>
            <a:normAutofit/>
          </a:bodyPr>
          <a:lstStyle>
            <a:lvl1pPr marL="0" indent="0">
              <a:spcBef>
                <a:spcPts val="1200"/>
              </a:spcBef>
              <a:buFont typeface="Arial" panose="020B0604020202020204" pitchFamily="34" charset="0"/>
              <a:buNone/>
              <a:defRPr sz="2400" b="0" i="0">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Succinct subheading statement copy: </a:t>
            </a:r>
          </a:p>
          <a:p>
            <a:pPr lvl="1"/>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marL="274320" marR="0" lvl="1"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pPr>
            <a:r>
              <a:rPr lang="en-US"/>
              <a:t>Bullet copy sentence</a:t>
            </a:r>
          </a:p>
          <a:p>
            <a:pPr lvl="1"/>
            <a:endParaRPr lang="en-US"/>
          </a:p>
        </p:txBody>
      </p:sp>
      <p:pic>
        <p:nvPicPr>
          <p:cNvPr id="6" name="Picture 5">
            <a:extLst>
              <a:ext uri="{FF2B5EF4-FFF2-40B4-BE49-F238E27FC236}">
                <a16:creationId xmlns:a16="http://schemas.microsoft.com/office/drawing/2014/main" id="{07FFF9BB-320D-A63C-8014-02CB78D36AD9}"/>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624588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20054-ED3B-8D8D-0094-A04699421DAD}"/>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91E992C5-02FE-29C9-B0A2-0FA0B7CB8EFF}"/>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457E1038-2671-528E-382C-0C283984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13" name="Rectangle 12">
            <a:extLst>
              <a:ext uri="{FF2B5EF4-FFF2-40B4-BE49-F238E27FC236}">
                <a16:creationId xmlns:a16="http://schemas.microsoft.com/office/drawing/2014/main" id="{593241AD-3F37-0515-5368-B0567638441D}"/>
              </a:ext>
            </a:extLst>
          </p:cNvPr>
          <p:cNvSpPr/>
          <p:nvPr userDrawn="1"/>
        </p:nvSpPr>
        <p:spPr>
          <a:xfrm>
            <a:off x="1504405" y="1377108"/>
            <a:ext cx="7959635" cy="447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Shape, icon&#10;&#10;Description automatically generated">
            <a:extLst>
              <a:ext uri="{FF2B5EF4-FFF2-40B4-BE49-F238E27FC236}">
                <a16:creationId xmlns:a16="http://schemas.microsoft.com/office/drawing/2014/main" id="{B841515A-1815-A381-D40D-217FF2B300F1}"/>
              </a:ext>
            </a:extLst>
          </p:cNvPr>
          <p:cNvPicPr>
            <a:picLocks noChangeAspect="1"/>
          </p:cNvPicPr>
          <p:nvPr userDrawn="1"/>
        </p:nvPicPr>
        <p:blipFill>
          <a:blip r:embed="rId4"/>
          <a:stretch>
            <a:fillRect/>
          </a:stretch>
        </p:blipFill>
        <p:spPr>
          <a:xfrm>
            <a:off x="5400713" y="3145162"/>
            <a:ext cx="698851" cy="848604"/>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5" y="567065"/>
            <a:ext cx="10478063" cy="1325563"/>
          </a:xfrm>
          <a:prstGeom prst="rect">
            <a:avLst/>
          </a:prstGeom>
        </p:spPr>
        <p:txBody>
          <a:bodyPr anchor="t">
            <a:normAutofit/>
          </a:bodyPr>
          <a:lstStyle>
            <a:lvl1pPr>
              <a:defRPr sz="4200">
                <a:solidFill>
                  <a:schemeClr val="accent2"/>
                </a:solidFill>
                <a:latin typeface="Calibri" panose="020F0502020204030204" pitchFamily="34" charset="0"/>
                <a:cs typeface="Calibri" panose="020F0502020204030204" pitchFamily="34" charset="0"/>
              </a:defRPr>
            </a:lvl1pPr>
          </a:lstStyle>
          <a:p>
            <a:r>
              <a:rPr lang="en-US"/>
              <a:t>Place Video Format</a:t>
            </a:r>
          </a:p>
        </p:txBody>
      </p:sp>
      <p:sp>
        <p:nvSpPr>
          <p:cNvPr id="11" name="Media Placeholder 10">
            <a:extLst>
              <a:ext uri="{FF2B5EF4-FFF2-40B4-BE49-F238E27FC236}">
                <a16:creationId xmlns:a16="http://schemas.microsoft.com/office/drawing/2014/main" id="{D583CB4F-2647-7844-A032-AC4C2EC60F4A}"/>
              </a:ext>
            </a:extLst>
          </p:cNvPr>
          <p:cNvSpPr>
            <a:spLocks noGrp="1"/>
          </p:cNvSpPr>
          <p:nvPr>
            <p:ph type="media" sz="quarter" idx="11"/>
          </p:nvPr>
        </p:nvSpPr>
        <p:spPr>
          <a:xfrm>
            <a:off x="1504405" y="1363437"/>
            <a:ext cx="7959635" cy="4477295"/>
          </a:xfrm>
        </p:spPr>
        <p:txBody>
          <a:bodyPr/>
          <a:lstStyle/>
          <a:p>
            <a:endParaRPr lang="en-US"/>
          </a:p>
        </p:txBody>
      </p:sp>
      <p:pic>
        <p:nvPicPr>
          <p:cNvPr id="3" name="Picture 2">
            <a:extLst>
              <a:ext uri="{FF2B5EF4-FFF2-40B4-BE49-F238E27FC236}">
                <a16:creationId xmlns:a16="http://schemas.microsoft.com/office/drawing/2014/main" id="{6E2DF3FD-DE58-8F84-F76B-F1CD26E36C09}"/>
              </a:ext>
            </a:extLst>
          </p:cNvPr>
          <p:cNvPicPr>
            <a:picLocks noChangeAspect="1"/>
          </p:cNvPicPr>
          <p:nvPr userDrawn="1"/>
        </p:nvPicPr>
        <p:blipFill>
          <a:blip r:embed="rId5"/>
          <a:srcRect/>
          <a:stretch/>
        </p:blipFill>
        <p:spPr>
          <a:xfrm>
            <a:off x="8640023" y="6221383"/>
            <a:ext cx="2364476" cy="480401"/>
          </a:xfrm>
          <a:prstGeom prst="rect">
            <a:avLst/>
          </a:prstGeom>
        </p:spPr>
      </p:pic>
    </p:spTree>
    <p:extLst>
      <p:ext uri="{BB962C8B-B14F-4D97-AF65-F5344CB8AC3E}">
        <p14:creationId xmlns:p14="http://schemas.microsoft.com/office/powerpoint/2010/main" val="1951939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_paragraph">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D9028-19D3-41E6-FCB0-98CE996B24AE}"/>
              </a:ext>
            </a:extLst>
          </p:cNvPr>
          <p:cNvSpPr/>
          <p:nvPr userDrawn="1"/>
        </p:nvSpPr>
        <p:spPr>
          <a:xfrm>
            <a:off x="0" y="6057126"/>
            <a:ext cx="12192000" cy="80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FE837210-0AB9-9A59-3021-E4F85B7D2EB6}"/>
              </a:ext>
            </a:extLst>
          </p:cNvPr>
          <p:cNvSpPr/>
          <p:nvPr userDrawn="1"/>
        </p:nvSpPr>
        <p:spPr>
          <a:xfrm>
            <a:off x="0" y="6057124"/>
            <a:ext cx="12192000" cy="800876"/>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67669D80-7224-833B-52C1-462D5AEB24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73" y="-66029"/>
            <a:ext cx="1938848" cy="6990057"/>
          </a:xfrm>
          <a:prstGeom prst="rect">
            <a:avLst/>
          </a:prstGeom>
        </p:spPr>
      </p:pic>
      <p:sp>
        <p:nvSpPr>
          <p:cNvPr id="2" name="Title 1">
            <a:extLst>
              <a:ext uri="{FF2B5EF4-FFF2-40B4-BE49-F238E27FC236}">
                <a16:creationId xmlns:a16="http://schemas.microsoft.com/office/drawing/2014/main" id="{FD392EE0-4195-9746-9D1F-4FA97EFCA026}"/>
              </a:ext>
            </a:extLst>
          </p:cNvPr>
          <p:cNvSpPr>
            <a:spLocks noGrp="1"/>
          </p:cNvSpPr>
          <p:nvPr>
            <p:ph type="title" hasCustomPrompt="1"/>
          </p:nvPr>
        </p:nvSpPr>
        <p:spPr>
          <a:xfrm>
            <a:off x="1504404" y="567065"/>
            <a:ext cx="9034643" cy="1325563"/>
          </a:xfrm>
          <a:prstGeom prst="rect">
            <a:avLst/>
          </a:prstGeom>
        </p:spPr>
        <p:txBody>
          <a:bodyPr>
            <a:normAutofit/>
          </a:bodyPr>
          <a:lstStyle>
            <a:lvl1pPr>
              <a:defRPr sz="4200">
                <a:solidFill>
                  <a:schemeClr val="tx1"/>
                </a:solidFill>
                <a:latin typeface="Calibri" panose="020F0502020204030204" pitchFamily="34" charset="0"/>
                <a:cs typeface="Calibri" panose="020F050202020403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F28B927E-5DB1-EF41-A4CB-6C799240C6EB}"/>
              </a:ext>
            </a:extLst>
          </p:cNvPr>
          <p:cNvSpPr>
            <a:spLocks noGrp="1"/>
          </p:cNvSpPr>
          <p:nvPr>
            <p:ph idx="1" hasCustomPrompt="1"/>
          </p:nvPr>
        </p:nvSpPr>
        <p:spPr>
          <a:xfrm>
            <a:off x="1504404" y="1997954"/>
            <a:ext cx="9034643" cy="3813545"/>
          </a:xfrm>
        </p:spPr>
        <p:txBody>
          <a:bodyPr>
            <a:normAutofit/>
          </a:bodyPr>
          <a:lstStyle>
            <a:lvl1pPr marL="0" indent="0">
              <a:lnSpc>
                <a:spcPts val="3800"/>
              </a:lnSpc>
              <a:spcBef>
                <a:spcPts val="1200"/>
              </a:spcBef>
              <a:buFont typeface="Arial" panose="020B0604020202020204" pitchFamily="34" charset="0"/>
              <a:buNone/>
              <a:defRPr sz="2400" b="0" i="0">
                <a:solidFill>
                  <a:schemeClr val="accent2"/>
                </a:solidFill>
                <a:latin typeface="Calibri" panose="020F0502020204030204" pitchFamily="34" charset="0"/>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2pPr>
          </a:lstStyle>
          <a:p>
            <a:pPr lvl="0"/>
            <a:r>
              <a:rPr lang="en-US"/>
              <a:t>Paragraph statement copy can go here. Insert additional information here in this space designated for longer copy. Paragraph statement copy can go here. Insert additional information here in this space designated for longer copy. </a:t>
            </a:r>
          </a:p>
        </p:txBody>
      </p:sp>
      <p:pic>
        <p:nvPicPr>
          <p:cNvPr id="7" name="Picture 6">
            <a:extLst>
              <a:ext uri="{FF2B5EF4-FFF2-40B4-BE49-F238E27FC236}">
                <a16:creationId xmlns:a16="http://schemas.microsoft.com/office/drawing/2014/main" id="{335DA940-7675-F3A4-428F-06B544BD2ABA}"/>
              </a:ext>
            </a:extLst>
          </p:cNvPr>
          <p:cNvPicPr>
            <a:picLocks noChangeAspect="1"/>
          </p:cNvPicPr>
          <p:nvPr userDrawn="1"/>
        </p:nvPicPr>
        <p:blipFill>
          <a:blip r:embed="rId4"/>
          <a:srcRect/>
          <a:stretch/>
        </p:blipFill>
        <p:spPr>
          <a:xfrm>
            <a:off x="8640023" y="6221383"/>
            <a:ext cx="2364476" cy="480401"/>
          </a:xfrm>
          <a:prstGeom prst="rect">
            <a:avLst/>
          </a:prstGeom>
        </p:spPr>
      </p:pic>
    </p:spTree>
    <p:extLst>
      <p:ext uri="{BB962C8B-B14F-4D97-AF65-F5344CB8AC3E}">
        <p14:creationId xmlns:p14="http://schemas.microsoft.com/office/powerpoint/2010/main" val="1938336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ccent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6DC6AE-55E8-9B59-0667-6A28AA1AFA8C}"/>
              </a:ext>
            </a:extLst>
          </p:cNvPr>
          <p:cNvPicPr>
            <a:picLocks noChangeAspect="1"/>
          </p:cNvPicPr>
          <p:nvPr userDrawn="1"/>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DADCB5DB-1849-F5B2-CDAC-259EE6556A92}"/>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2520584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ccent 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FB9405B-846A-2B6B-03EE-7658E2867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2203432" cy="686443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821190" y="1922146"/>
            <a:ext cx="5876791" cy="3552825"/>
          </a:xfrm>
        </p:spPr>
        <p:txBody>
          <a:bodyPr tIns="0" bIns="0">
            <a:normAutofit/>
          </a:bodyPr>
          <a:lstStyle>
            <a:lvl1pPr marL="0" indent="0" algn="l">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is a single statement slide to be used to highlight an idea or quote. The copy that appears here should be at two sentences maximum.</a:t>
            </a:r>
          </a:p>
        </p:txBody>
      </p:sp>
      <p:pic>
        <p:nvPicPr>
          <p:cNvPr id="3" name="Picture 2">
            <a:extLst>
              <a:ext uri="{FF2B5EF4-FFF2-40B4-BE49-F238E27FC236}">
                <a16:creationId xmlns:a16="http://schemas.microsoft.com/office/drawing/2014/main" id="{61797DB9-096C-7F86-1EED-2C80BE18BA9F}"/>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2687458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ccent 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C4823-63AD-CC1A-E49E-3EAD46D2436E}"/>
              </a:ext>
            </a:extLst>
          </p:cNvPr>
          <p:cNvPicPr>
            <a:picLocks noChangeAspect="1"/>
          </p:cNvPicPr>
          <p:nvPr userDrawn="1"/>
        </p:nvPicPr>
        <p:blipFill>
          <a:blip r:embed="rId2"/>
          <a:srcRect/>
          <a:stretch/>
        </p:blipFill>
        <p:spPr>
          <a:xfrm>
            <a:off x="2" y="-1"/>
            <a:ext cx="12191999" cy="6858001"/>
          </a:xfrm>
          <a:prstGeom prst="rect">
            <a:avLst/>
          </a:prstGeom>
        </p:spPr>
      </p:pic>
      <p:sp>
        <p:nvSpPr>
          <p:cNvPr id="8" name="Text Placeholder 7">
            <a:extLst>
              <a:ext uri="{FF2B5EF4-FFF2-40B4-BE49-F238E27FC236}">
                <a16:creationId xmlns:a16="http://schemas.microsoft.com/office/drawing/2014/main" id="{6CAEADA9-5AA0-9349-8999-17730AB95F1D}"/>
              </a:ext>
            </a:extLst>
          </p:cNvPr>
          <p:cNvSpPr>
            <a:spLocks noGrp="1"/>
          </p:cNvSpPr>
          <p:nvPr>
            <p:ph type="body" sz="quarter" idx="11" hasCustomPrompt="1"/>
          </p:nvPr>
        </p:nvSpPr>
        <p:spPr>
          <a:xfrm>
            <a:off x="2524259" y="1979295"/>
            <a:ext cx="7143484" cy="2899410"/>
          </a:xfrm>
        </p:spPr>
        <p:txBody>
          <a:bodyPr>
            <a:normAutofit/>
          </a:bodyPr>
          <a:lstStyle>
            <a:lvl1pPr marL="0" indent="0" algn="ctr">
              <a:lnSpc>
                <a:spcPct val="125000"/>
              </a:lnSpc>
              <a:buNone/>
              <a:defRPr sz="340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a:t>This slide is an accent slide for quotes or large bold statements. It can help break up white pages nicely.</a:t>
            </a:r>
          </a:p>
        </p:txBody>
      </p:sp>
      <p:pic>
        <p:nvPicPr>
          <p:cNvPr id="3" name="Picture 2">
            <a:extLst>
              <a:ext uri="{FF2B5EF4-FFF2-40B4-BE49-F238E27FC236}">
                <a16:creationId xmlns:a16="http://schemas.microsoft.com/office/drawing/2014/main" id="{53F86E54-64FD-4859-F360-0275F7F77939}"/>
              </a:ext>
            </a:extLst>
          </p:cNvPr>
          <p:cNvPicPr>
            <a:picLocks noChangeAspect="1"/>
          </p:cNvPicPr>
          <p:nvPr userDrawn="1"/>
        </p:nvPicPr>
        <p:blipFill>
          <a:blip r:embed="rId3"/>
          <a:srcRect/>
          <a:stretch/>
        </p:blipFill>
        <p:spPr>
          <a:xfrm>
            <a:off x="8640023" y="6221383"/>
            <a:ext cx="2364476" cy="480401"/>
          </a:xfrm>
          <a:prstGeom prst="rect">
            <a:avLst/>
          </a:prstGeom>
        </p:spPr>
      </p:pic>
    </p:spTree>
    <p:extLst>
      <p:ext uri="{BB962C8B-B14F-4D97-AF65-F5344CB8AC3E}">
        <p14:creationId xmlns:p14="http://schemas.microsoft.com/office/powerpoint/2010/main" val="252698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84062-6659-90CA-F339-92626F90E4E2}"/>
              </a:ext>
            </a:extLst>
          </p:cNvPr>
          <p:cNvSpPr/>
          <p:nvPr userDrawn="1"/>
        </p:nvSpPr>
        <p:spPr>
          <a:xfrm>
            <a:off x="0" y="2"/>
            <a:ext cx="12192000" cy="6857999"/>
          </a:xfrm>
          <a:prstGeom prst="rect">
            <a:avLst/>
          </a:prstGeom>
          <a:gradFill flip="none" rotWithShape="1">
            <a:gsLst>
              <a:gs pos="12000">
                <a:schemeClr val="accent4"/>
              </a:gs>
              <a:gs pos="71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B6A77CF9-2315-E5EC-7BF8-F68753136DD1}"/>
              </a:ext>
            </a:extLst>
          </p:cNvPr>
          <p:cNvSpPr/>
          <p:nvPr userDrawn="1"/>
        </p:nvSpPr>
        <p:spPr>
          <a:xfrm>
            <a:off x="0" y="6053560"/>
            <a:ext cx="12192000" cy="804441"/>
          </a:xfrm>
          <a:prstGeom prst="rect">
            <a:avLst/>
          </a:prstGeom>
          <a:solidFill>
            <a:schemeClr val="bg1">
              <a:alpha val="750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9D9A67ED-C06F-1959-94FF-0DC81440E72A}"/>
              </a:ext>
            </a:extLst>
          </p:cNvPr>
          <p:cNvSpPr txBox="1"/>
          <p:nvPr userDrawn="1"/>
        </p:nvSpPr>
        <p:spPr>
          <a:xfrm>
            <a:off x="1558400" y="2598004"/>
            <a:ext cx="6352673" cy="830997"/>
          </a:xfrm>
          <a:prstGeom prst="rect">
            <a:avLst/>
          </a:prstGeom>
          <a:noFill/>
        </p:spPr>
        <p:txBody>
          <a:bodyPr wrap="square" rtlCol="0">
            <a:spAutoFit/>
          </a:bodyPr>
          <a:lstStyle/>
          <a:p>
            <a:r>
              <a:rPr lang="en-US" sz="4800" b="1">
                <a:solidFill>
                  <a:schemeClr val="bg1"/>
                </a:solidFill>
              </a:rPr>
              <a:t>THANK YOU</a:t>
            </a:r>
          </a:p>
        </p:txBody>
      </p:sp>
      <p:sp>
        <p:nvSpPr>
          <p:cNvPr id="10" name="TextBox 9">
            <a:extLst>
              <a:ext uri="{FF2B5EF4-FFF2-40B4-BE49-F238E27FC236}">
                <a16:creationId xmlns:a16="http://schemas.microsoft.com/office/drawing/2014/main" id="{F5BAD8CA-A48B-170E-CCEC-CB4683711472}"/>
              </a:ext>
            </a:extLst>
          </p:cNvPr>
          <p:cNvSpPr txBox="1"/>
          <p:nvPr userDrawn="1"/>
        </p:nvSpPr>
        <p:spPr>
          <a:xfrm>
            <a:off x="8359596" y="1475713"/>
            <a:ext cx="2743200" cy="400110"/>
          </a:xfrm>
          <a:prstGeom prst="rect">
            <a:avLst/>
          </a:prstGeom>
          <a:noFill/>
        </p:spPr>
        <p:txBody>
          <a:bodyPr wrap="square" rtlCol="0">
            <a:spAutoFit/>
          </a:bodyPr>
          <a:lstStyle/>
          <a:p>
            <a:pPr algn="ctr"/>
            <a:r>
              <a:rPr lang="en-US" sz="2000" b="0">
                <a:solidFill>
                  <a:schemeClr val="bg1"/>
                </a:solidFill>
              </a:rPr>
              <a:t>Kindly take our survey:</a:t>
            </a:r>
          </a:p>
        </p:txBody>
      </p:sp>
      <p:sp>
        <p:nvSpPr>
          <p:cNvPr id="11" name="Rectangle 10">
            <a:extLst>
              <a:ext uri="{FF2B5EF4-FFF2-40B4-BE49-F238E27FC236}">
                <a16:creationId xmlns:a16="http://schemas.microsoft.com/office/drawing/2014/main" id="{32BFDCB1-ED24-FB86-52FA-2FA88396162E}"/>
              </a:ext>
            </a:extLst>
          </p:cNvPr>
          <p:cNvSpPr>
            <a:spLocks noChangeAspect="1"/>
          </p:cNvSpPr>
          <p:nvPr userDrawn="1"/>
        </p:nvSpPr>
        <p:spPr>
          <a:xfrm>
            <a:off x="8504448" y="2079183"/>
            <a:ext cx="2468880"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icture Placeholder 12">
            <a:extLst>
              <a:ext uri="{FF2B5EF4-FFF2-40B4-BE49-F238E27FC236}">
                <a16:creationId xmlns:a16="http://schemas.microsoft.com/office/drawing/2014/main" id="{61713F6B-F228-24E3-540B-A6552968BE9E}"/>
              </a:ext>
            </a:extLst>
          </p:cNvPr>
          <p:cNvSpPr>
            <a:spLocks noGrp="1"/>
          </p:cNvSpPr>
          <p:nvPr>
            <p:ph type="pic" sz="quarter" idx="11"/>
          </p:nvPr>
        </p:nvSpPr>
        <p:spPr>
          <a:xfrm>
            <a:off x="8504237" y="2079627"/>
            <a:ext cx="2468563" cy="2468563"/>
          </a:xfrm>
        </p:spPr>
        <p:txBody>
          <a:bodyPr>
            <a:normAutofit/>
          </a:bodyPr>
          <a:lstStyle>
            <a:lvl1pPr>
              <a:defRPr sz="2000">
                <a:latin typeface="+mn-lt"/>
              </a:defRPr>
            </a:lvl1pPr>
          </a:lstStyle>
          <a:p>
            <a:endParaRPr lang="en-US"/>
          </a:p>
        </p:txBody>
      </p:sp>
      <p:pic>
        <p:nvPicPr>
          <p:cNvPr id="2" name="Picture 1">
            <a:extLst>
              <a:ext uri="{FF2B5EF4-FFF2-40B4-BE49-F238E27FC236}">
                <a16:creationId xmlns:a16="http://schemas.microsoft.com/office/drawing/2014/main" id="{9B447AB7-7B91-3D56-39E5-AFE6A63370BA}"/>
              </a:ext>
            </a:extLst>
          </p:cNvPr>
          <p:cNvPicPr>
            <a:picLocks noChangeAspect="1"/>
          </p:cNvPicPr>
          <p:nvPr userDrawn="1"/>
        </p:nvPicPr>
        <p:blipFill>
          <a:blip r:embed="rId2"/>
          <a:srcRect/>
          <a:stretch/>
        </p:blipFill>
        <p:spPr>
          <a:xfrm>
            <a:off x="8640023" y="6221383"/>
            <a:ext cx="2364476" cy="480401"/>
          </a:xfrm>
          <a:prstGeom prst="rect">
            <a:avLst/>
          </a:prstGeom>
        </p:spPr>
      </p:pic>
    </p:spTree>
    <p:extLst>
      <p:ext uri="{BB962C8B-B14F-4D97-AF65-F5344CB8AC3E}">
        <p14:creationId xmlns:p14="http://schemas.microsoft.com/office/powerpoint/2010/main" val="37786829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Cover Slide_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E35F4-EA41-1201-21BD-0E593E6983E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E8001A-4D41-FB4F-AE47-679FF806FB2C}"/>
              </a:ext>
            </a:extLst>
          </p:cNvPr>
          <p:cNvSpPr>
            <a:spLocks noGrp="1"/>
          </p:cNvSpPr>
          <p:nvPr>
            <p:ph type="ctrTitle" hasCustomPrompt="1"/>
          </p:nvPr>
        </p:nvSpPr>
        <p:spPr>
          <a:xfrm>
            <a:off x="1130291" y="1292883"/>
            <a:ext cx="7859596" cy="729430"/>
          </a:xfrm>
          <a:prstGeom prst="rect">
            <a:avLst/>
          </a:prstGeom>
        </p:spPr>
        <p:txBody>
          <a:bodyPr anchor="t" anchorCtr="0">
            <a:noAutofit/>
          </a:bodyPr>
          <a:lstStyle>
            <a:lvl1pPr algn="l">
              <a:defRPr sz="2300" b="1" cap="all" baseline="0">
                <a:solidFill>
                  <a:schemeClr val="accent2"/>
                </a:solidFill>
                <a:latin typeface="Calibri" panose="020F0502020204030204" pitchFamily="34" charset="0"/>
                <a:cs typeface="Calibri" panose="020F0502020204030204" pitchFamily="34" charset="0"/>
              </a:defRPr>
            </a:lvl1pPr>
          </a:lstStyle>
          <a:p>
            <a:r>
              <a:rPr lang="en-US"/>
              <a:t>PRESENTATION NAME GOES HERE</a:t>
            </a:r>
            <a:br>
              <a:rPr lang="en-US"/>
            </a:br>
            <a:r>
              <a:rPr lang="en-US"/>
              <a:t>Two lines </a:t>
            </a:r>
          </a:p>
        </p:txBody>
      </p:sp>
      <p:sp>
        <p:nvSpPr>
          <p:cNvPr id="3" name="Subtitle 2">
            <a:extLst>
              <a:ext uri="{FF2B5EF4-FFF2-40B4-BE49-F238E27FC236}">
                <a16:creationId xmlns:a16="http://schemas.microsoft.com/office/drawing/2014/main" id="{8C8521E2-75D7-4545-8E9D-9C60ED8666B3}"/>
              </a:ext>
            </a:extLst>
          </p:cNvPr>
          <p:cNvSpPr>
            <a:spLocks noGrp="1"/>
          </p:cNvSpPr>
          <p:nvPr>
            <p:ph type="subTitle" idx="1" hasCustomPrompt="1"/>
          </p:nvPr>
        </p:nvSpPr>
        <p:spPr>
          <a:xfrm>
            <a:off x="1130291" y="794591"/>
            <a:ext cx="7859596" cy="379097"/>
          </a:xfrm>
        </p:spPr>
        <p:txBody>
          <a:bodyPr>
            <a:noAutofit/>
          </a:bodyPr>
          <a:lstStyle>
            <a:lvl1pPr marL="0" indent="0" algn="l">
              <a:spcBef>
                <a:spcPts val="600"/>
              </a:spcBef>
              <a:buNone/>
              <a:defRPr sz="1400" cap="all" spc="1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400"/>
              <a:t>EPISODE 123</a:t>
            </a:r>
            <a:endParaRPr lang="en-US" sz="1400">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EA04E24D-0B30-31F9-9FC6-D0B5866AF743}"/>
              </a:ext>
            </a:extLst>
          </p:cNvPr>
          <p:cNvCxnSpPr/>
          <p:nvPr userDrawn="1"/>
        </p:nvCxnSpPr>
        <p:spPr>
          <a:xfrm>
            <a:off x="900332" y="656494"/>
            <a:ext cx="0" cy="1465385"/>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1ED6607-BFB8-62CE-F369-849D69F2BE2C}"/>
              </a:ext>
            </a:extLst>
          </p:cNvPr>
          <p:cNvSpPr>
            <a:spLocks noGrp="1"/>
          </p:cNvSpPr>
          <p:nvPr>
            <p:ph type="pic" sz="quarter" idx="10" hasCustomPrompt="1"/>
          </p:nvPr>
        </p:nvSpPr>
        <p:spPr>
          <a:xfrm>
            <a:off x="1130291" y="2209800"/>
            <a:ext cx="2216151" cy="1066800"/>
          </a:xfrm>
        </p:spPr>
        <p:txBody>
          <a:bodyPr/>
          <a:lstStyle>
            <a:lvl1pPr>
              <a:defRPr/>
            </a:lvl1pPr>
          </a:lstStyle>
          <a:p>
            <a:r>
              <a:rPr lang="en-US"/>
              <a:t>Guest Logo</a:t>
            </a:r>
          </a:p>
        </p:txBody>
      </p:sp>
    </p:spTree>
    <p:extLst>
      <p:ext uri="{BB962C8B-B14F-4D97-AF65-F5344CB8AC3E}">
        <p14:creationId xmlns:p14="http://schemas.microsoft.com/office/powerpoint/2010/main" val="2905137349"/>
      </p:ext>
    </p:extLst>
  </p:cSld>
  <p:clrMapOvr>
    <a:masterClrMapping/>
  </p:clrMapOvr>
  <p:extLst>
    <p:ext uri="{DCECCB84-F9BA-43D5-87BE-67443E8EF086}">
      <p15:sldGuideLst xmlns:p15="http://schemas.microsoft.com/office/powerpoint/2012/main">
        <p15:guide id="1" orient="horz" pos="1488">
          <p15:clr>
            <a:srgbClr val="FBAE40"/>
          </p15:clr>
        </p15:guide>
        <p15:guide id="2" orient="horz" pos="3552">
          <p15:clr>
            <a:srgbClr val="FBAE40"/>
          </p15:clr>
        </p15:guide>
        <p15:guide id="3" pos="309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Master Cover_No Animatio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D54CAA-C283-1BC1-49F4-8D01C21ABA3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112504" y="2412825"/>
            <a:ext cx="7258685" cy="1320973"/>
          </a:xfrm>
        </p:spPr>
        <p:txBody>
          <a:bodyPr lIns="0"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3600" b="1">
                <a:solidFill>
                  <a:srgbClr val="003595"/>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 = Arial Bold, 36 </a:t>
            </a:r>
            <a:r>
              <a:rPr lang="en-US" err="1"/>
              <a:t>pt</a:t>
            </a:r>
            <a:r>
              <a:rPr lang="en-US"/>
              <a:t>, Fidium Blue</a:t>
            </a:r>
          </a:p>
        </p:txBody>
      </p:sp>
      <p:sp>
        <p:nvSpPr>
          <p:cNvPr id="6" name="Slide Number Placeholder 5"/>
          <p:cNvSpPr>
            <a:spLocks noGrp="1"/>
          </p:cNvSpPr>
          <p:nvPr>
            <p:ph type="sldNum" sz="quarter" idx="12"/>
          </p:nvPr>
        </p:nvSpPr>
        <p:spPr>
          <a:xfrm>
            <a:off x="11461899" y="6490954"/>
            <a:ext cx="730100" cy="365125"/>
          </a:xfrm>
        </p:spPr>
        <p:txBody>
          <a:bodyPr rIns="182880"/>
          <a:lstStyle>
            <a:lvl1pPr>
              <a:defRPr sz="1100">
                <a:solidFill>
                  <a:schemeClr val="bg1">
                    <a:lumMod val="75000"/>
                  </a:schemeClr>
                </a:solidFill>
              </a:defRPr>
            </a:lvl1pPr>
          </a:lstStyle>
          <a:p>
            <a:fld id="{4C05083D-DBAE-BA46-9F26-6AEC492F8410}" type="slidenum">
              <a:rPr lang="en-US" smtClean="0"/>
              <a:t>‹#›</a:t>
            </a:fld>
            <a:endParaRPr lang="en-US"/>
          </a:p>
        </p:txBody>
      </p:sp>
      <p:pic>
        <p:nvPicPr>
          <p:cNvPr id="12" name="Graphic 11">
            <a:extLst>
              <a:ext uri="{FF2B5EF4-FFF2-40B4-BE49-F238E27FC236}">
                <a16:creationId xmlns:a16="http://schemas.microsoft.com/office/drawing/2014/main" id="{52E42EAD-8AAA-9F62-3E58-8CD93A9D484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12505" y="644319"/>
            <a:ext cx="2474370" cy="1124712"/>
          </a:xfrm>
          <a:prstGeom prst="rect">
            <a:avLst/>
          </a:prstGeom>
        </p:spPr>
      </p:pic>
      <p:pic>
        <p:nvPicPr>
          <p:cNvPr id="13" name="Graphic 12">
            <a:extLst>
              <a:ext uri="{FF2B5EF4-FFF2-40B4-BE49-F238E27FC236}">
                <a16:creationId xmlns:a16="http://schemas.microsoft.com/office/drawing/2014/main" id="{392D96A9-1267-6C7C-8617-8E9F8E7CA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985" y="2478817"/>
            <a:ext cx="282264" cy="423396"/>
          </a:xfrm>
          <a:prstGeom prst="rect">
            <a:avLst/>
          </a:prstGeom>
        </p:spPr>
      </p:pic>
      <p:sp>
        <p:nvSpPr>
          <p:cNvPr id="21" name="Content Placeholder 39">
            <a:extLst>
              <a:ext uri="{FF2B5EF4-FFF2-40B4-BE49-F238E27FC236}">
                <a16:creationId xmlns:a16="http://schemas.microsoft.com/office/drawing/2014/main" id="{53BF4FD7-9001-39F4-8C50-B166F80DF6B4}"/>
              </a:ext>
            </a:extLst>
          </p:cNvPr>
          <p:cNvSpPr>
            <a:spLocks noGrp="1"/>
          </p:cNvSpPr>
          <p:nvPr>
            <p:ph sz="quarter" idx="14" hasCustomPrompt="1"/>
          </p:nvPr>
        </p:nvSpPr>
        <p:spPr>
          <a:xfrm>
            <a:off x="1112504" y="3751252"/>
            <a:ext cx="7258685" cy="909306"/>
          </a:xfrm>
          <a:prstGeom prst="rect">
            <a:avLst/>
          </a:prstGeom>
        </p:spPr>
        <p:txBody>
          <a:bodyPr lIns="0">
            <a:normAutofit/>
          </a:bodyPr>
          <a:lstStyle>
            <a:lvl1pPr marL="0" indent="0">
              <a:lnSpc>
                <a:spcPct val="90000"/>
              </a:lnSpc>
              <a:spcBef>
                <a:spcPts val="0"/>
              </a:spcBef>
              <a:buNone/>
              <a:defRPr sz="2000" baseline="0">
                <a:solidFill>
                  <a:srgbClr val="003595"/>
                </a:solidFill>
                <a:latin typeface="Arial" panose="020B0604020202020204" pitchFamily="34" charset="0"/>
              </a:defRPr>
            </a:lvl1pPr>
          </a:lstStyle>
          <a:p>
            <a:pPr lvl="0"/>
            <a:r>
              <a:rPr lang="en-US"/>
              <a:t>Subhead = Arial 20 </a:t>
            </a:r>
            <a:r>
              <a:rPr lang="en-US" err="1"/>
              <a:t>pt</a:t>
            </a:r>
            <a:r>
              <a:rPr lang="en-US"/>
              <a:t>, Fidium Blue </a:t>
            </a:r>
          </a:p>
        </p:txBody>
      </p:sp>
      <p:sp>
        <p:nvSpPr>
          <p:cNvPr id="22" name="Content Placeholder 41">
            <a:extLst>
              <a:ext uri="{FF2B5EF4-FFF2-40B4-BE49-F238E27FC236}">
                <a16:creationId xmlns:a16="http://schemas.microsoft.com/office/drawing/2014/main" id="{48950C75-E837-9AE1-6C82-A8EEAE58A946}"/>
              </a:ext>
            </a:extLst>
          </p:cNvPr>
          <p:cNvSpPr>
            <a:spLocks noGrp="1"/>
          </p:cNvSpPr>
          <p:nvPr>
            <p:ph sz="quarter" idx="15" hasCustomPrompt="1"/>
          </p:nvPr>
        </p:nvSpPr>
        <p:spPr>
          <a:xfrm>
            <a:off x="1112504" y="5150095"/>
            <a:ext cx="2841625" cy="386366"/>
          </a:xfrm>
          <a:prstGeom prst="rect">
            <a:avLst/>
          </a:prstGeom>
        </p:spPr>
        <p:txBody>
          <a:bodyPr wrap="none" lIns="0" anchor="ctr" anchorCtr="0">
            <a:normAutofit/>
          </a:bodyPr>
          <a:lstStyle>
            <a:lvl1pPr marL="0" indent="0">
              <a:buNone/>
              <a:defRPr sz="1400" baseline="0">
                <a:solidFill>
                  <a:srgbClr val="003595"/>
                </a:solidFill>
                <a:latin typeface="Arial" panose="020B0604020202020204" pitchFamily="34" charset="0"/>
              </a:defRPr>
            </a:lvl1pPr>
          </a:lstStyle>
          <a:p>
            <a:pPr lvl="0"/>
            <a:r>
              <a:rPr lang="en-US"/>
              <a:t>Date</a:t>
            </a:r>
          </a:p>
        </p:txBody>
      </p:sp>
      <p:sp>
        <p:nvSpPr>
          <p:cNvPr id="23" name="Subtitle 2">
            <a:extLst>
              <a:ext uri="{FF2B5EF4-FFF2-40B4-BE49-F238E27FC236}">
                <a16:creationId xmlns:a16="http://schemas.microsoft.com/office/drawing/2014/main" id="{CE4BE4D0-2689-EF06-768E-5FD799661BCD}"/>
              </a:ext>
            </a:extLst>
          </p:cNvPr>
          <p:cNvSpPr>
            <a:spLocks noGrp="1"/>
          </p:cNvSpPr>
          <p:nvPr>
            <p:ph type="subTitle" idx="1" hasCustomPrompt="1"/>
          </p:nvPr>
        </p:nvSpPr>
        <p:spPr>
          <a:xfrm>
            <a:off x="1112504" y="5543684"/>
            <a:ext cx="4977585" cy="662208"/>
          </a:xfrm>
        </p:spPr>
        <p:txBody>
          <a:bodyPr lIns="0" anchor="t" anchorCtr="0">
            <a:normAutofit/>
          </a:bodyPr>
          <a:lstStyle>
            <a:lvl1pPr marL="0" indent="0" algn="l">
              <a:buNone/>
              <a:defRPr sz="1600" b="1" baseline="0">
                <a:solidFill>
                  <a:srgbClr val="0035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 Title</a:t>
            </a:r>
          </a:p>
        </p:txBody>
      </p:sp>
    </p:spTree>
    <p:extLst>
      <p:ext uri="{BB962C8B-B14F-4D97-AF65-F5344CB8AC3E}">
        <p14:creationId xmlns:p14="http://schemas.microsoft.com/office/powerpoint/2010/main" val="1136908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aster: Content Template 2">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225BC8-E1D4-142A-982C-D9327D76AD99}"/>
              </a:ext>
            </a:extLst>
          </p:cNvPr>
          <p:cNvSpPr/>
          <p:nvPr/>
        </p:nvSpPr>
        <p:spPr>
          <a:xfrm>
            <a:off x="0" y="140841"/>
            <a:ext cx="12192000" cy="6717160"/>
          </a:xfrm>
          <a:prstGeom prst="rect">
            <a:avLst/>
          </a:prstGeom>
          <a:gradFill>
            <a:gsLst>
              <a:gs pos="12000">
                <a:schemeClr val="bg1">
                  <a:alpha val="0"/>
                </a:schemeClr>
              </a:gs>
              <a:gs pos="1900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itle 8">
            <a:extLst>
              <a:ext uri="{FF2B5EF4-FFF2-40B4-BE49-F238E27FC236}">
                <a16:creationId xmlns:a16="http://schemas.microsoft.com/office/drawing/2014/main" id="{034E8DA5-7099-8493-F429-5C745D68B944}"/>
              </a:ext>
            </a:extLst>
          </p:cNvPr>
          <p:cNvSpPr>
            <a:spLocks noGrp="1"/>
          </p:cNvSpPr>
          <p:nvPr>
            <p:ph type="title" hasCustomPrompt="1"/>
          </p:nvPr>
        </p:nvSpPr>
        <p:spPr>
          <a:xfrm>
            <a:off x="182926" y="143582"/>
            <a:ext cx="11729455" cy="1122572"/>
          </a:xfrm>
          <a:noFill/>
        </p:spPr>
        <p:txBody>
          <a:bodyPr anchor="ctr" anchorCtr="0">
            <a:normAutofit/>
          </a:bodyPr>
          <a:lstStyle>
            <a:lvl1pPr algn="l">
              <a:lnSpc>
                <a:spcPct val="90000"/>
              </a:lnSpc>
              <a:defRPr sz="2800" b="1">
                <a:solidFill>
                  <a:srgbClr val="003595"/>
                </a:solidFill>
              </a:defRPr>
            </a:lvl1pPr>
          </a:lstStyle>
          <a:p>
            <a:r>
              <a:rPr lang="en-US"/>
              <a:t>Click to edit Master title style – Arial Bold, 28 </a:t>
            </a:r>
            <a:r>
              <a:rPr lang="en-US" err="1"/>
              <a:t>pt</a:t>
            </a:r>
            <a:r>
              <a:rPr lang="en-US"/>
              <a:t>, Fidium Blue</a:t>
            </a:r>
          </a:p>
        </p:txBody>
      </p:sp>
      <p:sp>
        <p:nvSpPr>
          <p:cNvPr id="7" name="Footer Placeholder 4">
            <a:extLst>
              <a:ext uri="{FF2B5EF4-FFF2-40B4-BE49-F238E27FC236}">
                <a16:creationId xmlns:a16="http://schemas.microsoft.com/office/drawing/2014/main" id="{386A735F-178A-9445-7D9E-DE843D5A7C22}"/>
              </a:ext>
            </a:extLst>
          </p:cNvPr>
          <p:cNvSpPr>
            <a:spLocks noGrp="1"/>
          </p:cNvSpPr>
          <p:nvPr>
            <p:ph type="ftr" sz="quarter" idx="3"/>
          </p:nvPr>
        </p:nvSpPr>
        <p:spPr>
          <a:xfrm>
            <a:off x="2714789" y="6347984"/>
            <a:ext cx="6629352" cy="365125"/>
          </a:xfrm>
          <a:prstGeom prst="rect">
            <a:avLst/>
          </a:prstGeom>
        </p:spPr>
        <p:txBody>
          <a:bodyPr vert="horz" lIns="91440" tIns="45720" rIns="91440" bIns="45720" rtlCol="0" anchor="ctr"/>
          <a:lstStyle>
            <a:lvl1pPr algn="ctr">
              <a:defRPr sz="800">
                <a:solidFill>
                  <a:srgbClr val="636569"/>
                </a:solidFill>
                <a:latin typeface="Arial" panose="020B0604020202020204" pitchFamily="34" charset="0"/>
                <a:cs typeface="Arial" panose="020B0604020202020204" pitchFamily="34" charset="0"/>
              </a:defRPr>
            </a:lvl1pPr>
          </a:lstStyle>
          <a:p>
            <a:r>
              <a:rPr lang="en-US"/>
              <a:t>CONFIDENTIAL AND PROPRIETARY – ONLY FOR INTERNAL USE</a:t>
            </a:r>
          </a:p>
        </p:txBody>
      </p:sp>
      <p:pic>
        <p:nvPicPr>
          <p:cNvPr id="12" name="Graphic 11">
            <a:extLst>
              <a:ext uri="{FF2B5EF4-FFF2-40B4-BE49-F238E27FC236}">
                <a16:creationId xmlns:a16="http://schemas.microsoft.com/office/drawing/2014/main" id="{B3252FC4-8BBA-4A01-FE30-45398DC68C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843677" y="6191300"/>
            <a:ext cx="1068704" cy="485775"/>
          </a:xfrm>
          <a:prstGeom prst="rect">
            <a:avLst/>
          </a:prstGeom>
        </p:spPr>
      </p:pic>
      <p:pic>
        <p:nvPicPr>
          <p:cNvPr id="2" name="Graphic 1">
            <a:extLst>
              <a:ext uri="{FF2B5EF4-FFF2-40B4-BE49-F238E27FC236}">
                <a16:creationId xmlns:a16="http://schemas.microsoft.com/office/drawing/2014/main" id="{CC52EF99-DDA2-E35C-FF34-56174E91F5C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V="1">
            <a:off x="2" y="-8238"/>
            <a:ext cx="12191998" cy="128016"/>
          </a:xfrm>
          <a:prstGeom prst="rect">
            <a:avLst/>
          </a:prstGeom>
        </p:spPr>
      </p:pic>
      <p:sp>
        <p:nvSpPr>
          <p:cNvPr id="6" name="Slide Number Placeholder 5">
            <a:extLst>
              <a:ext uri="{FF2B5EF4-FFF2-40B4-BE49-F238E27FC236}">
                <a16:creationId xmlns:a16="http://schemas.microsoft.com/office/drawing/2014/main" id="{CD5EDF22-D89C-9973-6262-1D441EC7A9D8}"/>
              </a:ext>
            </a:extLst>
          </p:cNvPr>
          <p:cNvSpPr>
            <a:spLocks noGrp="1"/>
          </p:cNvSpPr>
          <p:nvPr>
            <p:ph type="sldNum" sz="quarter" idx="12"/>
          </p:nvPr>
        </p:nvSpPr>
        <p:spPr>
          <a:xfrm>
            <a:off x="131529" y="6490954"/>
            <a:ext cx="730100" cy="365125"/>
          </a:xfrm>
        </p:spPr>
        <p:txBody>
          <a:bodyPr rIns="182880"/>
          <a:lstStyle>
            <a:lvl1pPr algn="l">
              <a:defRPr sz="1100">
                <a:solidFill>
                  <a:srgbClr val="DCDCDC"/>
                </a:solidFill>
              </a:defRPr>
            </a:lvl1pPr>
          </a:lstStyle>
          <a:p>
            <a:fld id="{4C05083D-DBAE-BA46-9F26-6AEC492F8410}" type="slidenum">
              <a:rPr lang="en-US" smtClean="0"/>
              <a:t>‹#›</a:t>
            </a:fld>
            <a:endParaRPr lang="en-US"/>
          </a:p>
        </p:txBody>
      </p:sp>
      <p:sp>
        <p:nvSpPr>
          <p:cNvPr id="9" name="Text Placeholder 3">
            <a:extLst>
              <a:ext uri="{FF2B5EF4-FFF2-40B4-BE49-F238E27FC236}">
                <a16:creationId xmlns:a16="http://schemas.microsoft.com/office/drawing/2014/main" id="{BC6A4CD8-DA63-4193-AF34-176CF03CFBED}"/>
              </a:ext>
            </a:extLst>
          </p:cNvPr>
          <p:cNvSpPr>
            <a:spLocks noGrp="1"/>
          </p:cNvSpPr>
          <p:nvPr>
            <p:ph type="body" sz="quarter" idx="13"/>
          </p:nvPr>
        </p:nvSpPr>
        <p:spPr>
          <a:xfrm>
            <a:off x="382588" y="1357313"/>
            <a:ext cx="11374437" cy="4653062"/>
          </a:xfr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Courier New" panose="02070309020205020404" pitchFamily="49" charset="0"/>
              <a:buChar char="o"/>
              <a:defRPr/>
            </a:lvl2pPr>
            <a:lvl3pPr marL="1143000" indent="-228600">
              <a:buClr>
                <a:schemeClr val="accent1"/>
              </a:buClr>
              <a:buFont typeface="Wingdings" panose="05000000000000000000" pitchFamily="2" charset="2"/>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Courier New" panose="02070309020205020404" pitchFamily="49" charset="0"/>
              <a:buChar char="o"/>
              <a:defRPr/>
            </a:lvl5pPr>
            <a:lvl6pPr>
              <a:buClr>
                <a:schemeClr val="accent1"/>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40035949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241945881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ster: Content Heavy Template_Logo">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E2529-2CF2-7F2E-3A7C-E00995BF778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itle 8">
            <a:extLst>
              <a:ext uri="{FF2B5EF4-FFF2-40B4-BE49-F238E27FC236}">
                <a16:creationId xmlns:a16="http://schemas.microsoft.com/office/drawing/2014/main" id="{E433B2D3-0F80-1E8C-85E1-54D497D5A7A4}"/>
              </a:ext>
            </a:extLst>
          </p:cNvPr>
          <p:cNvSpPr>
            <a:spLocks noGrp="1"/>
          </p:cNvSpPr>
          <p:nvPr>
            <p:ph type="title" hasCustomPrompt="1"/>
          </p:nvPr>
        </p:nvSpPr>
        <p:spPr>
          <a:xfrm>
            <a:off x="182926" y="-540"/>
            <a:ext cx="11729455" cy="672893"/>
          </a:xfrm>
          <a:noFill/>
        </p:spPr>
        <p:txBody>
          <a:bodyPr anchor="ctr" anchorCtr="0">
            <a:normAutofit/>
          </a:bodyPr>
          <a:lstStyle>
            <a:lvl1pPr algn="l">
              <a:lnSpc>
                <a:spcPct val="90000"/>
              </a:lnSpc>
              <a:defRPr sz="2800" b="1">
                <a:solidFill>
                  <a:srgbClr val="003595"/>
                </a:solidFill>
              </a:defRPr>
            </a:lvl1pPr>
          </a:lstStyle>
          <a:p>
            <a:r>
              <a:rPr lang="en-US"/>
              <a:t>Click to edit Master title style – Arial Bold, 28 </a:t>
            </a:r>
            <a:r>
              <a:rPr lang="en-US" err="1"/>
              <a:t>pt</a:t>
            </a:r>
            <a:r>
              <a:rPr lang="en-US"/>
              <a:t>, Fidium Blue</a:t>
            </a:r>
          </a:p>
        </p:txBody>
      </p:sp>
      <p:pic>
        <p:nvPicPr>
          <p:cNvPr id="13" name="Graphic 12">
            <a:extLst>
              <a:ext uri="{FF2B5EF4-FFF2-40B4-BE49-F238E27FC236}">
                <a16:creationId xmlns:a16="http://schemas.microsoft.com/office/drawing/2014/main" id="{F929231D-7B6E-49AB-5919-F25E13E3E24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flipV="1">
            <a:off x="0" y="700155"/>
            <a:ext cx="12191998" cy="128016"/>
          </a:xfrm>
          <a:prstGeom prst="rect">
            <a:avLst/>
          </a:prstGeom>
        </p:spPr>
      </p:pic>
      <p:sp>
        <p:nvSpPr>
          <p:cNvPr id="16" name="Slide Number Placeholder 5">
            <a:extLst>
              <a:ext uri="{FF2B5EF4-FFF2-40B4-BE49-F238E27FC236}">
                <a16:creationId xmlns:a16="http://schemas.microsoft.com/office/drawing/2014/main" id="{27F550EA-83D7-D24D-2B2E-F143BC714410}"/>
              </a:ext>
            </a:extLst>
          </p:cNvPr>
          <p:cNvSpPr>
            <a:spLocks noGrp="1"/>
          </p:cNvSpPr>
          <p:nvPr>
            <p:ph type="sldNum" sz="quarter" idx="12"/>
          </p:nvPr>
        </p:nvSpPr>
        <p:spPr>
          <a:xfrm>
            <a:off x="131529" y="6490954"/>
            <a:ext cx="730100" cy="365125"/>
          </a:xfrm>
        </p:spPr>
        <p:txBody>
          <a:bodyPr rIns="182880"/>
          <a:lstStyle>
            <a:lvl1pPr algn="l">
              <a:defRPr sz="1100">
                <a:solidFill>
                  <a:srgbClr val="DCDCDC"/>
                </a:solidFill>
              </a:defRPr>
            </a:lvl1pPr>
          </a:lstStyle>
          <a:p>
            <a:fld id="{4C05083D-DBAE-BA46-9F26-6AEC492F8410}" type="slidenum">
              <a:rPr lang="en-US" smtClean="0"/>
              <a:t>‹#›</a:t>
            </a:fld>
            <a:endParaRPr lang="en-US"/>
          </a:p>
        </p:txBody>
      </p:sp>
      <p:sp>
        <p:nvSpPr>
          <p:cNvPr id="7" name="Text Placeholder 3">
            <a:extLst>
              <a:ext uri="{FF2B5EF4-FFF2-40B4-BE49-F238E27FC236}">
                <a16:creationId xmlns:a16="http://schemas.microsoft.com/office/drawing/2014/main" id="{698D489B-1A82-44FD-BBB5-9B5121E0D28A}"/>
              </a:ext>
            </a:extLst>
          </p:cNvPr>
          <p:cNvSpPr>
            <a:spLocks noGrp="1"/>
          </p:cNvSpPr>
          <p:nvPr>
            <p:ph type="body" sz="quarter" idx="13"/>
          </p:nvPr>
        </p:nvSpPr>
        <p:spPr>
          <a:xfrm>
            <a:off x="382588" y="984738"/>
            <a:ext cx="11374437" cy="5025637"/>
          </a:xfr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Courier New" panose="02070309020205020404" pitchFamily="49" charset="0"/>
              <a:buChar char="o"/>
              <a:defRPr/>
            </a:lvl2pPr>
            <a:lvl3pPr marL="1143000" indent="-228600">
              <a:buClr>
                <a:schemeClr val="accent1"/>
              </a:buClr>
              <a:buFont typeface="Wingdings" panose="05000000000000000000" pitchFamily="2" charset="2"/>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Courier New" panose="02070309020205020404" pitchFamily="49" charset="0"/>
              <a:buChar char="o"/>
              <a:defRPr/>
            </a:lvl5pPr>
            <a:lvl6pPr>
              <a:buClr>
                <a:schemeClr val="accent1"/>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8" name="Graphic 7">
            <a:extLst>
              <a:ext uri="{FF2B5EF4-FFF2-40B4-BE49-F238E27FC236}">
                <a16:creationId xmlns:a16="http://schemas.microsoft.com/office/drawing/2014/main" id="{FE9561D7-8BE0-4518-9E1D-C60F493D812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43677" y="6191300"/>
            <a:ext cx="1068704" cy="485775"/>
          </a:xfrm>
          <a:prstGeom prst="rect">
            <a:avLst/>
          </a:prstGeom>
        </p:spPr>
      </p:pic>
      <p:sp>
        <p:nvSpPr>
          <p:cNvPr id="14" name="Footer Placeholder 4">
            <a:extLst>
              <a:ext uri="{FF2B5EF4-FFF2-40B4-BE49-F238E27FC236}">
                <a16:creationId xmlns:a16="http://schemas.microsoft.com/office/drawing/2014/main" id="{0BB93A8D-CE78-4B68-A350-A4D08C41F469}"/>
              </a:ext>
            </a:extLst>
          </p:cNvPr>
          <p:cNvSpPr>
            <a:spLocks noGrp="1"/>
          </p:cNvSpPr>
          <p:nvPr>
            <p:ph type="ftr" sz="quarter" idx="3"/>
          </p:nvPr>
        </p:nvSpPr>
        <p:spPr>
          <a:xfrm>
            <a:off x="2714789" y="6347984"/>
            <a:ext cx="6629352" cy="365125"/>
          </a:xfrm>
          <a:prstGeom prst="rect">
            <a:avLst/>
          </a:prstGeom>
        </p:spPr>
        <p:txBody>
          <a:bodyPr vert="horz" lIns="91440" tIns="45720" rIns="91440" bIns="45720" rtlCol="0" anchor="ctr"/>
          <a:lstStyle>
            <a:lvl1pPr algn="ctr">
              <a:defRPr sz="800">
                <a:solidFill>
                  <a:srgbClr val="636569"/>
                </a:solidFill>
                <a:latin typeface="Arial" panose="020B0604020202020204" pitchFamily="34" charset="0"/>
                <a:cs typeface="Arial" panose="020B0604020202020204" pitchFamily="34" charset="0"/>
              </a:defRPr>
            </a:lvl1pPr>
          </a:lstStyle>
          <a:p>
            <a:r>
              <a:rPr lang="en-US"/>
              <a:t>CONFIDENTIAL AND PROPRIETARY – ONLY FOR INTERNAL USE</a:t>
            </a:r>
          </a:p>
        </p:txBody>
      </p:sp>
    </p:spTree>
    <p:extLst>
      <p:ext uri="{BB962C8B-B14F-4D97-AF65-F5344CB8AC3E}">
        <p14:creationId xmlns:p14="http://schemas.microsoft.com/office/powerpoint/2010/main" val="3224012579"/>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Master: Content Heavy Template_No Logo">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E2529-2CF2-7F2E-3A7C-E00995BF778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itle 8">
            <a:extLst>
              <a:ext uri="{FF2B5EF4-FFF2-40B4-BE49-F238E27FC236}">
                <a16:creationId xmlns:a16="http://schemas.microsoft.com/office/drawing/2014/main" id="{E433B2D3-0F80-1E8C-85E1-54D497D5A7A4}"/>
              </a:ext>
            </a:extLst>
          </p:cNvPr>
          <p:cNvSpPr>
            <a:spLocks noGrp="1"/>
          </p:cNvSpPr>
          <p:nvPr>
            <p:ph type="title" hasCustomPrompt="1"/>
          </p:nvPr>
        </p:nvSpPr>
        <p:spPr>
          <a:xfrm>
            <a:off x="182926" y="-540"/>
            <a:ext cx="11729455" cy="672893"/>
          </a:xfrm>
          <a:noFill/>
        </p:spPr>
        <p:txBody>
          <a:bodyPr anchor="ctr" anchorCtr="0">
            <a:normAutofit/>
          </a:bodyPr>
          <a:lstStyle>
            <a:lvl1pPr algn="l">
              <a:lnSpc>
                <a:spcPct val="90000"/>
              </a:lnSpc>
              <a:defRPr sz="2800" b="1">
                <a:solidFill>
                  <a:srgbClr val="003595"/>
                </a:solidFill>
              </a:defRPr>
            </a:lvl1pPr>
          </a:lstStyle>
          <a:p>
            <a:r>
              <a:rPr lang="en-US"/>
              <a:t>Click to edit Master title style – Arial Bold, 28 </a:t>
            </a:r>
            <a:r>
              <a:rPr lang="en-US" err="1"/>
              <a:t>pt</a:t>
            </a:r>
            <a:r>
              <a:rPr lang="en-US"/>
              <a:t>, Fidium Blue</a:t>
            </a:r>
          </a:p>
        </p:txBody>
      </p:sp>
      <p:pic>
        <p:nvPicPr>
          <p:cNvPr id="13" name="Graphic 12">
            <a:extLst>
              <a:ext uri="{FF2B5EF4-FFF2-40B4-BE49-F238E27FC236}">
                <a16:creationId xmlns:a16="http://schemas.microsoft.com/office/drawing/2014/main" id="{F929231D-7B6E-49AB-5919-F25E13E3E24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flipV="1">
            <a:off x="0" y="700155"/>
            <a:ext cx="12191998" cy="128016"/>
          </a:xfrm>
          <a:prstGeom prst="rect">
            <a:avLst/>
          </a:prstGeom>
        </p:spPr>
      </p:pic>
      <p:sp>
        <p:nvSpPr>
          <p:cNvPr id="16" name="Slide Number Placeholder 5">
            <a:extLst>
              <a:ext uri="{FF2B5EF4-FFF2-40B4-BE49-F238E27FC236}">
                <a16:creationId xmlns:a16="http://schemas.microsoft.com/office/drawing/2014/main" id="{27F550EA-83D7-D24D-2B2E-F143BC714410}"/>
              </a:ext>
            </a:extLst>
          </p:cNvPr>
          <p:cNvSpPr>
            <a:spLocks noGrp="1"/>
          </p:cNvSpPr>
          <p:nvPr>
            <p:ph type="sldNum" sz="quarter" idx="12"/>
          </p:nvPr>
        </p:nvSpPr>
        <p:spPr>
          <a:xfrm>
            <a:off x="131529" y="6490954"/>
            <a:ext cx="730100" cy="365125"/>
          </a:xfrm>
        </p:spPr>
        <p:txBody>
          <a:bodyPr rIns="182880"/>
          <a:lstStyle>
            <a:lvl1pPr algn="l">
              <a:defRPr sz="1100">
                <a:solidFill>
                  <a:srgbClr val="DCDCDC"/>
                </a:solidFill>
              </a:defRPr>
            </a:lvl1pPr>
          </a:lstStyle>
          <a:p>
            <a:fld id="{4C05083D-DBAE-BA46-9F26-6AEC492F8410}" type="slidenum">
              <a:rPr lang="en-US" smtClean="0"/>
              <a:t>‹#›</a:t>
            </a:fld>
            <a:endParaRPr lang="en-US"/>
          </a:p>
        </p:txBody>
      </p:sp>
      <p:sp>
        <p:nvSpPr>
          <p:cNvPr id="7" name="Text Placeholder 3">
            <a:extLst>
              <a:ext uri="{FF2B5EF4-FFF2-40B4-BE49-F238E27FC236}">
                <a16:creationId xmlns:a16="http://schemas.microsoft.com/office/drawing/2014/main" id="{698D489B-1A82-44FD-BBB5-9B5121E0D28A}"/>
              </a:ext>
            </a:extLst>
          </p:cNvPr>
          <p:cNvSpPr>
            <a:spLocks noGrp="1"/>
          </p:cNvSpPr>
          <p:nvPr>
            <p:ph type="body" sz="quarter" idx="13"/>
          </p:nvPr>
        </p:nvSpPr>
        <p:spPr>
          <a:xfrm>
            <a:off x="382588" y="984738"/>
            <a:ext cx="11374437" cy="5025637"/>
          </a:xfr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Courier New" panose="02070309020205020404" pitchFamily="49" charset="0"/>
              <a:buChar char="o"/>
              <a:defRPr/>
            </a:lvl2pPr>
            <a:lvl3pPr marL="1143000" indent="-228600">
              <a:buClr>
                <a:schemeClr val="accent1"/>
              </a:buClr>
              <a:buFont typeface="Wingdings" panose="05000000000000000000" pitchFamily="2" charset="2"/>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Courier New" panose="02070309020205020404" pitchFamily="49" charset="0"/>
              <a:buChar char="o"/>
              <a:defRPr/>
            </a:lvl5pPr>
            <a:lvl6pPr>
              <a:buClr>
                <a:schemeClr val="accent1"/>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Footer Placeholder 4">
            <a:extLst>
              <a:ext uri="{FF2B5EF4-FFF2-40B4-BE49-F238E27FC236}">
                <a16:creationId xmlns:a16="http://schemas.microsoft.com/office/drawing/2014/main" id="{BE053428-748E-46B5-9E38-FE0FA175E9FE}"/>
              </a:ext>
            </a:extLst>
          </p:cNvPr>
          <p:cNvSpPr>
            <a:spLocks noGrp="1"/>
          </p:cNvSpPr>
          <p:nvPr>
            <p:ph type="ftr" sz="quarter" idx="3"/>
          </p:nvPr>
        </p:nvSpPr>
        <p:spPr>
          <a:xfrm>
            <a:off x="2714789" y="6347984"/>
            <a:ext cx="6629352" cy="365125"/>
          </a:xfrm>
          <a:prstGeom prst="rect">
            <a:avLst/>
          </a:prstGeom>
        </p:spPr>
        <p:txBody>
          <a:bodyPr vert="horz" lIns="91440" tIns="45720" rIns="91440" bIns="45720" rtlCol="0" anchor="ctr"/>
          <a:lstStyle>
            <a:lvl1pPr algn="ctr">
              <a:defRPr sz="800">
                <a:solidFill>
                  <a:srgbClr val="636569"/>
                </a:solidFill>
                <a:latin typeface="Arial" panose="020B0604020202020204" pitchFamily="34" charset="0"/>
                <a:cs typeface="Arial" panose="020B0604020202020204" pitchFamily="34" charset="0"/>
              </a:defRPr>
            </a:lvl1pPr>
          </a:lstStyle>
          <a:p>
            <a:r>
              <a:rPr lang="en-US"/>
              <a:t>CONFIDENTIAL AND PROPRIETARY – ONLY FOR INTERNAL USE</a:t>
            </a:r>
          </a:p>
        </p:txBody>
      </p:sp>
    </p:spTree>
    <p:extLst>
      <p:ext uri="{BB962C8B-B14F-4D97-AF65-F5344CB8AC3E}">
        <p14:creationId xmlns:p14="http://schemas.microsoft.com/office/powerpoint/2010/main" val="2056959543"/>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1 bullet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390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3EB7-DC23-77D2-7192-DD303DDA2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C70E4-F4F1-83C3-79A6-4F6AA53EC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63CA7-1DFF-94BF-E7D5-274B82F95543}"/>
              </a:ext>
            </a:extLst>
          </p:cNvPr>
          <p:cNvSpPr>
            <a:spLocks noGrp="1"/>
          </p:cNvSpPr>
          <p:nvPr>
            <p:ph type="dt" sz="half" idx="10"/>
          </p:nvPr>
        </p:nvSpPr>
        <p:spPr/>
        <p:txBody>
          <a:bodyPr/>
          <a:lstStyle/>
          <a:p>
            <a:fld id="{EEB30BE4-0CD3-447E-8E71-0FD1560E89F5}" type="datetimeFigureOut">
              <a:rPr lang="en-US" smtClean="0"/>
              <a:t>10/30/2025</a:t>
            </a:fld>
            <a:endParaRPr lang="en-US"/>
          </a:p>
        </p:txBody>
      </p:sp>
      <p:sp>
        <p:nvSpPr>
          <p:cNvPr id="5" name="Footer Placeholder 4">
            <a:extLst>
              <a:ext uri="{FF2B5EF4-FFF2-40B4-BE49-F238E27FC236}">
                <a16:creationId xmlns:a16="http://schemas.microsoft.com/office/drawing/2014/main" id="{5D729BBA-B984-2D86-3EF4-7652A6AA3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884DF-5BF0-8038-B904-9349DED0583A}"/>
              </a:ext>
            </a:extLst>
          </p:cNvPr>
          <p:cNvSpPr>
            <a:spLocks noGrp="1"/>
          </p:cNvSpPr>
          <p:nvPr>
            <p:ph type="sldNum" sz="quarter" idx="12"/>
          </p:nvPr>
        </p:nvSpPr>
        <p:spPr/>
        <p:txBody>
          <a:bodyPr/>
          <a:lstStyle/>
          <a:p>
            <a:fld id="{32FE2EF8-3668-4707-AA34-FE485D21B178}" type="slidenum">
              <a:rPr lang="en-US" smtClean="0"/>
              <a:t>‹#›</a:t>
            </a:fld>
            <a:endParaRPr lang="en-US"/>
          </a:p>
        </p:txBody>
      </p:sp>
    </p:spTree>
    <p:extLst>
      <p:ext uri="{BB962C8B-B14F-4D97-AF65-F5344CB8AC3E}">
        <p14:creationId xmlns:p14="http://schemas.microsoft.com/office/powerpoint/2010/main" val="106133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3CF370-9EBF-A64B-A78B-AE9FB5BD142C}" type="slidenum">
              <a:rPr lang="en-US" smtClean="0"/>
              <a:pPr/>
              <a:t>‹#›</a:t>
            </a:fld>
            <a:endParaRPr lang="en-US"/>
          </a:p>
        </p:txBody>
      </p:sp>
    </p:spTree>
    <p:extLst>
      <p:ext uri="{BB962C8B-B14F-4D97-AF65-F5344CB8AC3E}">
        <p14:creationId xmlns:p14="http://schemas.microsoft.com/office/powerpoint/2010/main" val="3337608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CF370-9EBF-A64B-A78B-AE9FB5BD142C}" type="slidenum">
              <a:rPr lang="en-US" smtClean="0"/>
              <a:pPr/>
              <a:t>‹#›</a:t>
            </a:fld>
            <a:endParaRPr lang="en-US"/>
          </a:p>
        </p:txBody>
      </p:sp>
    </p:spTree>
    <p:extLst>
      <p:ext uri="{BB962C8B-B14F-4D97-AF65-F5344CB8AC3E}">
        <p14:creationId xmlns:p14="http://schemas.microsoft.com/office/powerpoint/2010/main" val="246928381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676" r:id="rId13"/>
    <p:sldLayoutId id="2147483703" r:id="rId14"/>
    <p:sldLayoutId id="2147483705" r:id="rId15"/>
    <p:sldLayoutId id="2147483708" r:id="rId16"/>
    <p:sldLayoutId id="2147483710" r:id="rId17"/>
    <p:sldLayoutId id="2147483712" r:id="rId18"/>
    <p:sldLayoutId id="2147483714" r:id="rId19"/>
    <p:sldLayoutId id="2147483715" r:id="rId20"/>
    <p:sldLayoutId id="2147483696" r:id="rId21"/>
    <p:sldLayoutId id="2147483697" r:id="rId22"/>
    <p:sldLayoutId id="2147483679" r:id="rId23"/>
    <p:sldLayoutId id="2147483663" r:id="rId24"/>
    <p:sldLayoutId id="2147483677" r:id="rId25"/>
    <p:sldLayoutId id="2147483678" r:id="rId26"/>
    <p:sldLayoutId id="2147483709"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CF370-9EBF-A64B-A78B-AE9FB5BD142C}" type="slidenum">
              <a:rPr lang="en-US" smtClean="0"/>
              <a:pPr/>
              <a:t>‹#›</a:t>
            </a:fld>
            <a:endParaRPr lang="en-US"/>
          </a:p>
        </p:txBody>
      </p:sp>
    </p:spTree>
    <p:extLst>
      <p:ext uri="{BB962C8B-B14F-4D97-AF65-F5344CB8AC3E}">
        <p14:creationId xmlns:p14="http://schemas.microsoft.com/office/powerpoint/2010/main" val="17870389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7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89F53B-2988-F04A-8ACD-D1A1DC2BC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Succinct subheading statement copy: </a:t>
            </a:r>
          </a:p>
          <a:p>
            <a:pPr lvl="1"/>
            <a:r>
              <a:rPr lang="en-US"/>
              <a:t>Bullet copy sentence</a:t>
            </a:r>
          </a:p>
        </p:txBody>
      </p:sp>
      <p:sp>
        <p:nvSpPr>
          <p:cNvPr id="6" name="Slide Number Placeholder 5">
            <a:extLst>
              <a:ext uri="{FF2B5EF4-FFF2-40B4-BE49-F238E27FC236}">
                <a16:creationId xmlns:a16="http://schemas.microsoft.com/office/drawing/2014/main" id="{D5A4C77F-9A87-B945-8E3D-EC8E9D644D9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43CF370-9EBF-A64B-A78B-AE9FB5BD142C}" type="slidenum">
              <a:rPr lang="en-US" smtClean="0"/>
              <a:pPr/>
              <a:t>‹#›</a:t>
            </a:fld>
            <a:endParaRPr lang="en-US"/>
          </a:p>
        </p:txBody>
      </p:sp>
      <p:sp>
        <p:nvSpPr>
          <p:cNvPr id="7" name="Title Placeholder 6">
            <a:extLst>
              <a:ext uri="{FF2B5EF4-FFF2-40B4-BE49-F238E27FC236}">
                <a16:creationId xmlns:a16="http://schemas.microsoft.com/office/drawing/2014/main" id="{37E02C33-17E0-AE49-82A8-AA9E8728C0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918545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83.xm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83.xml"/><Relationship Id="rId6" Type="http://schemas.openxmlformats.org/officeDocument/2006/relationships/chart" Target="../charts/chart1.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0.pn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1.pn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83.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83.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hart" Target="../charts/chart10.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wesco.com/us/en/industries/utility-and-broadband/broadband-and-fttx.html?cid=em:240013_newsletter_fib_forbre_2024_podcast_invite_ubs" TargetMode="Externa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FFD69D_3707F4EB.xml"/><Relationship Id="rId2" Type="http://schemas.openxmlformats.org/officeDocument/2006/relationships/notesSlide" Target="../notesSlides/notesSlide12.xml"/><Relationship Id="rId1" Type="http://schemas.openxmlformats.org/officeDocument/2006/relationships/slideLayout" Target="../slideLayouts/slideLayout83.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FD6A2_9303F3A3.xml"/><Relationship Id="rId2" Type="http://schemas.openxmlformats.org/officeDocument/2006/relationships/notesSlide" Target="../notesSlides/notesSlide14.xml"/><Relationship Id="rId1" Type="http://schemas.openxmlformats.org/officeDocument/2006/relationships/slideLayout" Target="../slideLayouts/slideLayout83.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8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mailto:lgreen@fiberbroadband.org" TargetMode="External"/><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6.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83.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microsoft.com/office/2018/10/relationships/comments" Target="../comments/modernComment_7FFFD69F_EEFFB0F1.xml"/><Relationship Id="rId2" Type="http://schemas.openxmlformats.org/officeDocument/2006/relationships/notesSlide" Target="../notesSlides/notesSlide3.xml"/><Relationship Id="rId1" Type="http://schemas.openxmlformats.org/officeDocument/2006/relationships/slideLayout" Target="../slideLayouts/slideLayout83.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8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3.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43D-3140-07AD-A14B-293ADDF96E0B}"/>
              </a:ext>
            </a:extLst>
          </p:cNvPr>
          <p:cNvSpPr>
            <a:spLocks noGrp="1"/>
          </p:cNvSpPr>
          <p:nvPr>
            <p:ph type="ctrTitle"/>
          </p:nvPr>
        </p:nvSpPr>
        <p:spPr>
          <a:xfrm>
            <a:off x="1130291" y="1023057"/>
            <a:ext cx="7600471" cy="603111"/>
          </a:xfrm>
        </p:spPr>
        <p:txBody>
          <a:bodyPr/>
          <a:lstStyle/>
          <a:p>
            <a:r>
              <a:rPr lang="en-US" sz="2800" dirty="0"/>
              <a:t>Reviewing the Dramatic Changes to Our Lives From the Internet… and Fiber</a:t>
            </a:r>
            <a:endParaRPr lang="en-US" sz="4000" dirty="0"/>
          </a:p>
        </p:txBody>
      </p:sp>
      <p:sp>
        <p:nvSpPr>
          <p:cNvPr id="3" name="Subtitle 2">
            <a:extLst>
              <a:ext uri="{FF2B5EF4-FFF2-40B4-BE49-F238E27FC236}">
                <a16:creationId xmlns:a16="http://schemas.microsoft.com/office/drawing/2014/main" id="{CDA670B2-881C-4987-236D-23AA9A2D069F}"/>
              </a:ext>
            </a:extLst>
          </p:cNvPr>
          <p:cNvSpPr>
            <a:spLocks noGrp="1"/>
          </p:cNvSpPr>
          <p:nvPr>
            <p:ph type="subTitle" idx="1"/>
          </p:nvPr>
        </p:nvSpPr>
        <p:spPr>
          <a:xfrm>
            <a:off x="1130291" y="643960"/>
            <a:ext cx="7859596" cy="379097"/>
          </a:xfrm>
        </p:spPr>
        <p:txBody>
          <a:bodyPr vert="horz" lIns="91440" tIns="45720" rIns="91440" bIns="45720" rtlCol="0" anchor="t">
            <a:noAutofit/>
          </a:bodyPr>
          <a:lstStyle/>
          <a:p>
            <a:r>
              <a:rPr lang="en-US" sz="1600" dirty="0">
                <a:latin typeface="Calibri"/>
                <a:ea typeface="Calibri"/>
                <a:cs typeface="Calibri"/>
              </a:rPr>
              <a:t>Episode 44</a:t>
            </a:r>
            <a:endParaRPr lang="en-US" sz="1600" dirty="0"/>
          </a:p>
        </p:txBody>
      </p:sp>
      <p:pic>
        <p:nvPicPr>
          <p:cNvPr id="4" name="Picture 3">
            <a:extLst>
              <a:ext uri="{FF2B5EF4-FFF2-40B4-BE49-F238E27FC236}">
                <a16:creationId xmlns:a16="http://schemas.microsoft.com/office/drawing/2014/main" id="{3C27D626-F9BB-0591-C181-BE80D6C2D931}"/>
              </a:ext>
            </a:extLst>
          </p:cNvPr>
          <p:cNvPicPr>
            <a:picLocks noChangeAspect="1"/>
          </p:cNvPicPr>
          <p:nvPr/>
        </p:nvPicPr>
        <p:blipFill>
          <a:blip r:embed="rId3"/>
          <a:stretch>
            <a:fillRect/>
          </a:stretch>
        </p:blipFill>
        <p:spPr>
          <a:xfrm>
            <a:off x="1130291" y="2192970"/>
            <a:ext cx="2157083" cy="729430"/>
          </a:xfrm>
          <a:prstGeom prst="rect">
            <a:avLst/>
          </a:prstGeom>
        </p:spPr>
      </p:pic>
    </p:spTree>
    <p:extLst>
      <p:ext uri="{BB962C8B-B14F-4D97-AF65-F5344CB8AC3E}">
        <p14:creationId xmlns:p14="http://schemas.microsoft.com/office/powerpoint/2010/main" val="184816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8C42D-E32D-6C44-3B28-3806118C6452}"/>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40FE4A9B-DE99-DEC7-7B11-4AB988DD1EA8}"/>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3008A960-224A-34F2-5EBD-D5D68E70B026}"/>
              </a:ext>
            </a:extLst>
          </p:cNvPr>
          <p:cNvSpPr>
            <a:spLocks noGrp="1"/>
          </p:cNvSpPr>
          <p:nvPr>
            <p:ph type="title"/>
          </p:nvPr>
        </p:nvSpPr>
        <p:spPr>
          <a:xfrm>
            <a:off x="-893568" y="-328875"/>
            <a:ext cx="13979136" cy="1325563"/>
          </a:xfrm>
        </p:spPr>
        <p:txBody>
          <a:bodyPr>
            <a:normAutofit/>
          </a:bodyPr>
          <a:lstStyle/>
          <a:p>
            <a:pPr algn="ctr"/>
            <a:r>
              <a:rPr lang="en-US" sz="3600" b="1" dirty="0">
                <a:solidFill>
                  <a:schemeClr val="bg1"/>
                </a:solidFill>
              </a:rPr>
              <a:t> </a:t>
            </a:r>
            <a:r>
              <a:rPr lang="en-US" sz="2400" b="1" dirty="0">
                <a:solidFill>
                  <a:schemeClr val="bg1"/>
                </a:solidFill>
              </a:rPr>
              <a:t>Uses Of The Internet (Cont.)</a:t>
            </a:r>
          </a:p>
        </p:txBody>
      </p:sp>
      <p:pic>
        <p:nvPicPr>
          <p:cNvPr id="9" name="Picture 8">
            <a:extLst>
              <a:ext uri="{FF2B5EF4-FFF2-40B4-BE49-F238E27FC236}">
                <a16:creationId xmlns:a16="http://schemas.microsoft.com/office/drawing/2014/main" id="{48D77A63-E9BD-BD60-EDE2-7654179BE5EA}"/>
              </a:ext>
            </a:extLst>
          </p:cNvPr>
          <p:cNvPicPr>
            <a:picLocks noChangeAspect="1"/>
          </p:cNvPicPr>
          <p:nvPr/>
        </p:nvPicPr>
        <p:blipFill>
          <a:blip r:embed="rId3"/>
          <a:stretch>
            <a:fillRect/>
          </a:stretch>
        </p:blipFill>
        <p:spPr>
          <a:xfrm>
            <a:off x="395312" y="2021908"/>
            <a:ext cx="5577839" cy="3392320"/>
          </a:xfrm>
          <a:prstGeom prst="rect">
            <a:avLst/>
          </a:prstGeom>
          <a:ln>
            <a:solidFill>
              <a:schemeClr val="accent1"/>
            </a:solidFill>
          </a:ln>
        </p:spPr>
      </p:pic>
      <p:sp>
        <p:nvSpPr>
          <p:cNvPr id="3" name="TextBox 2">
            <a:extLst>
              <a:ext uri="{FF2B5EF4-FFF2-40B4-BE49-F238E27FC236}">
                <a16:creationId xmlns:a16="http://schemas.microsoft.com/office/drawing/2014/main" id="{3CEBD4DB-B50F-646B-BF6E-60E66C98D6E7}"/>
              </a:ext>
            </a:extLst>
          </p:cNvPr>
          <p:cNvSpPr txBox="1"/>
          <p:nvPr/>
        </p:nvSpPr>
        <p:spPr>
          <a:xfrm>
            <a:off x="5592919" y="5096266"/>
            <a:ext cx="380232" cy="215444"/>
          </a:xfrm>
          <a:prstGeom prst="rect">
            <a:avLst/>
          </a:prstGeom>
          <a:noFill/>
        </p:spPr>
        <p:txBody>
          <a:bodyPr wrap="none" rtlCol="0">
            <a:spAutoFit/>
          </a:bodyPr>
          <a:lstStyle/>
          <a:p>
            <a:r>
              <a:rPr lang="en-US" sz="800" dirty="0"/>
              <a:t>RVA </a:t>
            </a:r>
          </a:p>
        </p:txBody>
      </p:sp>
      <p:pic>
        <p:nvPicPr>
          <p:cNvPr id="14" name="Picture 13">
            <a:extLst>
              <a:ext uri="{FF2B5EF4-FFF2-40B4-BE49-F238E27FC236}">
                <a16:creationId xmlns:a16="http://schemas.microsoft.com/office/drawing/2014/main" id="{30C19DE9-C060-2677-AA9A-C21E04214F83}"/>
              </a:ext>
            </a:extLst>
          </p:cNvPr>
          <p:cNvPicPr>
            <a:picLocks noChangeAspect="1"/>
          </p:cNvPicPr>
          <p:nvPr/>
        </p:nvPicPr>
        <p:blipFill>
          <a:blip r:embed="rId4"/>
          <a:stretch>
            <a:fillRect/>
          </a:stretch>
        </p:blipFill>
        <p:spPr>
          <a:xfrm>
            <a:off x="6218851" y="2021908"/>
            <a:ext cx="5452464" cy="3392320"/>
          </a:xfrm>
          <a:prstGeom prst="rect">
            <a:avLst/>
          </a:prstGeom>
          <a:ln>
            <a:solidFill>
              <a:schemeClr val="accent1"/>
            </a:solidFill>
          </a:ln>
        </p:spPr>
      </p:pic>
      <p:sp>
        <p:nvSpPr>
          <p:cNvPr id="2" name="TextBox 1">
            <a:extLst>
              <a:ext uri="{FF2B5EF4-FFF2-40B4-BE49-F238E27FC236}">
                <a16:creationId xmlns:a16="http://schemas.microsoft.com/office/drawing/2014/main" id="{5F05A163-FA0A-B69B-31CD-B6C8D89436CB}"/>
              </a:ext>
            </a:extLst>
          </p:cNvPr>
          <p:cNvSpPr txBox="1"/>
          <p:nvPr/>
        </p:nvSpPr>
        <p:spPr>
          <a:xfrm>
            <a:off x="11170758" y="5096266"/>
            <a:ext cx="380232" cy="215444"/>
          </a:xfrm>
          <a:prstGeom prst="rect">
            <a:avLst/>
          </a:prstGeom>
          <a:noFill/>
        </p:spPr>
        <p:txBody>
          <a:bodyPr wrap="none" rtlCol="0">
            <a:spAutoFit/>
          </a:bodyPr>
          <a:lstStyle/>
          <a:p>
            <a:r>
              <a:rPr lang="en-US" sz="800" dirty="0"/>
              <a:t>RVA </a:t>
            </a:r>
          </a:p>
        </p:txBody>
      </p:sp>
    </p:spTree>
    <p:extLst>
      <p:ext uri="{BB962C8B-B14F-4D97-AF65-F5344CB8AC3E}">
        <p14:creationId xmlns:p14="http://schemas.microsoft.com/office/powerpoint/2010/main" val="81981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7AE4A-1BCD-6798-2770-CB351C411146}"/>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F2008F33-E512-3D32-4BB0-0192AEE79915}"/>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76252856-565C-8211-411E-7FB79AD0096E}"/>
              </a:ext>
            </a:extLst>
          </p:cNvPr>
          <p:cNvSpPr>
            <a:spLocks noGrp="1"/>
          </p:cNvSpPr>
          <p:nvPr>
            <p:ph type="title"/>
          </p:nvPr>
        </p:nvSpPr>
        <p:spPr>
          <a:xfrm>
            <a:off x="-893568" y="-328875"/>
            <a:ext cx="13979136" cy="1325563"/>
          </a:xfrm>
        </p:spPr>
        <p:txBody>
          <a:bodyPr>
            <a:normAutofit/>
          </a:bodyPr>
          <a:lstStyle/>
          <a:p>
            <a:pPr algn="ctr"/>
            <a:r>
              <a:rPr lang="en-US" sz="3600" b="1" dirty="0">
                <a:solidFill>
                  <a:schemeClr val="bg1"/>
                </a:solidFill>
              </a:rPr>
              <a:t> </a:t>
            </a:r>
            <a:r>
              <a:rPr lang="en-US" sz="2400" b="1" dirty="0">
                <a:solidFill>
                  <a:schemeClr val="bg1"/>
                </a:solidFill>
              </a:rPr>
              <a:t>Throughput Of The Internet</a:t>
            </a:r>
          </a:p>
        </p:txBody>
      </p:sp>
      <p:pic>
        <p:nvPicPr>
          <p:cNvPr id="3" name="Picture 2">
            <a:extLst>
              <a:ext uri="{FF2B5EF4-FFF2-40B4-BE49-F238E27FC236}">
                <a16:creationId xmlns:a16="http://schemas.microsoft.com/office/drawing/2014/main" id="{38947450-F32A-ABCB-8F15-F7374E78B217}"/>
              </a:ext>
            </a:extLst>
          </p:cNvPr>
          <p:cNvPicPr>
            <a:picLocks noChangeAspect="1"/>
          </p:cNvPicPr>
          <p:nvPr/>
        </p:nvPicPr>
        <p:blipFill>
          <a:blip r:embed="rId3"/>
          <a:stretch>
            <a:fillRect/>
          </a:stretch>
        </p:blipFill>
        <p:spPr>
          <a:xfrm>
            <a:off x="6082093" y="2287433"/>
            <a:ext cx="5611688" cy="3409252"/>
          </a:xfrm>
          <a:prstGeom prst="rect">
            <a:avLst/>
          </a:prstGeom>
          <a:ln>
            <a:solidFill>
              <a:schemeClr val="accent1"/>
            </a:solidFill>
          </a:ln>
        </p:spPr>
      </p:pic>
      <p:pic>
        <p:nvPicPr>
          <p:cNvPr id="5" name="Picture 4">
            <a:extLst>
              <a:ext uri="{FF2B5EF4-FFF2-40B4-BE49-F238E27FC236}">
                <a16:creationId xmlns:a16="http://schemas.microsoft.com/office/drawing/2014/main" id="{5F86D1F8-0740-F6D7-2282-883A4491FC5E}"/>
              </a:ext>
            </a:extLst>
          </p:cNvPr>
          <p:cNvPicPr>
            <a:picLocks noChangeAspect="1"/>
          </p:cNvPicPr>
          <p:nvPr/>
        </p:nvPicPr>
        <p:blipFill>
          <a:blip r:embed="rId4"/>
          <a:stretch>
            <a:fillRect/>
          </a:stretch>
        </p:blipFill>
        <p:spPr>
          <a:xfrm>
            <a:off x="498219" y="2287433"/>
            <a:ext cx="5324357" cy="3409252"/>
          </a:xfrm>
          <a:prstGeom prst="rect">
            <a:avLst/>
          </a:prstGeom>
          <a:ln>
            <a:solidFill>
              <a:schemeClr val="accent1"/>
            </a:solidFill>
          </a:ln>
        </p:spPr>
      </p:pic>
      <p:sp>
        <p:nvSpPr>
          <p:cNvPr id="2" name="TextBox 1">
            <a:extLst>
              <a:ext uri="{FF2B5EF4-FFF2-40B4-BE49-F238E27FC236}">
                <a16:creationId xmlns:a16="http://schemas.microsoft.com/office/drawing/2014/main" id="{44B5CF10-635F-A832-44BA-FB9AF40F2D1F}"/>
              </a:ext>
            </a:extLst>
          </p:cNvPr>
          <p:cNvSpPr txBox="1"/>
          <p:nvPr/>
        </p:nvSpPr>
        <p:spPr>
          <a:xfrm>
            <a:off x="11223152" y="5356236"/>
            <a:ext cx="380232" cy="215444"/>
          </a:xfrm>
          <a:prstGeom prst="rect">
            <a:avLst/>
          </a:prstGeom>
          <a:noFill/>
        </p:spPr>
        <p:txBody>
          <a:bodyPr wrap="none" rtlCol="0">
            <a:spAutoFit/>
          </a:bodyPr>
          <a:lstStyle/>
          <a:p>
            <a:r>
              <a:rPr lang="en-US" sz="800" dirty="0"/>
              <a:t>RVA </a:t>
            </a:r>
          </a:p>
        </p:txBody>
      </p:sp>
    </p:spTree>
    <p:extLst>
      <p:ext uri="{BB962C8B-B14F-4D97-AF65-F5344CB8AC3E}">
        <p14:creationId xmlns:p14="http://schemas.microsoft.com/office/powerpoint/2010/main" val="257957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133E-7F51-F2B8-8AA9-FD997E0CBB67}"/>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8D07E9C0-F4C6-38F3-E28D-8FBA7D1002D9}"/>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37F49DAB-64D9-E3E1-E46E-0B8354DF42C2}"/>
              </a:ext>
            </a:extLst>
          </p:cNvPr>
          <p:cNvSpPr>
            <a:spLocks noGrp="1"/>
          </p:cNvSpPr>
          <p:nvPr>
            <p:ph type="title"/>
          </p:nvPr>
        </p:nvSpPr>
        <p:spPr>
          <a:xfrm>
            <a:off x="-893568" y="-328875"/>
            <a:ext cx="13979136" cy="1325563"/>
          </a:xfrm>
        </p:spPr>
        <p:txBody>
          <a:bodyPr>
            <a:normAutofit/>
          </a:bodyPr>
          <a:lstStyle/>
          <a:p>
            <a:pPr algn="ctr"/>
            <a:r>
              <a:rPr lang="en-US" sz="3600" b="1" dirty="0">
                <a:solidFill>
                  <a:schemeClr val="bg1"/>
                </a:solidFill>
              </a:rPr>
              <a:t> </a:t>
            </a:r>
            <a:r>
              <a:rPr lang="en-US" sz="2400" b="1" dirty="0">
                <a:solidFill>
                  <a:schemeClr val="bg1"/>
                </a:solidFill>
              </a:rPr>
              <a:t>Capability Of The Internet</a:t>
            </a:r>
          </a:p>
        </p:txBody>
      </p:sp>
      <p:pic>
        <p:nvPicPr>
          <p:cNvPr id="21" name="Picture 20">
            <a:extLst>
              <a:ext uri="{FF2B5EF4-FFF2-40B4-BE49-F238E27FC236}">
                <a16:creationId xmlns:a16="http://schemas.microsoft.com/office/drawing/2014/main" id="{2636062B-7C96-B48C-4B04-9C15308956B4}"/>
              </a:ext>
            </a:extLst>
          </p:cNvPr>
          <p:cNvPicPr>
            <a:picLocks noChangeAspect="1"/>
          </p:cNvPicPr>
          <p:nvPr/>
        </p:nvPicPr>
        <p:blipFill>
          <a:blip r:embed="rId3"/>
          <a:stretch>
            <a:fillRect/>
          </a:stretch>
        </p:blipFill>
        <p:spPr>
          <a:xfrm>
            <a:off x="6287745" y="1902671"/>
            <a:ext cx="5535955" cy="3327463"/>
          </a:xfrm>
          <a:prstGeom prst="rect">
            <a:avLst/>
          </a:prstGeom>
          <a:ln>
            <a:solidFill>
              <a:schemeClr val="accent1"/>
            </a:solidFill>
          </a:ln>
        </p:spPr>
      </p:pic>
      <p:sp>
        <p:nvSpPr>
          <p:cNvPr id="2" name="TextBox 1">
            <a:extLst>
              <a:ext uri="{FF2B5EF4-FFF2-40B4-BE49-F238E27FC236}">
                <a16:creationId xmlns:a16="http://schemas.microsoft.com/office/drawing/2014/main" id="{34D4DA4E-FE03-0BC8-5630-A81DCF02172C}"/>
              </a:ext>
            </a:extLst>
          </p:cNvPr>
          <p:cNvSpPr txBox="1"/>
          <p:nvPr/>
        </p:nvSpPr>
        <p:spPr>
          <a:xfrm>
            <a:off x="11443468" y="4960144"/>
            <a:ext cx="380232" cy="215444"/>
          </a:xfrm>
          <a:prstGeom prst="rect">
            <a:avLst/>
          </a:prstGeom>
          <a:noFill/>
        </p:spPr>
        <p:txBody>
          <a:bodyPr wrap="none" rtlCol="0">
            <a:spAutoFit/>
          </a:bodyPr>
          <a:lstStyle/>
          <a:p>
            <a:r>
              <a:rPr lang="en-US" sz="800" dirty="0"/>
              <a:t>RVA </a:t>
            </a:r>
          </a:p>
        </p:txBody>
      </p:sp>
      <p:sp>
        <p:nvSpPr>
          <p:cNvPr id="3" name="TextBox 2">
            <a:extLst>
              <a:ext uri="{FF2B5EF4-FFF2-40B4-BE49-F238E27FC236}">
                <a16:creationId xmlns:a16="http://schemas.microsoft.com/office/drawing/2014/main" id="{08D92159-0EB2-53B9-0F3C-3C11FD7F0897}"/>
              </a:ext>
            </a:extLst>
          </p:cNvPr>
          <p:cNvSpPr txBox="1"/>
          <p:nvPr/>
        </p:nvSpPr>
        <p:spPr>
          <a:xfrm>
            <a:off x="5512158" y="4980823"/>
            <a:ext cx="380232" cy="215444"/>
          </a:xfrm>
          <a:prstGeom prst="rect">
            <a:avLst/>
          </a:prstGeom>
          <a:noFill/>
        </p:spPr>
        <p:txBody>
          <a:bodyPr wrap="none" rtlCol="0">
            <a:spAutoFit/>
          </a:bodyPr>
          <a:lstStyle/>
          <a:p>
            <a:r>
              <a:rPr lang="en-US" sz="800" dirty="0"/>
              <a:t>RVA </a:t>
            </a:r>
          </a:p>
        </p:txBody>
      </p:sp>
      <p:pic>
        <p:nvPicPr>
          <p:cNvPr id="5" name="Picture 4">
            <a:extLst>
              <a:ext uri="{FF2B5EF4-FFF2-40B4-BE49-F238E27FC236}">
                <a16:creationId xmlns:a16="http://schemas.microsoft.com/office/drawing/2014/main" id="{2E93C869-382E-9F7C-0F4F-AD8C9F82FD2B}"/>
              </a:ext>
            </a:extLst>
          </p:cNvPr>
          <p:cNvPicPr>
            <a:picLocks noChangeAspect="1"/>
          </p:cNvPicPr>
          <p:nvPr/>
        </p:nvPicPr>
        <p:blipFill>
          <a:blip r:embed="rId4"/>
          <a:stretch>
            <a:fillRect/>
          </a:stretch>
        </p:blipFill>
        <p:spPr>
          <a:xfrm>
            <a:off x="560045" y="1902671"/>
            <a:ext cx="5535955" cy="3345821"/>
          </a:xfrm>
          <a:prstGeom prst="rect">
            <a:avLst/>
          </a:prstGeom>
          <a:ln>
            <a:solidFill>
              <a:schemeClr val="accent1"/>
            </a:solidFill>
          </a:ln>
        </p:spPr>
      </p:pic>
      <p:pic>
        <p:nvPicPr>
          <p:cNvPr id="4" name="Picture 3">
            <a:extLst>
              <a:ext uri="{FF2B5EF4-FFF2-40B4-BE49-F238E27FC236}">
                <a16:creationId xmlns:a16="http://schemas.microsoft.com/office/drawing/2014/main" id="{4D8275D4-B4E3-0DAE-9270-ED6041A13F10}"/>
              </a:ext>
            </a:extLst>
          </p:cNvPr>
          <p:cNvPicPr>
            <a:picLocks noChangeAspect="1"/>
          </p:cNvPicPr>
          <p:nvPr/>
        </p:nvPicPr>
        <p:blipFill>
          <a:blip r:embed="rId5"/>
          <a:stretch>
            <a:fillRect/>
          </a:stretch>
        </p:blipFill>
        <p:spPr>
          <a:xfrm>
            <a:off x="5700054" y="4980823"/>
            <a:ext cx="384081" cy="237765"/>
          </a:xfrm>
          <a:prstGeom prst="rect">
            <a:avLst/>
          </a:prstGeom>
        </p:spPr>
      </p:pic>
    </p:spTree>
    <p:extLst>
      <p:ext uri="{BB962C8B-B14F-4D97-AF65-F5344CB8AC3E}">
        <p14:creationId xmlns:p14="http://schemas.microsoft.com/office/powerpoint/2010/main" val="415374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a:extLst>
            <a:ext uri="{FF2B5EF4-FFF2-40B4-BE49-F238E27FC236}">
              <a16:creationId xmlns:a16="http://schemas.microsoft.com/office/drawing/2014/main" id="{543A388A-7F3C-1439-AF9C-BA8C293BF76D}"/>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EAFC9CDB-8611-B1B3-59EF-2BEA179336DA}"/>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2BF63FA5-BD9D-CCB6-0020-F602C347841B}"/>
              </a:ext>
            </a:extLst>
          </p:cNvPr>
          <p:cNvSpPr>
            <a:spLocks noGrp="1"/>
          </p:cNvSpPr>
          <p:nvPr>
            <p:ph type="title"/>
          </p:nvPr>
        </p:nvSpPr>
        <p:spPr>
          <a:xfrm>
            <a:off x="-824370" y="-286202"/>
            <a:ext cx="13979136" cy="1325563"/>
          </a:xfrm>
        </p:spPr>
        <p:txBody>
          <a:bodyPr>
            <a:normAutofit/>
          </a:bodyPr>
          <a:lstStyle/>
          <a:p>
            <a:pPr algn="ctr"/>
            <a:r>
              <a:rPr lang="en-US" sz="2400" b="1" dirty="0">
                <a:solidFill>
                  <a:schemeClr val="bg1"/>
                </a:solidFill>
              </a:rPr>
              <a:t>Differentiation Of The Internet</a:t>
            </a:r>
          </a:p>
        </p:txBody>
      </p:sp>
      <p:pic>
        <p:nvPicPr>
          <p:cNvPr id="3" name="Picture 2">
            <a:extLst>
              <a:ext uri="{FF2B5EF4-FFF2-40B4-BE49-F238E27FC236}">
                <a16:creationId xmlns:a16="http://schemas.microsoft.com/office/drawing/2014/main" id="{AC7A5015-942B-EA8A-4C7C-20FF85D5562D}"/>
              </a:ext>
            </a:extLst>
          </p:cNvPr>
          <p:cNvPicPr>
            <a:picLocks noChangeAspect="1"/>
          </p:cNvPicPr>
          <p:nvPr/>
        </p:nvPicPr>
        <p:blipFill>
          <a:blip r:embed="rId3"/>
          <a:stretch>
            <a:fillRect/>
          </a:stretch>
        </p:blipFill>
        <p:spPr>
          <a:xfrm>
            <a:off x="7169177" y="1977934"/>
            <a:ext cx="3597617" cy="1934120"/>
          </a:xfrm>
          <a:prstGeom prst="rect">
            <a:avLst/>
          </a:prstGeom>
          <a:ln>
            <a:solidFill>
              <a:schemeClr val="accent1"/>
            </a:solidFill>
          </a:ln>
        </p:spPr>
      </p:pic>
      <p:pic>
        <p:nvPicPr>
          <p:cNvPr id="5" name="Picture 4">
            <a:extLst>
              <a:ext uri="{FF2B5EF4-FFF2-40B4-BE49-F238E27FC236}">
                <a16:creationId xmlns:a16="http://schemas.microsoft.com/office/drawing/2014/main" id="{102B1BFA-885F-F1FB-4735-2467AE01D436}"/>
              </a:ext>
            </a:extLst>
          </p:cNvPr>
          <p:cNvPicPr>
            <a:picLocks noChangeAspect="1"/>
          </p:cNvPicPr>
          <p:nvPr/>
        </p:nvPicPr>
        <p:blipFill>
          <a:blip r:embed="rId4"/>
          <a:stretch>
            <a:fillRect/>
          </a:stretch>
        </p:blipFill>
        <p:spPr>
          <a:xfrm>
            <a:off x="1791653" y="1972251"/>
            <a:ext cx="3603805" cy="1890219"/>
          </a:xfrm>
          <a:prstGeom prst="rect">
            <a:avLst/>
          </a:prstGeom>
          <a:ln>
            <a:solidFill>
              <a:schemeClr val="accent1"/>
            </a:solidFill>
          </a:ln>
        </p:spPr>
      </p:pic>
      <p:pic>
        <p:nvPicPr>
          <p:cNvPr id="4" name="Picture 3">
            <a:extLst>
              <a:ext uri="{FF2B5EF4-FFF2-40B4-BE49-F238E27FC236}">
                <a16:creationId xmlns:a16="http://schemas.microsoft.com/office/drawing/2014/main" id="{6543A8EA-A154-198B-01FB-599D8E4543C7}"/>
              </a:ext>
            </a:extLst>
          </p:cNvPr>
          <p:cNvPicPr>
            <a:picLocks noChangeAspect="1"/>
          </p:cNvPicPr>
          <p:nvPr/>
        </p:nvPicPr>
        <p:blipFill>
          <a:blip r:embed="rId5"/>
          <a:stretch>
            <a:fillRect/>
          </a:stretch>
        </p:blipFill>
        <p:spPr>
          <a:xfrm>
            <a:off x="1791653" y="4068132"/>
            <a:ext cx="3603805" cy="1916345"/>
          </a:xfrm>
          <a:prstGeom prst="rect">
            <a:avLst/>
          </a:prstGeom>
          <a:ln>
            <a:solidFill>
              <a:schemeClr val="accent1"/>
            </a:solidFill>
          </a:ln>
        </p:spPr>
      </p:pic>
      <p:sp>
        <p:nvSpPr>
          <p:cNvPr id="6" name="TextBox 5">
            <a:extLst>
              <a:ext uri="{FF2B5EF4-FFF2-40B4-BE49-F238E27FC236}">
                <a16:creationId xmlns:a16="http://schemas.microsoft.com/office/drawing/2014/main" id="{48201838-77C2-8DFE-EE5D-C574DA77AD2E}"/>
              </a:ext>
            </a:extLst>
          </p:cNvPr>
          <p:cNvSpPr txBox="1"/>
          <p:nvPr/>
        </p:nvSpPr>
        <p:spPr>
          <a:xfrm>
            <a:off x="273609" y="2730483"/>
            <a:ext cx="1518044" cy="307777"/>
          </a:xfrm>
          <a:prstGeom prst="rect">
            <a:avLst/>
          </a:prstGeom>
          <a:noFill/>
        </p:spPr>
        <p:txBody>
          <a:bodyPr wrap="none" rtlCol="0">
            <a:spAutoFit/>
          </a:bodyPr>
          <a:lstStyle/>
          <a:p>
            <a:r>
              <a:rPr lang="en-US" sz="1400" b="1" dirty="0"/>
              <a:t>Download Speeds</a:t>
            </a:r>
          </a:p>
        </p:txBody>
      </p:sp>
      <p:sp>
        <p:nvSpPr>
          <p:cNvPr id="7" name="TextBox 6">
            <a:extLst>
              <a:ext uri="{FF2B5EF4-FFF2-40B4-BE49-F238E27FC236}">
                <a16:creationId xmlns:a16="http://schemas.microsoft.com/office/drawing/2014/main" id="{03BA0CF6-EC16-AA7E-6508-82044F021630}"/>
              </a:ext>
            </a:extLst>
          </p:cNvPr>
          <p:cNvSpPr txBox="1"/>
          <p:nvPr/>
        </p:nvSpPr>
        <p:spPr>
          <a:xfrm>
            <a:off x="6116468" y="2780000"/>
            <a:ext cx="1004121" cy="307777"/>
          </a:xfrm>
          <a:prstGeom prst="rect">
            <a:avLst/>
          </a:prstGeom>
          <a:noFill/>
        </p:spPr>
        <p:txBody>
          <a:bodyPr wrap="none" rtlCol="0">
            <a:spAutoFit/>
          </a:bodyPr>
          <a:lstStyle/>
          <a:p>
            <a:r>
              <a:rPr lang="en-US" sz="1400" b="1" dirty="0"/>
              <a:t>NPS Scores</a:t>
            </a:r>
          </a:p>
        </p:txBody>
      </p:sp>
      <p:sp>
        <p:nvSpPr>
          <p:cNvPr id="8" name="TextBox 7">
            <a:extLst>
              <a:ext uri="{FF2B5EF4-FFF2-40B4-BE49-F238E27FC236}">
                <a16:creationId xmlns:a16="http://schemas.microsoft.com/office/drawing/2014/main" id="{FAF8357C-EDC2-980D-AF34-DE30CA6A52F9}"/>
              </a:ext>
            </a:extLst>
          </p:cNvPr>
          <p:cNvSpPr txBox="1"/>
          <p:nvPr/>
        </p:nvSpPr>
        <p:spPr>
          <a:xfrm>
            <a:off x="413742" y="4733063"/>
            <a:ext cx="1332416" cy="307777"/>
          </a:xfrm>
          <a:prstGeom prst="rect">
            <a:avLst/>
          </a:prstGeom>
          <a:noFill/>
        </p:spPr>
        <p:txBody>
          <a:bodyPr wrap="none" rtlCol="0">
            <a:spAutoFit/>
          </a:bodyPr>
          <a:lstStyle/>
          <a:p>
            <a:r>
              <a:rPr lang="en-US" sz="1400" b="1" dirty="0"/>
              <a:t>Upload Speeds</a:t>
            </a:r>
          </a:p>
        </p:txBody>
      </p:sp>
      <p:sp>
        <p:nvSpPr>
          <p:cNvPr id="9" name="TextBox 8">
            <a:extLst>
              <a:ext uri="{FF2B5EF4-FFF2-40B4-BE49-F238E27FC236}">
                <a16:creationId xmlns:a16="http://schemas.microsoft.com/office/drawing/2014/main" id="{DB3C733F-546F-6932-6ACC-D95B38AC128F}"/>
              </a:ext>
            </a:extLst>
          </p:cNvPr>
          <p:cNvSpPr txBox="1"/>
          <p:nvPr/>
        </p:nvSpPr>
        <p:spPr>
          <a:xfrm>
            <a:off x="5848574" y="4798035"/>
            <a:ext cx="1272015" cy="307777"/>
          </a:xfrm>
          <a:prstGeom prst="rect">
            <a:avLst/>
          </a:prstGeom>
          <a:noFill/>
        </p:spPr>
        <p:txBody>
          <a:bodyPr wrap="none" rtlCol="0">
            <a:spAutoFit/>
          </a:bodyPr>
          <a:lstStyle/>
          <a:p>
            <a:r>
              <a:rPr lang="en-US" sz="1400" b="1" dirty="0"/>
              <a:t>Perceived Best</a:t>
            </a:r>
          </a:p>
        </p:txBody>
      </p:sp>
      <p:graphicFrame>
        <p:nvGraphicFramePr>
          <p:cNvPr id="12" name="Chart 11">
            <a:extLst>
              <a:ext uri="{FF2B5EF4-FFF2-40B4-BE49-F238E27FC236}">
                <a16:creationId xmlns:a16="http://schemas.microsoft.com/office/drawing/2014/main" id="{BCE77B5C-28A2-1076-C29B-9C3B65BDF7CB}"/>
              </a:ext>
            </a:extLst>
          </p:cNvPr>
          <p:cNvGraphicFramePr>
            <a:graphicFrameLocks/>
          </p:cNvGraphicFramePr>
          <p:nvPr/>
        </p:nvGraphicFramePr>
        <p:xfrm>
          <a:off x="7166084" y="4068132"/>
          <a:ext cx="3603805" cy="194541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41B3C65E-B510-D59A-0CB5-4232E418A2E3}"/>
              </a:ext>
            </a:extLst>
          </p:cNvPr>
          <p:cNvSpPr txBox="1"/>
          <p:nvPr/>
        </p:nvSpPr>
        <p:spPr>
          <a:xfrm>
            <a:off x="1809155" y="3539304"/>
            <a:ext cx="380232" cy="215444"/>
          </a:xfrm>
          <a:prstGeom prst="rect">
            <a:avLst/>
          </a:prstGeom>
          <a:noFill/>
        </p:spPr>
        <p:txBody>
          <a:bodyPr wrap="none" rtlCol="0">
            <a:spAutoFit/>
          </a:bodyPr>
          <a:lstStyle/>
          <a:p>
            <a:r>
              <a:rPr lang="en-US" sz="800" dirty="0"/>
              <a:t>RVA </a:t>
            </a:r>
          </a:p>
        </p:txBody>
      </p:sp>
      <p:sp>
        <p:nvSpPr>
          <p:cNvPr id="14" name="TextBox 13">
            <a:extLst>
              <a:ext uri="{FF2B5EF4-FFF2-40B4-BE49-F238E27FC236}">
                <a16:creationId xmlns:a16="http://schemas.microsoft.com/office/drawing/2014/main" id="{4342F7F7-FBBB-A089-9B9E-F1CD1EA056F2}"/>
              </a:ext>
            </a:extLst>
          </p:cNvPr>
          <p:cNvSpPr txBox="1"/>
          <p:nvPr/>
        </p:nvSpPr>
        <p:spPr>
          <a:xfrm>
            <a:off x="7166084" y="3647026"/>
            <a:ext cx="380232" cy="215444"/>
          </a:xfrm>
          <a:prstGeom prst="rect">
            <a:avLst/>
          </a:prstGeom>
          <a:noFill/>
        </p:spPr>
        <p:txBody>
          <a:bodyPr wrap="none" rtlCol="0">
            <a:spAutoFit/>
          </a:bodyPr>
          <a:lstStyle/>
          <a:p>
            <a:r>
              <a:rPr lang="en-US" sz="800" dirty="0"/>
              <a:t>RVA </a:t>
            </a:r>
          </a:p>
        </p:txBody>
      </p:sp>
      <p:sp>
        <p:nvSpPr>
          <p:cNvPr id="15" name="TextBox 14">
            <a:extLst>
              <a:ext uri="{FF2B5EF4-FFF2-40B4-BE49-F238E27FC236}">
                <a16:creationId xmlns:a16="http://schemas.microsoft.com/office/drawing/2014/main" id="{154BC308-4495-B9B3-49A8-1CFBE389E31A}"/>
              </a:ext>
            </a:extLst>
          </p:cNvPr>
          <p:cNvSpPr txBox="1"/>
          <p:nvPr/>
        </p:nvSpPr>
        <p:spPr>
          <a:xfrm>
            <a:off x="1809155" y="5749748"/>
            <a:ext cx="380232" cy="215444"/>
          </a:xfrm>
          <a:prstGeom prst="rect">
            <a:avLst/>
          </a:prstGeom>
          <a:noFill/>
        </p:spPr>
        <p:txBody>
          <a:bodyPr wrap="none" rtlCol="0">
            <a:spAutoFit/>
          </a:bodyPr>
          <a:lstStyle/>
          <a:p>
            <a:r>
              <a:rPr lang="en-US" sz="800" dirty="0"/>
              <a:t>RVA </a:t>
            </a:r>
          </a:p>
        </p:txBody>
      </p:sp>
      <p:sp>
        <p:nvSpPr>
          <p:cNvPr id="17" name="TextBox 16">
            <a:extLst>
              <a:ext uri="{FF2B5EF4-FFF2-40B4-BE49-F238E27FC236}">
                <a16:creationId xmlns:a16="http://schemas.microsoft.com/office/drawing/2014/main" id="{76CAA322-E20D-44B7-1299-A603CE452BB9}"/>
              </a:ext>
            </a:extLst>
          </p:cNvPr>
          <p:cNvSpPr txBox="1"/>
          <p:nvPr/>
        </p:nvSpPr>
        <p:spPr>
          <a:xfrm>
            <a:off x="7166084" y="5704252"/>
            <a:ext cx="380232" cy="215444"/>
          </a:xfrm>
          <a:prstGeom prst="rect">
            <a:avLst/>
          </a:prstGeom>
          <a:noFill/>
        </p:spPr>
        <p:txBody>
          <a:bodyPr wrap="none" rtlCol="0">
            <a:spAutoFit/>
          </a:bodyPr>
          <a:lstStyle/>
          <a:p>
            <a:r>
              <a:rPr lang="en-US" sz="800" dirty="0"/>
              <a:t>RVA </a:t>
            </a:r>
          </a:p>
        </p:txBody>
      </p:sp>
    </p:spTree>
    <p:extLst>
      <p:ext uri="{BB962C8B-B14F-4D97-AF65-F5344CB8AC3E}">
        <p14:creationId xmlns:p14="http://schemas.microsoft.com/office/powerpoint/2010/main" val="122224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92C7-60A0-2018-527D-4A0D69D2419F}"/>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85D54337-2BBC-1FB0-A67F-D3B737F779E1}"/>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2CC1CC24-A751-AAE2-0652-6416588952F9}"/>
              </a:ext>
            </a:extLst>
          </p:cNvPr>
          <p:cNvSpPr>
            <a:spLocks noGrp="1"/>
          </p:cNvSpPr>
          <p:nvPr>
            <p:ph type="title"/>
          </p:nvPr>
        </p:nvSpPr>
        <p:spPr>
          <a:xfrm>
            <a:off x="-893568" y="-301195"/>
            <a:ext cx="13979136" cy="1325563"/>
          </a:xfrm>
        </p:spPr>
        <p:txBody>
          <a:bodyPr>
            <a:normAutofit/>
          </a:bodyPr>
          <a:lstStyle/>
          <a:p>
            <a:pPr algn="ctr"/>
            <a:r>
              <a:rPr lang="en-US" sz="2400" b="1" dirty="0">
                <a:solidFill>
                  <a:schemeClr val="bg1"/>
                </a:solidFill>
              </a:rPr>
              <a:t>Internet Delivery Market Share</a:t>
            </a:r>
          </a:p>
        </p:txBody>
      </p:sp>
      <p:pic>
        <p:nvPicPr>
          <p:cNvPr id="7" name="Picture 6">
            <a:extLst>
              <a:ext uri="{FF2B5EF4-FFF2-40B4-BE49-F238E27FC236}">
                <a16:creationId xmlns:a16="http://schemas.microsoft.com/office/drawing/2014/main" id="{F75C9585-7233-CCCC-657E-4F4AF6B5B5C1}"/>
              </a:ext>
            </a:extLst>
          </p:cNvPr>
          <p:cNvPicPr>
            <a:picLocks noChangeAspect="1"/>
          </p:cNvPicPr>
          <p:nvPr/>
        </p:nvPicPr>
        <p:blipFill>
          <a:blip r:embed="rId2"/>
          <a:srcRect t="11539"/>
          <a:stretch>
            <a:fillRect/>
          </a:stretch>
        </p:blipFill>
        <p:spPr>
          <a:xfrm>
            <a:off x="6164580" y="2076720"/>
            <a:ext cx="5479672" cy="3591371"/>
          </a:xfrm>
          <a:prstGeom prst="rect">
            <a:avLst/>
          </a:prstGeom>
          <a:ln>
            <a:solidFill>
              <a:schemeClr val="accent1"/>
            </a:solidFill>
          </a:ln>
        </p:spPr>
      </p:pic>
      <p:graphicFrame>
        <p:nvGraphicFramePr>
          <p:cNvPr id="2" name="Chart 1">
            <a:extLst>
              <a:ext uri="{FF2B5EF4-FFF2-40B4-BE49-F238E27FC236}">
                <a16:creationId xmlns:a16="http://schemas.microsoft.com/office/drawing/2014/main" id="{8BDA05ED-8747-214D-2F81-001E582D97AC}"/>
              </a:ext>
            </a:extLst>
          </p:cNvPr>
          <p:cNvGraphicFramePr>
            <a:graphicFrameLocks/>
          </p:cNvGraphicFramePr>
          <p:nvPr/>
        </p:nvGraphicFramePr>
        <p:xfrm>
          <a:off x="-351946" y="2255468"/>
          <a:ext cx="6191914" cy="317695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46CE4A5-2EB5-F289-640F-5268434D133C}"/>
              </a:ext>
            </a:extLst>
          </p:cNvPr>
          <p:cNvSpPr txBox="1"/>
          <p:nvPr/>
        </p:nvSpPr>
        <p:spPr>
          <a:xfrm>
            <a:off x="447842" y="1748717"/>
            <a:ext cx="5343066" cy="307777"/>
          </a:xfrm>
          <a:prstGeom prst="rect">
            <a:avLst/>
          </a:prstGeom>
          <a:noFill/>
        </p:spPr>
        <p:txBody>
          <a:bodyPr wrap="none" rtlCol="0">
            <a:spAutoFit/>
          </a:bodyPr>
          <a:lstStyle/>
          <a:p>
            <a:r>
              <a:rPr lang="en-US" sz="1400" b="1" dirty="0"/>
              <a:t>Delivery Method Selected In Last Two Years Where Fiber Is Available*</a:t>
            </a:r>
          </a:p>
        </p:txBody>
      </p:sp>
      <p:sp>
        <p:nvSpPr>
          <p:cNvPr id="8" name="TextBox 7">
            <a:extLst>
              <a:ext uri="{FF2B5EF4-FFF2-40B4-BE49-F238E27FC236}">
                <a16:creationId xmlns:a16="http://schemas.microsoft.com/office/drawing/2014/main" id="{BDF20EF7-1350-11A4-1682-0029D0F27C21}"/>
              </a:ext>
            </a:extLst>
          </p:cNvPr>
          <p:cNvSpPr txBox="1"/>
          <p:nvPr/>
        </p:nvSpPr>
        <p:spPr>
          <a:xfrm>
            <a:off x="268940" y="2076720"/>
            <a:ext cx="5571027" cy="3591372"/>
          </a:xfrm>
          <a:prstGeom prst="rect">
            <a:avLst/>
          </a:prstGeom>
          <a:noFill/>
          <a:ln>
            <a:solidFill>
              <a:schemeClr val="accent1"/>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976CC9DE-BF33-94EA-FADA-49D91284F913}"/>
              </a:ext>
            </a:extLst>
          </p:cNvPr>
          <p:cNvSpPr txBox="1"/>
          <p:nvPr/>
        </p:nvSpPr>
        <p:spPr>
          <a:xfrm>
            <a:off x="5315298" y="5432422"/>
            <a:ext cx="380232" cy="215444"/>
          </a:xfrm>
          <a:prstGeom prst="rect">
            <a:avLst/>
          </a:prstGeom>
          <a:noFill/>
        </p:spPr>
        <p:txBody>
          <a:bodyPr wrap="none" rtlCol="0">
            <a:spAutoFit/>
          </a:bodyPr>
          <a:lstStyle/>
          <a:p>
            <a:r>
              <a:rPr lang="en-US" sz="800" dirty="0"/>
              <a:t>RVA </a:t>
            </a:r>
          </a:p>
        </p:txBody>
      </p:sp>
      <p:sp>
        <p:nvSpPr>
          <p:cNvPr id="12" name="TextBox 11">
            <a:extLst>
              <a:ext uri="{FF2B5EF4-FFF2-40B4-BE49-F238E27FC236}">
                <a16:creationId xmlns:a16="http://schemas.microsoft.com/office/drawing/2014/main" id="{945006F3-34C4-4534-E60A-98F72B34B009}"/>
              </a:ext>
            </a:extLst>
          </p:cNvPr>
          <p:cNvSpPr txBox="1"/>
          <p:nvPr/>
        </p:nvSpPr>
        <p:spPr>
          <a:xfrm>
            <a:off x="11137174" y="5432422"/>
            <a:ext cx="380232" cy="215444"/>
          </a:xfrm>
          <a:prstGeom prst="rect">
            <a:avLst/>
          </a:prstGeom>
          <a:noFill/>
        </p:spPr>
        <p:txBody>
          <a:bodyPr wrap="none" rtlCol="0">
            <a:spAutoFit/>
          </a:bodyPr>
          <a:lstStyle/>
          <a:p>
            <a:r>
              <a:rPr lang="en-US" sz="800" dirty="0"/>
              <a:t>RVA </a:t>
            </a:r>
          </a:p>
        </p:txBody>
      </p:sp>
      <p:sp>
        <p:nvSpPr>
          <p:cNvPr id="5" name="TextBox 4">
            <a:extLst>
              <a:ext uri="{FF2B5EF4-FFF2-40B4-BE49-F238E27FC236}">
                <a16:creationId xmlns:a16="http://schemas.microsoft.com/office/drawing/2014/main" id="{96F886DF-F484-CA26-334D-4894725CE606}"/>
              </a:ext>
            </a:extLst>
          </p:cNvPr>
          <p:cNvSpPr txBox="1"/>
          <p:nvPr/>
        </p:nvSpPr>
        <p:spPr>
          <a:xfrm>
            <a:off x="7235978" y="1741010"/>
            <a:ext cx="3426644" cy="307777"/>
          </a:xfrm>
          <a:prstGeom prst="rect">
            <a:avLst/>
          </a:prstGeom>
          <a:noFill/>
        </p:spPr>
        <p:txBody>
          <a:bodyPr wrap="none" rtlCol="0">
            <a:spAutoFit/>
          </a:bodyPr>
          <a:lstStyle/>
          <a:p>
            <a:r>
              <a:rPr lang="en-US" sz="1400" b="1" dirty="0"/>
              <a:t>Market Share: Internet Delivery Methods**</a:t>
            </a:r>
          </a:p>
        </p:txBody>
      </p:sp>
      <p:sp>
        <p:nvSpPr>
          <p:cNvPr id="6" name="TextBox 5">
            <a:extLst>
              <a:ext uri="{FF2B5EF4-FFF2-40B4-BE49-F238E27FC236}">
                <a16:creationId xmlns:a16="http://schemas.microsoft.com/office/drawing/2014/main" id="{C3491D5B-5AFD-58D3-5E6C-DFDBE248C0E5}"/>
              </a:ext>
            </a:extLst>
          </p:cNvPr>
          <p:cNvSpPr txBox="1"/>
          <p:nvPr/>
        </p:nvSpPr>
        <p:spPr>
          <a:xfrm>
            <a:off x="92004" y="5699435"/>
            <a:ext cx="12016303" cy="461665"/>
          </a:xfrm>
          <a:prstGeom prst="rect">
            <a:avLst/>
          </a:prstGeom>
          <a:noFill/>
        </p:spPr>
        <p:txBody>
          <a:bodyPr wrap="square" rtlCol="0">
            <a:spAutoFit/>
          </a:bodyPr>
          <a:lstStyle/>
          <a:p>
            <a:r>
              <a:rPr lang="en-US" sz="1200" dirty="0"/>
              <a:t>  *Represents new households, those new to the internet, and those churning because of home move or dissatisfaction. Mobile wireless is included when it is the primary Internet at home.</a:t>
            </a:r>
          </a:p>
          <a:p>
            <a:r>
              <a:rPr lang="en-US" sz="1200" dirty="0"/>
              <a:t>**Share based on others studies to 2006, FBA/ RVA studies 2007-2025  </a:t>
            </a:r>
          </a:p>
        </p:txBody>
      </p:sp>
    </p:spTree>
    <p:extLst>
      <p:ext uri="{BB962C8B-B14F-4D97-AF65-F5344CB8AC3E}">
        <p14:creationId xmlns:p14="http://schemas.microsoft.com/office/powerpoint/2010/main" val="400225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51E0C-B2DC-76D3-B7C4-525C74423C4E}"/>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E547203B-3A6E-4335-5793-A81CC69E9FC3}"/>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24D5B079-36DA-29BD-C678-56AEB2F46F26}"/>
              </a:ext>
            </a:extLst>
          </p:cNvPr>
          <p:cNvSpPr>
            <a:spLocks noGrp="1"/>
          </p:cNvSpPr>
          <p:nvPr>
            <p:ph type="title"/>
          </p:nvPr>
        </p:nvSpPr>
        <p:spPr>
          <a:xfrm>
            <a:off x="451907" y="-293450"/>
            <a:ext cx="13979136" cy="1325563"/>
          </a:xfrm>
        </p:spPr>
        <p:txBody>
          <a:bodyPr>
            <a:normAutofit/>
          </a:bodyPr>
          <a:lstStyle/>
          <a:p>
            <a:pPr algn="ctr"/>
            <a:r>
              <a:rPr lang="en-US" sz="3600" b="1" dirty="0">
                <a:solidFill>
                  <a:schemeClr val="bg1"/>
                </a:solidFill>
              </a:rPr>
              <a:t> </a:t>
            </a:r>
            <a:r>
              <a:rPr lang="en-US" sz="2800" b="1" dirty="0">
                <a:solidFill>
                  <a:schemeClr val="bg1"/>
                </a:solidFill>
              </a:rPr>
              <a:t>Experieince With he Internet</a:t>
            </a:r>
          </a:p>
        </p:txBody>
      </p:sp>
      <p:sp>
        <p:nvSpPr>
          <p:cNvPr id="5" name="Arrow: Pentagon 4">
            <a:extLst>
              <a:ext uri="{FF2B5EF4-FFF2-40B4-BE49-F238E27FC236}">
                <a16:creationId xmlns:a16="http://schemas.microsoft.com/office/drawing/2014/main" id="{13F4DDA3-2D68-D3C6-F9F1-46B7E4450BB3}"/>
              </a:ext>
            </a:extLst>
          </p:cNvPr>
          <p:cNvSpPr/>
          <p:nvPr/>
        </p:nvSpPr>
        <p:spPr>
          <a:xfrm rot="5400000">
            <a:off x="5726666" y="-5726669"/>
            <a:ext cx="738665"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0AC16BD-1112-9C27-D18C-02FC31C52C84}"/>
              </a:ext>
            </a:extLst>
          </p:cNvPr>
          <p:cNvSpPr txBox="1"/>
          <p:nvPr/>
        </p:nvSpPr>
        <p:spPr>
          <a:xfrm>
            <a:off x="2158515" y="1630487"/>
            <a:ext cx="2551276" cy="307777"/>
          </a:xfrm>
          <a:prstGeom prst="rect">
            <a:avLst/>
          </a:prstGeom>
          <a:noFill/>
        </p:spPr>
        <p:txBody>
          <a:bodyPr wrap="none" rtlCol="0">
            <a:spAutoFit/>
          </a:bodyPr>
          <a:lstStyle/>
          <a:p>
            <a:r>
              <a:rPr lang="en-US" sz="1400" b="1" dirty="0"/>
              <a:t>Life Impacts Of Internet Overall </a:t>
            </a:r>
          </a:p>
        </p:txBody>
      </p:sp>
      <p:sp>
        <p:nvSpPr>
          <p:cNvPr id="8" name="TextBox 7">
            <a:extLst>
              <a:ext uri="{FF2B5EF4-FFF2-40B4-BE49-F238E27FC236}">
                <a16:creationId xmlns:a16="http://schemas.microsoft.com/office/drawing/2014/main" id="{F358AD17-5A53-3B7B-F1D9-67D356A1EE64}"/>
              </a:ext>
            </a:extLst>
          </p:cNvPr>
          <p:cNvSpPr txBox="1"/>
          <p:nvPr/>
        </p:nvSpPr>
        <p:spPr>
          <a:xfrm>
            <a:off x="6690305" y="1520489"/>
            <a:ext cx="5040354" cy="492443"/>
          </a:xfrm>
          <a:prstGeom prst="rect">
            <a:avLst/>
          </a:prstGeom>
          <a:noFill/>
        </p:spPr>
        <p:txBody>
          <a:bodyPr wrap="none" rtlCol="0">
            <a:spAutoFit/>
          </a:bodyPr>
          <a:lstStyle/>
          <a:p>
            <a:r>
              <a:rPr lang="en-US" sz="1400" b="1" dirty="0"/>
              <a:t>How Internet Has Impacted Life: Categorized Open End Responses</a:t>
            </a:r>
          </a:p>
          <a:p>
            <a:r>
              <a:rPr lang="en-US" sz="1200" b="1" dirty="0"/>
              <a:t>                                           Among Urban Low-Income Users </a:t>
            </a:r>
          </a:p>
        </p:txBody>
      </p:sp>
      <p:sp>
        <p:nvSpPr>
          <p:cNvPr id="9" name="Title 1">
            <a:extLst>
              <a:ext uri="{FF2B5EF4-FFF2-40B4-BE49-F238E27FC236}">
                <a16:creationId xmlns:a16="http://schemas.microsoft.com/office/drawing/2014/main" id="{BD9A947F-D63C-64D3-1CA5-07542F9AD9F1}"/>
              </a:ext>
            </a:extLst>
          </p:cNvPr>
          <p:cNvSpPr txBox="1">
            <a:spLocks/>
          </p:cNvSpPr>
          <p:nvPr/>
        </p:nvSpPr>
        <p:spPr>
          <a:xfrm>
            <a:off x="-893568" y="-293450"/>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8115300" algn="l"/>
              </a:tabLst>
            </a:pPr>
            <a:r>
              <a:rPr lang="en-US" sz="2400" b="1" dirty="0">
                <a:solidFill>
                  <a:schemeClr val="bg1"/>
                </a:solidFill>
              </a:rPr>
              <a:t>Life Impacts Of The Internet </a:t>
            </a:r>
          </a:p>
        </p:txBody>
      </p:sp>
      <p:pic>
        <p:nvPicPr>
          <p:cNvPr id="13" name="Picture 12">
            <a:extLst>
              <a:ext uri="{FF2B5EF4-FFF2-40B4-BE49-F238E27FC236}">
                <a16:creationId xmlns:a16="http://schemas.microsoft.com/office/drawing/2014/main" id="{A22415A3-F0E0-735E-0C58-A0EF1809B3DC}"/>
              </a:ext>
            </a:extLst>
          </p:cNvPr>
          <p:cNvPicPr>
            <a:picLocks noChangeAspect="1"/>
          </p:cNvPicPr>
          <p:nvPr/>
        </p:nvPicPr>
        <p:blipFill>
          <a:blip r:embed="rId2"/>
          <a:srcRect l="18354" r="30359"/>
          <a:stretch>
            <a:fillRect/>
          </a:stretch>
        </p:blipFill>
        <p:spPr>
          <a:xfrm>
            <a:off x="6615953" y="2012932"/>
            <a:ext cx="5189058" cy="3701662"/>
          </a:xfrm>
          <a:prstGeom prst="rect">
            <a:avLst/>
          </a:prstGeom>
          <a:noFill/>
          <a:ln>
            <a:solidFill>
              <a:schemeClr val="accent1"/>
            </a:solidFill>
          </a:ln>
        </p:spPr>
      </p:pic>
      <p:sp>
        <p:nvSpPr>
          <p:cNvPr id="4" name="TextBox 3">
            <a:extLst>
              <a:ext uri="{FF2B5EF4-FFF2-40B4-BE49-F238E27FC236}">
                <a16:creationId xmlns:a16="http://schemas.microsoft.com/office/drawing/2014/main" id="{C7CDC369-A55D-AA58-2544-E9D6BBCBDE91}"/>
              </a:ext>
            </a:extLst>
          </p:cNvPr>
          <p:cNvSpPr txBox="1"/>
          <p:nvPr/>
        </p:nvSpPr>
        <p:spPr>
          <a:xfrm>
            <a:off x="6767311" y="5472256"/>
            <a:ext cx="380232" cy="215444"/>
          </a:xfrm>
          <a:prstGeom prst="rect">
            <a:avLst/>
          </a:prstGeom>
          <a:noFill/>
        </p:spPr>
        <p:txBody>
          <a:bodyPr wrap="none" rtlCol="0">
            <a:spAutoFit/>
          </a:bodyPr>
          <a:lstStyle/>
          <a:p>
            <a:r>
              <a:rPr lang="en-US" sz="800" dirty="0"/>
              <a:t>RVA </a:t>
            </a:r>
          </a:p>
        </p:txBody>
      </p:sp>
      <p:graphicFrame>
        <p:nvGraphicFramePr>
          <p:cNvPr id="6" name="Chart 5">
            <a:extLst>
              <a:ext uri="{FF2B5EF4-FFF2-40B4-BE49-F238E27FC236}">
                <a16:creationId xmlns:a16="http://schemas.microsoft.com/office/drawing/2014/main" id="{2FACC6B8-B7D4-544A-A911-C6032EDE6B45}"/>
              </a:ext>
            </a:extLst>
          </p:cNvPr>
          <p:cNvGraphicFramePr>
            <a:graphicFrameLocks/>
          </p:cNvGraphicFramePr>
          <p:nvPr/>
        </p:nvGraphicFramePr>
        <p:xfrm>
          <a:off x="615424" y="2012932"/>
          <a:ext cx="5637458" cy="3713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532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DB2A-3599-922D-82AE-96CE26A1DB4F}"/>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CA8ACA1-74F4-78D7-DD7B-D1C4B78B6A52}"/>
              </a:ext>
            </a:extLst>
          </p:cNvPr>
          <p:cNvGraphicFramePr>
            <a:graphicFrameLocks/>
          </p:cNvGraphicFramePr>
          <p:nvPr/>
        </p:nvGraphicFramePr>
        <p:xfrm>
          <a:off x="510122" y="2365752"/>
          <a:ext cx="5433478" cy="3597590"/>
        </p:xfrm>
        <a:graphic>
          <a:graphicData uri="http://schemas.openxmlformats.org/drawingml/2006/chart">
            <c:chart xmlns:c="http://schemas.openxmlformats.org/drawingml/2006/chart" xmlns:r="http://schemas.openxmlformats.org/officeDocument/2006/relationships" r:id="rId3"/>
          </a:graphicData>
        </a:graphic>
      </p:graphicFrame>
      <p:sp>
        <p:nvSpPr>
          <p:cNvPr id="10" name="Arrow: Pentagon 9">
            <a:extLst>
              <a:ext uri="{FF2B5EF4-FFF2-40B4-BE49-F238E27FC236}">
                <a16:creationId xmlns:a16="http://schemas.microsoft.com/office/drawing/2014/main" id="{AFAEEAD0-16C5-064A-50C0-5A98375128E1}"/>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5A1A5D98-8A56-6F39-C21A-C1E11DADD1A2}"/>
              </a:ext>
            </a:extLst>
          </p:cNvPr>
          <p:cNvSpPr>
            <a:spLocks noGrp="1"/>
          </p:cNvSpPr>
          <p:nvPr>
            <p:ph type="title"/>
          </p:nvPr>
        </p:nvSpPr>
        <p:spPr>
          <a:xfrm>
            <a:off x="-8894568" y="-1325563"/>
            <a:ext cx="13979136" cy="1325563"/>
          </a:xfrm>
        </p:spPr>
        <p:txBody>
          <a:bodyPr>
            <a:normAutofit/>
          </a:bodyPr>
          <a:lstStyle/>
          <a:p>
            <a:pPr algn="ctr"/>
            <a:r>
              <a:rPr lang="en-US" sz="3600" b="1" dirty="0">
                <a:solidFill>
                  <a:schemeClr val="bg1"/>
                </a:solidFill>
              </a:rPr>
              <a:t> </a:t>
            </a:r>
            <a:r>
              <a:rPr lang="en-US" sz="2400" b="1" dirty="0">
                <a:solidFill>
                  <a:schemeClr val="bg1"/>
                </a:solidFill>
              </a:rPr>
              <a:t>2025 Deep Dive Remote Work</a:t>
            </a:r>
          </a:p>
        </p:txBody>
      </p:sp>
      <p:graphicFrame>
        <p:nvGraphicFramePr>
          <p:cNvPr id="5" name="Chart 4">
            <a:extLst>
              <a:ext uri="{FF2B5EF4-FFF2-40B4-BE49-F238E27FC236}">
                <a16:creationId xmlns:a16="http://schemas.microsoft.com/office/drawing/2014/main" id="{F92B74D2-2D3D-000C-FA1A-72DFB8A2F7FC}"/>
              </a:ext>
            </a:extLst>
          </p:cNvPr>
          <p:cNvGraphicFramePr>
            <a:graphicFrameLocks/>
          </p:cNvGraphicFramePr>
          <p:nvPr/>
        </p:nvGraphicFramePr>
        <p:xfrm>
          <a:off x="6122126" y="2352770"/>
          <a:ext cx="5751290" cy="361057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42099BB-FB8C-8F5A-2624-8A5D66A5ED8F}"/>
              </a:ext>
            </a:extLst>
          </p:cNvPr>
          <p:cNvSpPr txBox="1"/>
          <p:nvPr/>
        </p:nvSpPr>
        <p:spPr>
          <a:xfrm>
            <a:off x="734781" y="1800822"/>
            <a:ext cx="4606197" cy="492443"/>
          </a:xfrm>
          <a:prstGeom prst="rect">
            <a:avLst/>
          </a:prstGeom>
          <a:noFill/>
        </p:spPr>
        <p:txBody>
          <a:bodyPr wrap="none" rtlCol="0">
            <a:spAutoFit/>
          </a:bodyPr>
          <a:lstStyle/>
          <a:p>
            <a:pPr algn="ctr"/>
            <a:r>
              <a:rPr lang="en-US" sz="1400" b="1" dirty="0"/>
              <a:t>Percent working 5+ days at home (among those who could)</a:t>
            </a:r>
          </a:p>
          <a:p>
            <a:pPr algn="ctr"/>
            <a:r>
              <a:rPr lang="en-US" sz="1200" b="1" dirty="0"/>
              <a:t>Percent Among Subgroups (Crosstabulation)</a:t>
            </a:r>
          </a:p>
        </p:txBody>
      </p:sp>
      <p:sp>
        <p:nvSpPr>
          <p:cNvPr id="8" name="TextBox 7">
            <a:extLst>
              <a:ext uri="{FF2B5EF4-FFF2-40B4-BE49-F238E27FC236}">
                <a16:creationId xmlns:a16="http://schemas.microsoft.com/office/drawing/2014/main" id="{598CDB8F-F992-2B7E-17DE-DCD29B92CDB7}"/>
              </a:ext>
            </a:extLst>
          </p:cNvPr>
          <p:cNvSpPr txBox="1"/>
          <p:nvPr/>
        </p:nvSpPr>
        <p:spPr>
          <a:xfrm>
            <a:off x="6947387" y="1985488"/>
            <a:ext cx="4002891" cy="307777"/>
          </a:xfrm>
          <a:prstGeom prst="rect">
            <a:avLst/>
          </a:prstGeom>
          <a:noFill/>
        </p:spPr>
        <p:txBody>
          <a:bodyPr wrap="none" rtlCol="0">
            <a:spAutoFit/>
          </a:bodyPr>
          <a:lstStyle/>
          <a:p>
            <a:pPr algn="ctr"/>
            <a:r>
              <a:rPr lang="en-US" sz="1400" b="1" dirty="0"/>
              <a:t>Percent Very Satisfied With Remote Work Elements</a:t>
            </a:r>
          </a:p>
        </p:txBody>
      </p:sp>
      <p:sp>
        <p:nvSpPr>
          <p:cNvPr id="9" name="Title 1">
            <a:extLst>
              <a:ext uri="{FF2B5EF4-FFF2-40B4-BE49-F238E27FC236}">
                <a16:creationId xmlns:a16="http://schemas.microsoft.com/office/drawing/2014/main" id="{D077C72E-4DD7-2B32-23C9-7B28C6EE2D07}"/>
              </a:ext>
            </a:extLst>
          </p:cNvPr>
          <p:cNvSpPr txBox="1">
            <a:spLocks/>
          </p:cNvSpPr>
          <p:nvPr/>
        </p:nvSpPr>
        <p:spPr>
          <a:xfrm>
            <a:off x="-893568" y="-328875"/>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t>
            </a:r>
            <a:r>
              <a:rPr lang="en-US" sz="2400" b="1" dirty="0">
                <a:solidFill>
                  <a:schemeClr val="bg1"/>
                </a:solidFill>
              </a:rPr>
              <a:t>2025 Deep Dive: Remote Work</a:t>
            </a:r>
          </a:p>
        </p:txBody>
      </p:sp>
      <p:sp>
        <p:nvSpPr>
          <p:cNvPr id="2" name="TextBox 1">
            <a:extLst>
              <a:ext uri="{FF2B5EF4-FFF2-40B4-BE49-F238E27FC236}">
                <a16:creationId xmlns:a16="http://schemas.microsoft.com/office/drawing/2014/main" id="{DCAFA80C-3430-B7DA-5846-5CA2D2206442}"/>
              </a:ext>
            </a:extLst>
          </p:cNvPr>
          <p:cNvSpPr txBox="1"/>
          <p:nvPr/>
        </p:nvSpPr>
        <p:spPr>
          <a:xfrm>
            <a:off x="6135573" y="5747898"/>
            <a:ext cx="380232" cy="215444"/>
          </a:xfrm>
          <a:prstGeom prst="rect">
            <a:avLst/>
          </a:prstGeom>
          <a:noFill/>
        </p:spPr>
        <p:txBody>
          <a:bodyPr wrap="none" rtlCol="0">
            <a:spAutoFit/>
          </a:bodyPr>
          <a:lstStyle/>
          <a:p>
            <a:r>
              <a:rPr lang="en-US" sz="800" dirty="0"/>
              <a:t>RVA </a:t>
            </a:r>
          </a:p>
        </p:txBody>
      </p:sp>
      <p:sp>
        <p:nvSpPr>
          <p:cNvPr id="3" name="TextBox 2">
            <a:extLst>
              <a:ext uri="{FF2B5EF4-FFF2-40B4-BE49-F238E27FC236}">
                <a16:creationId xmlns:a16="http://schemas.microsoft.com/office/drawing/2014/main" id="{D8C17AA4-5F5B-0FE2-618D-62D4F318211C}"/>
              </a:ext>
            </a:extLst>
          </p:cNvPr>
          <p:cNvSpPr txBox="1"/>
          <p:nvPr/>
        </p:nvSpPr>
        <p:spPr>
          <a:xfrm>
            <a:off x="510122" y="5760880"/>
            <a:ext cx="380232" cy="215444"/>
          </a:xfrm>
          <a:prstGeom prst="rect">
            <a:avLst/>
          </a:prstGeom>
          <a:noFill/>
        </p:spPr>
        <p:txBody>
          <a:bodyPr wrap="none" rtlCol="0">
            <a:spAutoFit/>
          </a:bodyPr>
          <a:lstStyle/>
          <a:p>
            <a:r>
              <a:rPr lang="en-US" sz="800" dirty="0"/>
              <a:t>RVA </a:t>
            </a:r>
          </a:p>
        </p:txBody>
      </p:sp>
    </p:spTree>
    <p:extLst>
      <p:ext uri="{BB962C8B-B14F-4D97-AF65-F5344CB8AC3E}">
        <p14:creationId xmlns:p14="http://schemas.microsoft.com/office/powerpoint/2010/main" val="284658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AFF5-065D-F1DB-0E23-A166FAECA1E3}"/>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6997F402-9E94-0AA0-FB4C-261CB6439ADF}"/>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EA0AC780-8F2F-D49A-BD59-FB6BCE5780F3}"/>
              </a:ext>
            </a:extLst>
          </p:cNvPr>
          <p:cNvGraphicFramePr>
            <a:graphicFrameLocks/>
          </p:cNvGraphicFramePr>
          <p:nvPr/>
        </p:nvGraphicFramePr>
        <p:xfrm>
          <a:off x="336175" y="2365752"/>
          <a:ext cx="5540189" cy="3597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ED9E4EF-FA80-2DB6-CCAA-CBD89EEDA5DE}"/>
              </a:ext>
            </a:extLst>
          </p:cNvPr>
          <p:cNvGraphicFramePr>
            <a:graphicFrameLocks/>
          </p:cNvGraphicFramePr>
          <p:nvPr/>
        </p:nvGraphicFramePr>
        <p:xfrm>
          <a:off x="6096000" y="2365752"/>
          <a:ext cx="5759823" cy="35975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CF31AEC7-5F84-6EBE-5F29-400A2B0AD917}"/>
              </a:ext>
            </a:extLst>
          </p:cNvPr>
          <p:cNvSpPr txBox="1"/>
          <p:nvPr/>
        </p:nvSpPr>
        <p:spPr>
          <a:xfrm>
            <a:off x="1446633" y="1797106"/>
            <a:ext cx="3256725" cy="492443"/>
          </a:xfrm>
          <a:prstGeom prst="rect">
            <a:avLst/>
          </a:prstGeom>
          <a:noFill/>
        </p:spPr>
        <p:txBody>
          <a:bodyPr wrap="none" rtlCol="0">
            <a:spAutoFit/>
          </a:bodyPr>
          <a:lstStyle/>
          <a:p>
            <a:pPr algn="ctr"/>
            <a:r>
              <a:rPr lang="en-US" sz="1400" b="1" dirty="0"/>
              <a:t>Percent Engaged In Home Based Business</a:t>
            </a:r>
          </a:p>
          <a:p>
            <a:pPr algn="ctr"/>
            <a:r>
              <a:rPr lang="en-US" sz="1200" b="1" dirty="0"/>
              <a:t>Percent Among Subgroups (Crosstabulation)</a:t>
            </a:r>
          </a:p>
        </p:txBody>
      </p:sp>
      <p:sp>
        <p:nvSpPr>
          <p:cNvPr id="8" name="TextBox 7">
            <a:extLst>
              <a:ext uri="{FF2B5EF4-FFF2-40B4-BE49-F238E27FC236}">
                <a16:creationId xmlns:a16="http://schemas.microsoft.com/office/drawing/2014/main" id="{190A3910-B1D4-95E4-20C9-259A42CF08E5}"/>
              </a:ext>
            </a:extLst>
          </p:cNvPr>
          <p:cNvSpPr txBox="1"/>
          <p:nvPr/>
        </p:nvSpPr>
        <p:spPr>
          <a:xfrm>
            <a:off x="7166067" y="1904827"/>
            <a:ext cx="3417795" cy="307777"/>
          </a:xfrm>
          <a:prstGeom prst="rect">
            <a:avLst/>
          </a:prstGeom>
          <a:noFill/>
        </p:spPr>
        <p:txBody>
          <a:bodyPr wrap="none" rtlCol="0">
            <a:spAutoFit/>
          </a:bodyPr>
          <a:lstStyle/>
          <a:p>
            <a:pPr algn="ctr"/>
            <a:r>
              <a:rPr lang="en-US" sz="1400" b="1" dirty="0"/>
              <a:t>Statistics Related To Home Based Business</a:t>
            </a:r>
          </a:p>
        </p:txBody>
      </p:sp>
      <p:sp>
        <p:nvSpPr>
          <p:cNvPr id="9" name="Title 1">
            <a:extLst>
              <a:ext uri="{FF2B5EF4-FFF2-40B4-BE49-F238E27FC236}">
                <a16:creationId xmlns:a16="http://schemas.microsoft.com/office/drawing/2014/main" id="{35266950-083A-1246-688F-5B9646D74364}"/>
              </a:ext>
            </a:extLst>
          </p:cNvPr>
          <p:cNvSpPr txBox="1">
            <a:spLocks/>
          </p:cNvSpPr>
          <p:nvPr/>
        </p:nvSpPr>
        <p:spPr>
          <a:xfrm>
            <a:off x="-893568" y="-328875"/>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t>
            </a:r>
            <a:r>
              <a:rPr lang="en-US" sz="2400" b="1" dirty="0">
                <a:solidFill>
                  <a:schemeClr val="bg1"/>
                </a:solidFill>
              </a:rPr>
              <a:t>2025 Deep Dive: Home Based Entrepreneurship</a:t>
            </a:r>
          </a:p>
        </p:txBody>
      </p:sp>
    </p:spTree>
    <p:extLst>
      <p:ext uri="{BB962C8B-B14F-4D97-AF65-F5344CB8AC3E}">
        <p14:creationId xmlns:p14="http://schemas.microsoft.com/office/powerpoint/2010/main" val="240629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25AF1-C273-E1FD-D06E-18B88BA5473D}"/>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324AA35F-AD0C-4ECD-6E99-7F02A4C91C70}"/>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8B169FA7-18AE-4F23-76E6-F090526563E0}"/>
              </a:ext>
            </a:extLst>
          </p:cNvPr>
          <p:cNvSpPr>
            <a:spLocks noGrp="1"/>
          </p:cNvSpPr>
          <p:nvPr>
            <p:ph type="title"/>
          </p:nvPr>
        </p:nvSpPr>
        <p:spPr>
          <a:xfrm>
            <a:off x="-8894568" y="-1325563"/>
            <a:ext cx="13979136" cy="1325563"/>
          </a:xfrm>
        </p:spPr>
        <p:txBody>
          <a:bodyPr>
            <a:normAutofit/>
          </a:bodyPr>
          <a:lstStyle/>
          <a:p>
            <a:pPr algn="ctr"/>
            <a:r>
              <a:rPr lang="en-US" sz="3600" b="1" dirty="0">
                <a:solidFill>
                  <a:schemeClr val="bg1"/>
                </a:solidFill>
              </a:rPr>
              <a:t> </a:t>
            </a:r>
            <a:r>
              <a:rPr lang="en-US" sz="2400" b="1" dirty="0">
                <a:solidFill>
                  <a:schemeClr val="bg1"/>
                </a:solidFill>
              </a:rPr>
              <a:t>2025 Deep Dive Remote Work</a:t>
            </a:r>
          </a:p>
        </p:txBody>
      </p:sp>
      <p:graphicFrame>
        <p:nvGraphicFramePr>
          <p:cNvPr id="4" name="Chart 3">
            <a:extLst>
              <a:ext uri="{FF2B5EF4-FFF2-40B4-BE49-F238E27FC236}">
                <a16:creationId xmlns:a16="http://schemas.microsoft.com/office/drawing/2014/main" id="{20533E14-3733-3B0D-5E9C-5E804529FE32}"/>
              </a:ext>
            </a:extLst>
          </p:cNvPr>
          <p:cNvGraphicFramePr>
            <a:graphicFrameLocks/>
          </p:cNvGraphicFramePr>
          <p:nvPr/>
        </p:nvGraphicFramePr>
        <p:xfrm>
          <a:off x="496675" y="2365752"/>
          <a:ext cx="5352795" cy="3597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BDB1C76-0EC3-6F26-4319-A292CB72E0B6}"/>
              </a:ext>
            </a:extLst>
          </p:cNvPr>
          <p:cNvGraphicFramePr>
            <a:graphicFrameLocks/>
          </p:cNvGraphicFramePr>
          <p:nvPr/>
        </p:nvGraphicFramePr>
        <p:xfrm>
          <a:off x="6144440" y="2365752"/>
          <a:ext cx="5352795" cy="35975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35A6C3-DDE1-7320-5102-6EDE02DFD6B9}"/>
              </a:ext>
            </a:extLst>
          </p:cNvPr>
          <p:cNvSpPr txBox="1"/>
          <p:nvPr/>
        </p:nvSpPr>
        <p:spPr>
          <a:xfrm>
            <a:off x="1815957" y="1811753"/>
            <a:ext cx="3006785" cy="492443"/>
          </a:xfrm>
          <a:prstGeom prst="rect">
            <a:avLst/>
          </a:prstGeom>
          <a:noFill/>
        </p:spPr>
        <p:txBody>
          <a:bodyPr wrap="none" rtlCol="0">
            <a:spAutoFit/>
          </a:bodyPr>
          <a:lstStyle/>
          <a:p>
            <a:pPr algn="ctr"/>
            <a:r>
              <a:rPr lang="en-US" sz="1400" b="1" dirty="0"/>
              <a:t>Percent Using Video Telehealth</a:t>
            </a:r>
          </a:p>
          <a:p>
            <a:pPr algn="ctr"/>
            <a:r>
              <a:rPr lang="en-US" sz="1200" b="1" dirty="0"/>
              <a:t>Percent Among Subgroups (Crosstabulation)</a:t>
            </a:r>
          </a:p>
        </p:txBody>
      </p:sp>
      <p:sp>
        <p:nvSpPr>
          <p:cNvPr id="8" name="TextBox 7">
            <a:extLst>
              <a:ext uri="{FF2B5EF4-FFF2-40B4-BE49-F238E27FC236}">
                <a16:creationId xmlns:a16="http://schemas.microsoft.com/office/drawing/2014/main" id="{B694C70B-6293-08C6-0110-B67E06643980}"/>
              </a:ext>
            </a:extLst>
          </p:cNvPr>
          <p:cNvSpPr txBox="1"/>
          <p:nvPr/>
        </p:nvSpPr>
        <p:spPr>
          <a:xfrm>
            <a:off x="6943881" y="1904085"/>
            <a:ext cx="3753912" cy="307777"/>
          </a:xfrm>
          <a:prstGeom prst="rect">
            <a:avLst/>
          </a:prstGeom>
          <a:noFill/>
        </p:spPr>
        <p:txBody>
          <a:bodyPr wrap="none" rtlCol="0">
            <a:spAutoFit/>
          </a:bodyPr>
          <a:lstStyle/>
          <a:p>
            <a:pPr algn="ctr"/>
            <a:r>
              <a:rPr lang="en-US" sz="1400" b="1" dirty="0"/>
              <a:t>Percent Very Satisfied With Telehealth Elements</a:t>
            </a:r>
          </a:p>
        </p:txBody>
      </p:sp>
      <p:sp>
        <p:nvSpPr>
          <p:cNvPr id="9" name="Title 1">
            <a:extLst>
              <a:ext uri="{FF2B5EF4-FFF2-40B4-BE49-F238E27FC236}">
                <a16:creationId xmlns:a16="http://schemas.microsoft.com/office/drawing/2014/main" id="{D2BAEFAC-7839-DEAC-5758-F785AA64D029}"/>
              </a:ext>
            </a:extLst>
          </p:cNvPr>
          <p:cNvSpPr txBox="1">
            <a:spLocks/>
          </p:cNvSpPr>
          <p:nvPr/>
        </p:nvSpPr>
        <p:spPr>
          <a:xfrm>
            <a:off x="-893568" y="-328875"/>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t>
            </a:r>
            <a:r>
              <a:rPr lang="en-US" sz="2400" b="1" dirty="0">
                <a:solidFill>
                  <a:schemeClr val="bg1"/>
                </a:solidFill>
              </a:rPr>
              <a:t>2025 Deep Dive: Telehealth</a:t>
            </a:r>
          </a:p>
        </p:txBody>
      </p:sp>
    </p:spTree>
    <p:extLst>
      <p:ext uri="{BB962C8B-B14F-4D97-AF65-F5344CB8AC3E}">
        <p14:creationId xmlns:p14="http://schemas.microsoft.com/office/powerpoint/2010/main" val="80482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D007A-F868-1BCF-C73A-E06729FA10C9}"/>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B09BF4BB-47BF-B44B-66B7-CE1FCCADE87D}"/>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BE494203-1B31-BD64-20D7-E64F8908DCEC}"/>
              </a:ext>
            </a:extLst>
          </p:cNvPr>
          <p:cNvSpPr>
            <a:spLocks noGrp="1"/>
          </p:cNvSpPr>
          <p:nvPr>
            <p:ph type="title"/>
          </p:nvPr>
        </p:nvSpPr>
        <p:spPr>
          <a:xfrm>
            <a:off x="-8894568" y="-1325563"/>
            <a:ext cx="13979136" cy="1325563"/>
          </a:xfrm>
        </p:spPr>
        <p:txBody>
          <a:bodyPr>
            <a:normAutofit/>
          </a:bodyPr>
          <a:lstStyle/>
          <a:p>
            <a:pPr algn="ctr"/>
            <a:r>
              <a:rPr lang="en-US" sz="3600" b="1" dirty="0">
                <a:solidFill>
                  <a:schemeClr val="bg1"/>
                </a:solidFill>
              </a:rPr>
              <a:t> </a:t>
            </a:r>
            <a:endParaRPr lang="en-US" sz="2400" b="1" dirty="0">
              <a:solidFill>
                <a:schemeClr val="bg1"/>
              </a:solidFill>
            </a:endParaRPr>
          </a:p>
        </p:txBody>
      </p:sp>
      <p:sp>
        <p:nvSpPr>
          <p:cNvPr id="7" name="TextBox 6">
            <a:extLst>
              <a:ext uri="{FF2B5EF4-FFF2-40B4-BE49-F238E27FC236}">
                <a16:creationId xmlns:a16="http://schemas.microsoft.com/office/drawing/2014/main" id="{49702EE7-835E-9831-9A3E-2A59E817469C}"/>
              </a:ext>
            </a:extLst>
          </p:cNvPr>
          <p:cNvSpPr txBox="1"/>
          <p:nvPr/>
        </p:nvSpPr>
        <p:spPr>
          <a:xfrm>
            <a:off x="1382572" y="1811753"/>
            <a:ext cx="3873560" cy="492443"/>
          </a:xfrm>
          <a:prstGeom prst="rect">
            <a:avLst/>
          </a:prstGeom>
          <a:noFill/>
        </p:spPr>
        <p:txBody>
          <a:bodyPr wrap="none" rtlCol="0">
            <a:spAutoFit/>
          </a:bodyPr>
          <a:lstStyle/>
          <a:p>
            <a:pPr algn="ctr"/>
            <a:r>
              <a:rPr lang="en-US" sz="1400" b="1" dirty="0"/>
              <a:t>Percent Interested In Future Internet Applications</a:t>
            </a:r>
          </a:p>
          <a:p>
            <a:pPr algn="ctr"/>
            <a:r>
              <a:rPr lang="en-US" sz="1200" b="1" dirty="0"/>
              <a:t>Percent Among Subgroups (Crosstabulation)</a:t>
            </a:r>
          </a:p>
        </p:txBody>
      </p:sp>
      <p:sp>
        <p:nvSpPr>
          <p:cNvPr id="8" name="TextBox 7">
            <a:extLst>
              <a:ext uri="{FF2B5EF4-FFF2-40B4-BE49-F238E27FC236}">
                <a16:creationId xmlns:a16="http://schemas.microsoft.com/office/drawing/2014/main" id="{A71A7AEF-F221-A17C-9696-E723313B0D65}"/>
              </a:ext>
            </a:extLst>
          </p:cNvPr>
          <p:cNvSpPr txBox="1"/>
          <p:nvPr/>
        </p:nvSpPr>
        <p:spPr>
          <a:xfrm>
            <a:off x="6851814" y="1904085"/>
            <a:ext cx="3938066" cy="307777"/>
          </a:xfrm>
          <a:prstGeom prst="rect">
            <a:avLst/>
          </a:prstGeom>
          <a:noFill/>
        </p:spPr>
        <p:txBody>
          <a:bodyPr wrap="none" rtlCol="0">
            <a:spAutoFit/>
          </a:bodyPr>
          <a:lstStyle/>
          <a:p>
            <a:pPr algn="ctr"/>
            <a:r>
              <a:rPr lang="en-US" sz="1400" b="1" dirty="0"/>
              <a:t>Forecast Of Future Internet Delivery Market Share </a:t>
            </a:r>
          </a:p>
        </p:txBody>
      </p:sp>
      <p:sp>
        <p:nvSpPr>
          <p:cNvPr id="9" name="Title 1">
            <a:extLst>
              <a:ext uri="{FF2B5EF4-FFF2-40B4-BE49-F238E27FC236}">
                <a16:creationId xmlns:a16="http://schemas.microsoft.com/office/drawing/2014/main" id="{E814FBF3-B17F-EE7D-BE51-EC8AEEB04C07}"/>
              </a:ext>
            </a:extLst>
          </p:cNvPr>
          <p:cNvSpPr txBox="1">
            <a:spLocks/>
          </p:cNvSpPr>
          <p:nvPr/>
        </p:nvSpPr>
        <p:spPr>
          <a:xfrm>
            <a:off x="-893568" y="-328875"/>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t>
            </a:r>
            <a:r>
              <a:rPr lang="en-US" sz="2400" b="1" dirty="0">
                <a:solidFill>
                  <a:schemeClr val="bg1"/>
                </a:solidFill>
              </a:rPr>
              <a:t>View Of The Future</a:t>
            </a:r>
          </a:p>
        </p:txBody>
      </p:sp>
      <p:graphicFrame>
        <p:nvGraphicFramePr>
          <p:cNvPr id="2" name="Chart 1">
            <a:extLst>
              <a:ext uri="{FF2B5EF4-FFF2-40B4-BE49-F238E27FC236}">
                <a16:creationId xmlns:a16="http://schemas.microsoft.com/office/drawing/2014/main" id="{6FA6D688-DFBA-5470-2E33-7A975BF83C56}"/>
              </a:ext>
            </a:extLst>
          </p:cNvPr>
          <p:cNvGraphicFramePr>
            <a:graphicFrameLocks/>
          </p:cNvGraphicFramePr>
          <p:nvPr/>
        </p:nvGraphicFramePr>
        <p:xfrm>
          <a:off x="5684838" y="2474951"/>
          <a:ext cx="5937250" cy="3335973"/>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792299C-C4C9-7A31-C172-D4F77D84B8A0}"/>
              </a:ext>
            </a:extLst>
          </p:cNvPr>
          <p:cNvPicPr>
            <a:picLocks noChangeAspect="1"/>
          </p:cNvPicPr>
          <p:nvPr/>
        </p:nvPicPr>
        <p:blipFill>
          <a:blip r:embed="rId3"/>
          <a:stretch>
            <a:fillRect/>
          </a:stretch>
        </p:blipFill>
        <p:spPr>
          <a:xfrm>
            <a:off x="720001" y="2600325"/>
            <a:ext cx="4833074" cy="2834311"/>
          </a:xfrm>
          <a:prstGeom prst="rect">
            <a:avLst/>
          </a:prstGeom>
        </p:spPr>
      </p:pic>
    </p:spTree>
    <p:extLst>
      <p:ext uri="{BB962C8B-B14F-4D97-AF65-F5344CB8AC3E}">
        <p14:creationId xmlns:p14="http://schemas.microsoft.com/office/powerpoint/2010/main" val="52191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369BE927-2FD9-FE2E-0FF0-F24F5769800B}"/>
              </a:ext>
            </a:extLst>
          </p:cNvPr>
          <p:cNvSpPr>
            <a:spLocks noGrp="1"/>
          </p:cNvSpPr>
          <p:nvPr>
            <p:ph type="title"/>
          </p:nvPr>
        </p:nvSpPr>
        <p:spPr>
          <a:xfrm>
            <a:off x="1238386" y="2216253"/>
            <a:ext cx="2781353" cy="1325563"/>
          </a:xfrm>
        </p:spPr>
        <p:txBody>
          <a:bodyPr>
            <a:normAutofit fontScale="90000"/>
          </a:bodyPr>
          <a:lstStyle/>
          <a:p>
            <a:pPr algn="ctr"/>
            <a:r>
              <a:rPr lang="en-US" b="1"/>
              <a:t>Thank you to our Fiber for Breakfast Sponsor!</a:t>
            </a:r>
          </a:p>
        </p:txBody>
      </p:sp>
      <p:graphicFrame>
        <p:nvGraphicFramePr>
          <p:cNvPr id="9" name="Table 8">
            <a:extLst>
              <a:ext uri="{FF2B5EF4-FFF2-40B4-BE49-F238E27FC236}">
                <a16:creationId xmlns:a16="http://schemas.microsoft.com/office/drawing/2014/main" id="{26D4B9AF-D71A-925F-D946-D3E517404375}"/>
              </a:ext>
            </a:extLst>
          </p:cNvPr>
          <p:cNvGraphicFramePr>
            <a:graphicFrameLocks noGrp="1"/>
          </p:cNvGraphicFramePr>
          <p:nvPr/>
        </p:nvGraphicFramePr>
        <p:xfrm>
          <a:off x="1637607" y="1811192"/>
          <a:ext cx="10515600" cy="152400"/>
        </p:xfrm>
        <a:graphic>
          <a:graphicData uri="http://schemas.openxmlformats.org/drawingml/2006/table">
            <a:tbl>
              <a:tblPr firstRow="1" firstCol="1" bandRow="1"/>
              <a:tblGrid>
                <a:gridCol w="10515600">
                  <a:extLst>
                    <a:ext uri="{9D8B030D-6E8A-4147-A177-3AD203B41FA5}">
                      <a16:colId xmlns:a16="http://schemas.microsoft.com/office/drawing/2014/main" val="2482260726"/>
                    </a:ext>
                  </a:extLst>
                </a:gridCol>
              </a:tblGrid>
              <a:tr h="142875">
                <a:tc>
                  <a:txBody>
                    <a:bodyPr/>
                    <a:lstStyle/>
                    <a:p>
                      <a:endParaRPr lang="en-US" sz="1000" dirty="0">
                        <a:effectLst/>
                        <a:latin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235973842"/>
                  </a:ext>
                </a:extLst>
              </a:tr>
            </a:tbl>
          </a:graphicData>
        </a:graphic>
      </p:graphicFrame>
      <p:grpSp>
        <p:nvGrpSpPr>
          <p:cNvPr id="11" name="Group 10">
            <a:extLst>
              <a:ext uri="{FF2B5EF4-FFF2-40B4-BE49-F238E27FC236}">
                <a16:creationId xmlns:a16="http://schemas.microsoft.com/office/drawing/2014/main" id="{5F996D94-284E-5153-B928-33238EDF48A0}"/>
              </a:ext>
            </a:extLst>
          </p:cNvPr>
          <p:cNvGrpSpPr/>
          <p:nvPr/>
        </p:nvGrpSpPr>
        <p:grpSpPr>
          <a:xfrm>
            <a:off x="4919010" y="2142297"/>
            <a:ext cx="6847369" cy="1551919"/>
            <a:chOff x="4931710" y="1428517"/>
            <a:chExt cx="6847369" cy="1551919"/>
          </a:xfrm>
        </p:grpSpPr>
        <p:sp>
          <p:nvSpPr>
            <p:cNvPr id="3" name="Content Placeholder 3">
              <a:extLst>
                <a:ext uri="{FF2B5EF4-FFF2-40B4-BE49-F238E27FC236}">
                  <a16:creationId xmlns:a16="http://schemas.microsoft.com/office/drawing/2014/main" id="{BB0991F5-F94B-F0BF-7C22-B4BC9AB3020A}"/>
                </a:ext>
              </a:extLst>
            </p:cNvPr>
            <p:cNvSpPr txBox="1">
              <a:spLocks/>
            </p:cNvSpPr>
            <p:nvPr/>
          </p:nvSpPr>
          <p:spPr>
            <a:xfrm>
              <a:off x="4931711" y="1428517"/>
              <a:ext cx="6847368" cy="35536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ct val="75000"/>
                <a:buFont typeface="Arial" panose="020B0604020202020204" pitchFamily="34" charset="0"/>
                <a:buNone/>
                <a:tabLst/>
                <a:defRPr/>
              </a:pPr>
              <a:r>
                <a:rPr kumimoji="0" lang="en-US" sz="205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Platinum Sponsor</a:t>
              </a:r>
            </a:p>
            <a:p>
              <a:pPr marL="342900" marR="0" lvl="0" indent="-342900" algn="l" defTabSz="914400" rtl="0" eaLnBrk="1" fontAlgn="auto" latinLnBrk="0" hangingPunct="1">
                <a:lnSpc>
                  <a:spcPct val="100000"/>
                </a:lnSpc>
                <a:spcBef>
                  <a:spcPts val="1000"/>
                </a:spcBef>
                <a:spcAft>
                  <a:spcPts val="0"/>
                </a:spcAft>
                <a:buClrTx/>
                <a:buSzPct val="75000"/>
                <a:buFont typeface="Arial" panose="020B0604020202020204" pitchFamily="34" charset="0"/>
                <a:buChar char="•"/>
                <a:tabLst/>
                <a:defRPr/>
              </a:pPr>
              <a:endParaRPr kumimoji="0" lang="en-US" sz="205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10" name="Picture 9">
              <a:hlinkClick r:id="rId2"/>
              <a:extLst>
                <a:ext uri="{FF2B5EF4-FFF2-40B4-BE49-F238E27FC236}">
                  <a16:creationId xmlns:a16="http://schemas.microsoft.com/office/drawing/2014/main" id="{81872005-CC79-6F7E-0DB9-CC80970CC554}"/>
                </a:ext>
              </a:extLst>
            </p:cNvPr>
            <p:cNvPicPr>
              <a:picLocks noChangeAspect="1" noChangeArrowheads="1"/>
            </p:cNvPicPr>
            <p:nvPr/>
          </p:nvPicPr>
          <p:blipFill>
            <a:blip r:embed="rId3"/>
            <a:srcRect/>
            <a:stretch/>
          </p:blipFill>
          <p:spPr bwMode="auto">
            <a:xfrm>
              <a:off x="4931710" y="1902836"/>
              <a:ext cx="6465601" cy="1077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594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0711-06B5-A77C-5DF0-F25601DF4A6A}"/>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9F070377-F32F-9C24-B8CF-F20C4E24E2AE}"/>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51A5B4C-DC70-AA51-90F6-F18975D3336A}"/>
              </a:ext>
            </a:extLst>
          </p:cNvPr>
          <p:cNvSpPr txBox="1">
            <a:spLocks/>
          </p:cNvSpPr>
          <p:nvPr/>
        </p:nvSpPr>
        <p:spPr>
          <a:xfrm>
            <a:off x="-893568" y="-364044"/>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t>
            </a:r>
            <a:r>
              <a:rPr lang="en-US" sz="2400" b="1" dirty="0">
                <a:solidFill>
                  <a:schemeClr val="bg1"/>
                </a:solidFill>
              </a:rPr>
              <a:t>Key Findings To Date From The Study</a:t>
            </a:r>
          </a:p>
        </p:txBody>
      </p:sp>
      <p:sp>
        <p:nvSpPr>
          <p:cNvPr id="3" name="TextBox 2">
            <a:extLst>
              <a:ext uri="{FF2B5EF4-FFF2-40B4-BE49-F238E27FC236}">
                <a16:creationId xmlns:a16="http://schemas.microsoft.com/office/drawing/2014/main" id="{E8CFA5F1-F069-3D0E-36FD-7E8CED4EBBCE}"/>
              </a:ext>
            </a:extLst>
          </p:cNvPr>
          <p:cNvSpPr txBox="1"/>
          <p:nvPr/>
        </p:nvSpPr>
        <p:spPr>
          <a:xfrm>
            <a:off x="295274" y="708630"/>
            <a:ext cx="11601451" cy="4585871"/>
          </a:xfrm>
          <a:prstGeom prst="rect">
            <a:avLst/>
          </a:prstGeom>
          <a:noFill/>
        </p:spPr>
        <p:txBody>
          <a:bodyPr wrap="square" rtlCol="0">
            <a:spAutoFit/>
          </a:bodyPr>
          <a:lstStyle/>
          <a:p>
            <a:endParaRPr lang="en-US" sz="1500" b="1" u="sng" dirty="0"/>
          </a:p>
          <a:p>
            <a:endParaRPr lang="en-US" sz="1500" b="1" u="sng" dirty="0"/>
          </a:p>
          <a:p>
            <a:r>
              <a:rPr lang="en-US" sz="1500" b="1" u="sng" dirty="0"/>
              <a:t> </a:t>
            </a:r>
          </a:p>
          <a:p>
            <a:r>
              <a:rPr lang="en-US" sz="1500" b="1" dirty="0"/>
              <a:t>                                              </a:t>
            </a:r>
            <a:r>
              <a:rPr lang="en-US" sz="2400" b="1" dirty="0"/>
              <a:t>The Internet Has Created Unimaginable Impacts To Human Life</a:t>
            </a:r>
            <a:endParaRPr lang="en-US" sz="2400" b="1" u="sng" dirty="0"/>
          </a:p>
          <a:p>
            <a:endParaRPr lang="en-US" sz="2000" b="1" u="sng" dirty="0"/>
          </a:p>
          <a:p>
            <a:pPr marL="2743200" indent="-342900">
              <a:buFont typeface="Arial" panose="020B0604020202020204" pitchFamily="34" charset="0"/>
              <a:buChar char="•"/>
            </a:pPr>
            <a:endParaRPr lang="en-US" b="1" dirty="0"/>
          </a:p>
          <a:p>
            <a:pPr marL="2857500" indent="-285750">
              <a:buFont typeface="Arial" panose="020B0604020202020204" pitchFamily="34" charset="0"/>
              <a:buChar char="•"/>
            </a:pPr>
            <a:r>
              <a:rPr lang="en-US" b="1" dirty="0"/>
              <a:t>Employment</a:t>
            </a:r>
          </a:p>
          <a:p>
            <a:pPr marL="2857500" indent="-285750">
              <a:buFont typeface="Arial" panose="020B0604020202020204" pitchFamily="34" charset="0"/>
              <a:buChar char="•"/>
            </a:pPr>
            <a:r>
              <a:rPr lang="en-US" b="1" dirty="0"/>
              <a:t>Business/ Entrepreneurship</a:t>
            </a:r>
          </a:p>
          <a:p>
            <a:pPr marL="2857500" indent="-285750">
              <a:buFont typeface="Arial" panose="020B0604020202020204" pitchFamily="34" charset="0"/>
              <a:buChar char="•"/>
            </a:pPr>
            <a:r>
              <a:rPr lang="en-US" b="1" dirty="0"/>
              <a:t>Healthcare delivery</a:t>
            </a:r>
          </a:p>
          <a:p>
            <a:pPr marL="2857500" indent="-285750">
              <a:buFont typeface="Arial" panose="020B0604020202020204" pitchFamily="34" charset="0"/>
              <a:buChar char="•"/>
            </a:pPr>
            <a:r>
              <a:rPr lang="en-US" b="1" dirty="0"/>
              <a:t>Communication</a:t>
            </a:r>
          </a:p>
          <a:p>
            <a:pPr marL="2857500" indent="-285750">
              <a:buFont typeface="Arial" panose="020B0604020202020204" pitchFamily="34" charset="0"/>
              <a:buChar char="•"/>
            </a:pPr>
            <a:r>
              <a:rPr lang="en-US" b="1" dirty="0"/>
              <a:t>Response to global crisis</a:t>
            </a:r>
          </a:p>
          <a:p>
            <a:endParaRPr lang="en-US" sz="1500" b="1" u="sng" dirty="0"/>
          </a:p>
          <a:p>
            <a:endParaRPr lang="en-US" sz="1500" b="1" u="sng" dirty="0"/>
          </a:p>
          <a:p>
            <a:endParaRPr lang="en-US" sz="1100" dirty="0"/>
          </a:p>
          <a:p>
            <a:pPr marL="457200"/>
            <a:r>
              <a:rPr lang="en-US" i="1" dirty="0">
                <a:solidFill>
                  <a:srgbClr val="C00000"/>
                </a:solidFill>
              </a:rPr>
              <a:t>“If history is any guide, some of the most important broadband applications will be the ones that are not yet on the</a:t>
            </a:r>
          </a:p>
          <a:p>
            <a:pPr marL="457200"/>
            <a:r>
              <a:rPr lang="en-US" i="1" dirty="0">
                <a:solidFill>
                  <a:srgbClr val="C00000"/>
                </a:solidFill>
              </a:rPr>
              <a:t> list of conceived activities.“    </a:t>
            </a:r>
            <a:r>
              <a:rPr lang="en-US" sz="1400" dirty="0"/>
              <a:t>Fiber Broadband Association Whitepaper, 2002</a:t>
            </a:r>
          </a:p>
          <a:p>
            <a:endParaRPr lang="en-US" i="1" dirty="0">
              <a:highlight>
                <a:srgbClr val="FFFF00"/>
              </a:highlight>
            </a:endParaRPr>
          </a:p>
        </p:txBody>
      </p:sp>
      <p:pic>
        <p:nvPicPr>
          <p:cNvPr id="7" name="Picture 6">
            <a:extLst>
              <a:ext uri="{FF2B5EF4-FFF2-40B4-BE49-F238E27FC236}">
                <a16:creationId xmlns:a16="http://schemas.microsoft.com/office/drawing/2014/main" id="{8DC8B6D6-9D02-BCDA-B3DA-269938480EDC}"/>
              </a:ext>
            </a:extLst>
          </p:cNvPr>
          <p:cNvPicPr>
            <a:picLocks noChangeAspect="1"/>
          </p:cNvPicPr>
          <p:nvPr/>
        </p:nvPicPr>
        <p:blipFill>
          <a:blip r:embed="rId4">
            <a:duotone>
              <a:schemeClr val="accent1">
                <a:shade val="45000"/>
                <a:satMod val="135000"/>
              </a:schemeClr>
              <a:prstClr val="white"/>
            </a:duotone>
          </a:blip>
          <a:stretch>
            <a:fillRect/>
          </a:stretch>
        </p:blipFill>
        <p:spPr>
          <a:xfrm>
            <a:off x="574965" y="2237657"/>
            <a:ext cx="2032435" cy="1796460"/>
          </a:xfrm>
          <a:prstGeom prst="rect">
            <a:avLst/>
          </a:prstGeom>
        </p:spPr>
      </p:pic>
    </p:spTree>
    <p:extLst>
      <p:ext uri="{BB962C8B-B14F-4D97-AF65-F5344CB8AC3E}">
        <p14:creationId xmlns:p14="http://schemas.microsoft.com/office/powerpoint/2010/main" val="92326833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46041-9D4F-A905-7A92-D95E2B412972}"/>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4EF4DD07-384F-245C-8EE3-37D801E9F075}"/>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A1E2CCB7-A1B3-E8FF-04AD-C74CBF7F3738}"/>
              </a:ext>
            </a:extLst>
          </p:cNvPr>
          <p:cNvSpPr>
            <a:spLocks noGrp="1"/>
          </p:cNvSpPr>
          <p:nvPr>
            <p:ph type="title"/>
          </p:nvPr>
        </p:nvSpPr>
        <p:spPr>
          <a:xfrm>
            <a:off x="-8894568" y="-1325563"/>
            <a:ext cx="13979136" cy="1325563"/>
          </a:xfrm>
        </p:spPr>
        <p:txBody>
          <a:bodyPr>
            <a:normAutofit/>
          </a:bodyPr>
          <a:lstStyle/>
          <a:p>
            <a:pPr algn="ctr"/>
            <a:r>
              <a:rPr lang="en-US" sz="3600" b="1" dirty="0">
                <a:solidFill>
                  <a:schemeClr val="bg1"/>
                </a:solidFill>
              </a:rPr>
              <a:t> </a:t>
            </a:r>
            <a:endParaRPr lang="en-US" sz="2400" b="1" dirty="0">
              <a:solidFill>
                <a:schemeClr val="bg1"/>
              </a:solidFill>
            </a:endParaRPr>
          </a:p>
        </p:txBody>
      </p:sp>
      <p:sp>
        <p:nvSpPr>
          <p:cNvPr id="9" name="Title 1">
            <a:extLst>
              <a:ext uri="{FF2B5EF4-FFF2-40B4-BE49-F238E27FC236}">
                <a16:creationId xmlns:a16="http://schemas.microsoft.com/office/drawing/2014/main" id="{828BAD7C-5583-36D8-46C7-E6B741B31630}"/>
              </a:ext>
            </a:extLst>
          </p:cNvPr>
          <p:cNvSpPr txBox="1">
            <a:spLocks/>
          </p:cNvSpPr>
          <p:nvPr/>
        </p:nvSpPr>
        <p:spPr>
          <a:xfrm>
            <a:off x="-893568" y="-294621"/>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t>
            </a:r>
            <a:r>
              <a:rPr lang="en-US" sz="2400" b="1" dirty="0">
                <a:solidFill>
                  <a:schemeClr val="bg1"/>
                </a:solidFill>
              </a:rPr>
              <a:t>Key Findings To Date From The Study</a:t>
            </a:r>
          </a:p>
        </p:txBody>
      </p:sp>
      <p:sp>
        <p:nvSpPr>
          <p:cNvPr id="3" name="TextBox 2">
            <a:extLst>
              <a:ext uri="{FF2B5EF4-FFF2-40B4-BE49-F238E27FC236}">
                <a16:creationId xmlns:a16="http://schemas.microsoft.com/office/drawing/2014/main" id="{991A9F95-A592-A0FC-917F-CE89DA8F915A}"/>
              </a:ext>
            </a:extLst>
          </p:cNvPr>
          <p:cNvSpPr txBox="1"/>
          <p:nvPr/>
        </p:nvSpPr>
        <p:spPr>
          <a:xfrm>
            <a:off x="744198" y="1328185"/>
            <a:ext cx="10744200" cy="5401479"/>
          </a:xfrm>
          <a:prstGeom prst="rect">
            <a:avLst/>
          </a:prstGeom>
          <a:noFill/>
        </p:spPr>
        <p:txBody>
          <a:bodyPr wrap="square" rtlCol="0">
            <a:spAutoFit/>
          </a:bodyPr>
          <a:lstStyle/>
          <a:p>
            <a:r>
              <a:rPr lang="en-US" sz="1500" dirty="0"/>
              <a:t>  </a:t>
            </a:r>
            <a:r>
              <a:rPr lang="en-US" sz="2000" b="1" dirty="0"/>
              <a:t>                                       </a:t>
            </a:r>
            <a:r>
              <a:rPr lang="en-US" sz="2400" b="1" dirty="0"/>
              <a:t>The Internet Itself Has Changed Dramatically</a:t>
            </a:r>
          </a:p>
          <a:p>
            <a:endParaRPr lang="en-US" sz="2000" b="1" u="sng" dirty="0"/>
          </a:p>
          <a:p>
            <a:endParaRPr lang="en-US" sz="1500" dirty="0"/>
          </a:p>
          <a:p>
            <a:pPr marL="2743200" indent="-342900">
              <a:buFont typeface="Arial" panose="020B0604020202020204" pitchFamily="34" charset="0"/>
              <a:buChar char="•"/>
            </a:pPr>
            <a:endParaRPr lang="en-US" sz="800" b="1" dirty="0"/>
          </a:p>
          <a:p>
            <a:pPr marL="2568575" indent="-282575">
              <a:buFont typeface="Arial" panose="020B0604020202020204" pitchFamily="34" charset="0"/>
              <a:buChar char="•"/>
            </a:pPr>
            <a:r>
              <a:rPr lang="en-US" b="1" dirty="0"/>
              <a:t>1000X change in download speeds since 2002</a:t>
            </a:r>
          </a:p>
          <a:p>
            <a:pPr marL="2568575" indent="-282575">
              <a:buFont typeface="Arial" panose="020B0604020202020204" pitchFamily="34" charset="0"/>
              <a:buChar char="•"/>
            </a:pPr>
            <a:r>
              <a:rPr lang="en-US" b="1" dirty="0"/>
              <a:t>7X increase in delivery choice since 2002 </a:t>
            </a:r>
          </a:p>
          <a:p>
            <a:pPr>
              <a:tabLst>
                <a:tab pos="8858250" algn="l"/>
              </a:tabLst>
            </a:pPr>
            <a:endParaRPr lang="en-US" sz="1500" dirty="0"/>
          </a:p>
          <a:p>
            <a:pPr>
              <a:tabLst>
                <a:tab pos="8858250" algn="l"/>
              </a:tabLst>
            </a:pPr>
            <a:endParaRPr lang="en-US" sz="1500" dirty="0"/>
          </a:p>
          <a:p>
            <a:pPr>
              <a:tabLst>
                <a:tab pos="8858250" algn="l"/>
              </a:tabLst>
            </a:pPr>
            <a:endParaRPr lang="en-US" sz="1500" dirty="0"/>
          </a:p>
          <a:p>
            <a:pPr>
              <a:tabLst>
                <a:tab pos="8858250" algn="l"/>
              </a:tabLst>
            </a:pPr>
            <a:endParaRPr lang="en-US" sz="1500" dirty="0"/>
          </a:p>
          <a:p>
            <a:pPr>
              <a:tabLst>
                <a:tab pos="8858250" algn="l"/>
              </a:tabLst>
            </a:pPr>
            <a:endParaRPr lang="en-US" sz="1500" dirty="0"/>
          </a:p>
          <a:p>
            <a:endParaRPr lang="en-US" sz="800" dirty="0">
              <a:solidFill>
                <a:srgbClr val="C00000"/>
              </a:solidFill>
            </a:endParaRPr>
          </a:p>
          <a:p>
            <a:r>
              <a:rPr lang="en-US" dirty="0">
                <a:solidFill>
                  <a:srgbClr val="C00000"/>
                </a:solidFill>
              </a:rPr>
              <a:t>“</a:t>
            </a:r>
            <a:r>
              <a:rPr lang="en-US" i="1" dirty="0">
                <a:solidFill>
                  <a:srgbClr val="C00000"/>
                </a:solidFill>
              </a:rPr>
              <a:t>Currently we think of 256 kilobits per second as being a luxury. In the all-digital home of the future, however, many megabits per second of broadband will likely be a necessity… It is significant that many of these services will increasingly require broadband - symmetrical in each direction, both upstream and downstream</a:t>
            </a:r>
            <a:r>
              <a:rPr lang="en-US" sz="1400" dirty="0">
                <a:solidFill>
                  <a:srgbClr val="C00000"/>
                </a:solidFill>
              </a:rPr>
              <a:t>.” </a:t>
            </a:r>
          </a:p>
          <a:p>
            <a:r>
              <a:rPr lang="en-US" sz="1400" dirty="0"/>
              <a:t>Fiber Broadband Association Whitepaper, 2002 </a:t>
            </a:r>
          </a:p>
          <a:p>
            <a:endParaRPr lang="en-US" sz="1500"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350FFB37-43DA-2808-EE32-C2884EF7C54B}"/>
              </a:ext>
            </a:extLst>
          </p:cNvPr>
          <p:cNvPicPr>
            <a:picLocks noChangeAspect="1"/>
          </p:cNvPicPr>
          <p:nvPr/>
        </p:nvPicPr>
        <p:blipFill>
          <a:blip r:embed="rId3">
            <a:duotone>
              <a:schemeClr val="accent1">
                <a:shade val="45000"/>
                <a:satMod val="135000"/>
              </a:schemeClr>
              <a:prstClr val="white"/>
            </a:duotone>
          </a:blip>
          <a:stretch>
            <a:fillRect/>
          </a:stretch>
        </p:blipFill>
        <p:spPr>
          <a:xfrm>
            <a:off x="749012" y="1802087"/>
            <a:ext cx="1895348" cy="1796459"/>
          </a:xfrm>
          <a:prstGeom prst="rect">
            <a:avLst/>
          </a:prstGeom>
        </p:spPr>
      </p:pic>
    </p:spTree>
    <p:extLst>
      <p:ext uri="{BB962C8B-B14F-4D97-AF65-F5344CB8AC3E}">
        <p14:creationId xmlns:p14="http://schemas.microsoft.com/office/powerpoint/2010/main" val="377089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C3CD7-724B-1F94-345A-330066A0A74E}"/>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99FD9860-AB49-8428-5230-006500C7E7CE}"/>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D383B71-3D2E-045A-4A45-432062588D64}"/>
              </a:ext>
            </a:extLst>
          </p:cNvPr>
          <p:cNvSpPr txBox="1">
            <a:spLocks/>
          </p:cNvSpPr>
          <p:nvPr/>
        </p:nvSpPr>
        <p:spPr>
          <a:xfrm>
            <a:off x="-893568" y="-294621"/>
            <a:ext cx="13979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 </a:t>
            </a:r>
            <a:r>
              <a:rPr lang="en-US" sz="2400" b="1" dirty="0">
                <a:solidFill>
                  <a:schemeClr val="bg1"/>
                </a:solidFill>
              </a:rPr>
              <a:t>Key Findings To Date From The Study</a:t>
            </a:r>
          </a:p>
        </p:txBody>
      </p:sp>
      <p:sp>
        <p:nvSpPr>
          <p:cNvPr id="3" name="TextBox 2">
            <a:extLst>
              <a:ext uri="{FF2B5EF4-FFF2-40B4-BE49-F238E27FC236}">
                <a16:creationId xmlns:a16="http://schemas.microsoft.com/office/drawing/2014/main" id="{2D579159-9844-3DA6-EFFB-449141346BEF}"/>
              </a:ext>
            </a:extLst>
          </p:cNvPr>
          <p:cNvSpPr txBox="1"/>
          <p:nvPr/>
        </p:nvSpPr>
        <p:spPr>
          <a:xfrm>
            <a:off x="535189" y="1223681"/>
            <a:ext cx="11309365" cy="2569934"/>
          </a:xfrm>
          <a:prstGeom prst="rect">
            <a:avLst/>
          </a:prstGeom>
          <a:noFill/>
        </p:spPr>
        <p:txBody>
          <a:bodyPr wrap="square" rtlCol="0">
            <a:spAutoFit/>
          </a:bodyPr>
          <a:lstStyle/>
          <a:p>
            <a:r>
              <a:rPr lang="en-US" sz="1500" dirty="0"/>
              <a:t>  </a:t>
            </a:r>
          </a:p>
          <a:p>
            <a:pPr>
              <a:tabLst>
                <a:tab pos="4000500" algn="l"/>
              </a:tabLst>
            </a:pPr>
            <a:r>
              <a:rPr lang="en-US" sz="2000" b="1" dirty="0"/>
              <a:t>                                       </a:t>
            </a:r>
            <a:r>
              <a:rPr lang="en-US" sz="2400" b="1" dirty="0"/>
              <a:t>Fiber Has Played A Pivotal Role In These Changes</a:t>
            </a:r>
          </a:p>
          <a:p>
            <a:pPr>
              <a:tabLst>
                <a:tab pos="4000500" algn="l"/>
              </a:tabLst>
            </a:pPr>
            <a:endParaRPr lang="en-US" sz="2000" b="1" u="sng" dirty="0"/>
          </a:p>
          <a:p>
            <a:endParaRPr lang="en-US" sz="1500" dirty="0"/>
          </a:p>
          <a:p>
            <a:pPr marL="2863850" indent="-349250">
              <a:buFont typeface="Arial" panose="020B0604020202020204" pitchFamily="34" charset="0"/>
              <a:buChar char="•"/>
            </a:pPr>
            <a:r>
              <a:rPr lang="en-US" b="1" dirty="0"/>
              <a:t>Constantly pushing the Internet ecosphere to higher performance</a:t>
            </a:r>
          </a:p>
          <a:p>
            <a:pPr marL="2863850" indent="-349250">
              <a:buFont typeface="Arial" panose="020B0604020202020204" pitchFamily="34" charset="0"/>
              <a:buChar char="•"/>
            </a:pPr>
            <a:r>
              <a:rPr lang="en-US" b="1" dirty="0"/>
              <a:t>Creating the foundation for the Internet backbone</a:t>
            </a:r>
          </a:p>
          <a:p>
            <a:pPr marL="2863850" indent="-349250">
              <a:buFont typeface="Arial" panose="020B0604020202020204" pitchFamily="34" charset="0"/>
              <a:buChar char="•"/>
            </a:pPr>
            <a:r>
              <a:rPr lang="en-US" b="1" dirty="0"/>
              <a:t>Creating the foundation for nearly all types of Internet distribution</a:t>
            </a:r>
            <a:endParaRPr lang="en-US" sz="1500" dirty="0"/>
          </a:p>
          <a:p>
            <a:pPr>
              <a:tabLst>
                <a:tab pos="8858250" algn="l"/>
              </a:tabLst>
            </a:pPr>
            <a:endParaRPr lang="en-US" sz="1500" dirty="0"/>
          </a:p>
          <a:p>
            <a:endParaRPr lang="en-US" dirty="0"/>
          </a:p>
        </p:txBody>
      </p:sp>
      <p:sp>
        <p:nvSpPr>
          <p:cNvPr id="4" name="TextBox 3">
            <a:extLst>
              <a:ext uri="{FF2B5EF4-FFF2-40B4-BE49-F238E27FC236}">
                <a16:creationId xmlns:a16="http://schemas.microsoft.com/office/drawing/2014/main" id="{A6DBB8AA-F10B-3796-227A-77F8DC977EE1}"/>
              </a:ext>
            </a:extLst>
          </p:cNvPr>
          <p:cNvSpPr txBox="1"/>
          <p:nvPr/>
        </p:nvSpPr>
        <p:spPr>
          <a:xfrm>
            <a:off x="900953" y="4263862"/>
            <a:ext cx="10865223" cy="923330"/>
          </a:xfrm>
          <a:prstGeom prst="rect">
            <a:avLst/>
          </a:prstGeom>
          <a:noFill/>
        </p:spPr>
        <p:txBody>
          <a:bodyPr wrap="square">
            <a:spAutoFit/>
          </a:bodyPr>
          <a:lstStyle/>
          <a:p>
            <a:r>
              <a:rPr lang="en-US" sz="1800" b="0" i="1" dirty="0">
                <a:solidFill>
                  <a:srgbClr val="C00000"/>
                </a:solidFill>
                <a:effectLst/>
                <a:latin typeface="Calibri" panose="020F0502020204030204" pitchFamily="34" charset="0"/>
              </a:rPr>
              <a:t>"Over 20 years of research confirms that reliable broadband has become as vital as electricity or water in American homes… Fiber networks are the backbone enabling these experiences and ensuring our future is connected and equitable.” </a:t>
            </a:r>
            <a:r>
              <a:rPr lang="en-US" sz="1400" dirty="0"/>
              <a:t>Debbie Kish, V.P. Of Research and Workforce Development At The Fiber Broadband Association 2025</a:t>
            </a:r>
            <a:endParaRPr lang="en-US" sz="1400" i="1" dirty="0">
              <a:solidFill>
                <a:srgbClr val="C00000"/>
              </a:solidFill>
            </a:endParaRPr>
          </a:p>
        </p:txBody>
      </p:sp>
      <p:pic>
        <p:nvPicPr>
          <p:cNvPr id="8" name="Picture 7">
            <a:extLst>
              <a:ext uri="{FF2B5EF4-FFF2-40B4-BE49-F238E27FC236}">
                <a16:creationId xmlns:a16="http://schemas.microsoft.com/office/drawing/2014/main" id="{64D7860A-026B-2B52-C3EE-68A72C620970}"/>
              </a:ext>
            </a:extLst>
          </p:cNvPr>
          <p:cNvPicPr>
            <a:picLocks noChangeAspect="1"/>
          </p:cNvPicPr>
          <p:nvPr/>
        </p:nvPicPr>
        <p:blipFill>
          <a:blip r:embed="rId4"/>
          <a:stretch>
            <a:fillRect/>
          </a:stretch>
        </p:blipFill>
        <p:spPr>
          <a:xfrm>
            <a:off x="841470" y="2061884"/>
            <a:ext cx="1896020" cy="1798476"/>
          </a:xfrm>
          <a:prstGeom prst="rect">
            <a:avLst/>
          </a:prstGeom>
        </p:spPr>
      </p:pic>
    </p:spTree>
    <p:extLst>
      <p:ext uri="{BB962C8B-B14F-4D97-AF65-F5344CB8AC3E}">
        <p14:creationId xmlns:p14="http://schemas.microsoft.com/office/powerpoint/2010/main" val="246650973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63489-8BF3-51E6-B99B-F4DCCB3D2C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62B26B-195B-DA99-DFB6-A28BC2E1203C}"/>
              </a:ext>
            </a:extLst>
          </p:cNvPr>
          <p:cNvSpPr txBox="1"/>
          <p:nvPr/>
        </p:nvSpPr>
        <p:spPr>
          <a:xfrm>
            <a:off x="251292" y="478284"/>
            <a:ext cx="3653032" cy="1906020"/>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400" b="1" dirty="0">
                <a:solidFill>
                  <a:srgbClr val="FFFFFF"/>
                </a:solidFill>
                <a:latin typeface="+mj-lt"/>
                <a:ea typeface="+mj-ea"/>
                <a:cs typeface="+mj-cs"/>
              </a:rPr>
              <a:t>Encapsulating The</a:t>
            </a:r>
          </a:p>
          <a:p>
            <a:pPr>
              <a:lnSpc>
                <a:spcPct val="90000"/>
              </a:lnSpc>
              <a:spcBef>
                <a:spcPct val="0"/>
              </a:spcBef>
              <a:spcAft>
                <a:spcPts val="600"/>
              </a:spcAft>
            </a:pPr>
            <a:r>
              <a:rPr lang="en-US" sz="2400" b="1" dirty="0">
                <a:solidFill>
                  <a:srgbClr val="FFFFFF"/>
                </a:solidFill>
                <a:latin typeface="+mj-lt"/>
                <a:ea typeface="+mj-ea"/>
                <a:cs typeface="+mj-cs"/>
              </a:rPr>
              <a:t>Profound Impact Of The Internet On American Life</a:t>
            </a:r>
          </a:p>
          <a:p>
            <a:pPr>
              <a:lnSpc>
                <a:spcPct val="90000"/>
              </a:lnSpc>
              <a:spcBef>
                <a:spcPct val="0"/>
              </a:spcBef>
              <a:spcAft>
                <a:spcPts val="600"/>
              </a:spcAft>
            </a:pPr>
            <a:endParaRPr lang="en-US" sz="2400" b="1" dirty="0">
              <a:solidFill>
                <a:srgbClr val="FFFFFF"/>
              </a:solidFill>
              <a:latin typeface="+mj-lt"/>
              <a:ea typeface="+mj-ea"/>
              <a:cs typeface="+mj-cs"/>
            </a:endParaRPr>
          </a:p>
          <a:p>
            <a:pPr>
              <a:lnSpc>
                <a:spcPct val="90000"/>
              </a:lnSpc>
              <a:spcBef>
                <a:spcPct val="0"/>
              </a:spcBef>
              <a:spcAft>
                <a:spcPts val="600"/>
              </a:spcAft>
            </a:pPr>
            <a:r>
              <a:rPr lang="en-US" sz="2200" b="1" dirty="0">
                <a:solidFill>
                  <a:srgbClr val="FFFFFF"/>
                </a:solidFill>
                <a:latin typeface="+mj-lt"/>
                <a:ea typeface="+mj-ea"/>
                <a:cs typeface="+mj-cs"/>
              </a:rPr>
              <a:t>Based on 20 Years Of FBA Data </a:t>
            </a:r>
          </a:p>
        </p:txBody>
      </p:sp>
      <p:pic>
        <p:nvPicPr>
          <p:cNvPr id="8" name="Picture 7">
            <a:extLst>
              <a:ext uri="{FF2B5EF4-FFF2-40B4-BE49-F238E27FC236}">
                <a16:creationId xmlns:a16="http://schemas.microsoft.com/office/drawing/2014/main" id="{54577BDC-8E38-2B5B-035E-DE4CA16EA6BF}"/>
              </a:ext>
            </a:extLst>
          </p:cNvPr>
          <p:cNvPicPr>
            <a:picLocks noChangeAspect="1"/>
          </p:cNvPicPr>
          <p:nvPr/>
        </p:nvPicPr>
        <p:blipFill>
          <a:blip r:embed="rId2"/>
          <a:stretch>
            <a:fillRect/>
          </a:stretch>
        </p:blipFill>
        <p:spPr>
          <a:xfrm>
            <a:off x="4757211" y="5819906"/>
            <a:ext cx="1601644" cy="466765"/>
          </a:xfrm>
          <a:prstGeom prst="rect">
            <a:avLst/>
          </a:prstGeom>
        </p:spPr>
      </p:pic>
      <p:pic>
        <p:nvPicPr>
          <p:cNvPr id="4" name="Picture 3">
            <a:extLst>
              <a:ext uri="{FF2B5EF4-FFF2-40B4-BE49-F238E27FC236}">
                <a16:creationId xmlns:a16="http://schemas.microsoft.com/office/drawing/2014/main" id="{9451DA37-571B-139C-2AAB-18EE1E7DB7B2}"/>
              </a:ext>
            </a:extLst>
          </p:cNvPr>
          <p:cNvPicPr>
            <a:picLocks noChangeAspect="1"/>
          </p:cNvPicPr>
          <p:nvPr/>
        </p:nvPicPr>
        <p:blipFill>
          <a:blip r:embed="rId3">
            <a:extLst>
              <a:ext uri="{28A0092B-C50C-407E-A947-70E740481C1C}">
                <a14:useLocalDpi xmlns:a14="http://schemas.microsoft.com/office/drawing/2010/main" val="0"/>
              </a:ext>
            </a:extLst>
          </a:blip>
          <a:srcRect t="-1124" r="43278"/>
          <a:stretch>
            <a:fillRect/>
          </a:stretch>
        </p:blipFill>
        <p:spPr>
          <a:xfrm>
            <a:off x="9761042" y="5505787"/>
            <a:ext cx="1709470" cy="697687"/>
          </a:xfrm>
          <a:prstGeom prst="rect">
            <a:avLst/>
          </a:prstGeom>
        </p:spPr>
      </p:pic>
      <p:sp>
        <p:nvSpPr>
          <p:cNvPr id="5" name="TextBox 4">
            <a:extLst>
              <a:ext uri="{FF2B5EF4-FFF2-40B4-BE49-F238E27FC236}">
                <a16:creationId xmlns:a16="http://schemas.microsoft.com/office/drawing/2014/main" id="{9728C4FB-0785-88A9-40BF-3ECEF2A01050}"/>
              </a:ext>
            </a:extLst>
          </p:cNvPr>
          <p:cNvSpPr txBox="1"/>
          <p:nvPr/>
        </p:nvSpPr>
        <p:spPr>
          <a:xfrm>
            <a:off x="354104" y="2936240"/>
            <a:ext cx="3415255" cy="707886"/>
          </a:xfrm>
          <a:prstGeom prst="rect">
            <a:avLst/>
          </a:prstGeom>
          <a:noFill/>
        </p:spPr>
        <p:txBody>
          <a:bodyPr wrap="square" rtlCol="0">
            <a:spAutoFit/>
          </a:bodyPr>
          <a:lstStyle/>
          <a:p>
            <a:r>
              <a:rPr lang="en-US" sz="2000" dirty="0">
                <a:solidFill>
                  <a:schemeClr val="bg1"/>
                </a:solidFill>
              </a:rPr>
              <a:t>Review of annual FBA/ RVA Broadband Consumer Studies</a:t>
            </a:r>
          </a:p>
        </p:txBody>
      </p:sp>
      <p:pic>
        <p:nvPicPr>
          <p:cNvPr id="9" name="Picture 8">
            <a:extLst>
              <a:ext uri="{FF2B5EF4-FFF2-40B4-BE49-F238E27FC236}">
                <a16:creationId xmlns:a16="http://schemas.microsoft.com/office/drawing/2014/main" id="{9FCB71F1-F171-B26C-E481-4AD1C839AEF1}"/>
              </a:ext>
            </a:extLst>
          </p:cNvPr>
          <p:cNvPicPr>
            <a:picLocks noChangeAspect="1"/>
          </p:cNvPicPr>
          <p:nvPr/>
        </p:nvPicPr>
        <p:blipFill>
          <a:blip r:embed="rId4"/>
          <a:stretch>
            <a:fillRect/>
          </a:stretch>
        </p:blipFill>
        <p:spPr>
          <a:xfrm>
            <a:off x="4392708" y="707617"/>
            <a:ext cx="6977465" cy="4318431"/>
          </a:xfrm>
          <a:prstGeom prst="rect">
            <a:avLst/>
          </a:prstGeom>
        </p:spPr>
      </p:pic>
    </p:spTree>
    <p:extLst>
      <p:ext uri="{BB962C8B-B14F-4D97-AF65-F5344CB8AC3E}">
        <p14:creationId xmlns:p14="http://schemas.microsoft.com/office/powerpoint/2010/main" val="132695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9DD3EF7-2B35-3A97-40EA-CF31C48FC311}"/>
              </a:ext>
            </a:extLst>
          </p:cNvPr>
          <p:cNvSpPr txBox="1">
            <a:spLocks/>
          </p:cNvSpPr>
          <p:nvPr/>
        </p:nvSpPr>
        <p:spPr>
          <a:xfrm>
            <a:off x="1787857" y="4432300"/>
            <a:ext cx="10060500" cy="1066800"/>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75000"/>
            </a:pPr>
            <a:r>
              <a:rPr lang="en-US" sz="2000" dirty="0">
                <a:latin typeface="+mn-lt"/>
              </a:rPr>
              <a:t>Register for upcoming episodes and view recordings (FBA members only) on the Fiber for Breakfast page on the Events tab of the FBA website. </a:t>
            </a:r>
          </a:p>
        </p:txBody>
      </p:sp>
      <p:sp>
        <p:nvSpPr>
          <p:cNvPr id="7" name="Title 5">
            <a:extLst>
              <a:ext uri="{FF2B5EF4-FFF2-40B4-BE49-F238E27FC236}">
                <a16:creationId xmlns:a16="http://schemas.microsoft.com/office/drawing/2014/main" id="{369BE927-2FD9-FE2E-0FF0-F24F5769800B}"/>
              </a:ext>
            </a:extLst>
          </p:cNvPr>
          <p:cNvSpPr>
            <a:spLocks noGrp="1"/>
          </p:cNvSpPr>
          <p:nvPr>
            <p:ph type="title"/>
          </p:nvPr>
        </p:nvSpPr>
        <p:spPr>
          <a:xfrm>
            <a:off x="1432880" y="1762918"/>
            <a:ext cx="2007843" cy="1325563"/>
          </a:xfrm>
        </p:spPr>
        <p:txBody>
          <a:bodyPr>
            <a:noAutofit/>
          </a:bodyPr>
          <a:lstStyle/>
          <a:p>
            <a:pPr algn="r"/>
            <a:r>
              <a:rPr lang="en-US" sz="5400" b="1"/>
              <a:t>UP NEXT</a:t>
            </a:r>
          </a:p>
        </p:txBody>
      </p:sp>
      <p:sp>
        <p:nvSpPr>
          <p:cNvPr id="3" name="TextBox 2">
            <a:extLst>
              <a:ext uri="{FF2B5EF4-FFF2-40B4-BE49-F238E27FC236}">
                <a16:creationId xmlns:a16="http://schemas.microsoft.com/office/drawing/2014/main" id="{074725B2-8980-BFE9-0628-FE4B34861C73}"/>
              </a:ext>
            </a:extLst>
          </p:cNvPr>
          <p:cNvSpPr txBox="1"/>
          <p:nvPr/>
        </p:nvSpPr>
        <p:spPr>
          <a:xfrm>
            <a:off x="1937981" y="5499100"/>
            <a:ext cx="9910376" cy="369332"/>
          </a:xfrm>
          <a:prstGeom prst="rect">
            <a:avLst/>
          </a:prstGeom>
          <a:noFill/>
        </p:spPr>
        <p:txBody>
          <a:bodyPr wrap="square">
            <a:spAutoFit/>
          </a:bodyPr>
          <a:lstStyle/>
          <a:p>
            <a:pPr algn="ctr">
              <a:lnSpc>
                <a:spcPct val="100000"/>
              </a:lnSpc>
              <a:buSzPct val="75000"/>
            </a:pPr>
            <a:r>
              <a:rPr lang="en-US" sz="1800" dirty="0"/>
              <a:t>For information about FBA, contact membership@fiberbroadband.org.</a:t>
            </a:r>
          </a:p>
        </p:txBody>
      </p:sp>
      <p:sp>
        <p:nvSpPr>
          <p:cNvPr id="2" name="Rectangle: Rounded Corners 1">
            <a:extLst>
              <a:ext uri="{FF2B5EF4-FFF2-40B4-BE49-F238E27FC236}">
                <a16:creationId xmlns:a16="http://schemas.microsoft.com/office/drawing/2014/main" id="{DB534BC7-C3EE-1D4C-2CF8-3967B1C13429}"/>
              </a:ext>
            </a:extLst>
          </p:cNvPr>
          <p:cNvSpPr/>
          <p:nvPr/>
        </p:nvSpPr>
        <p:spPr>
          <a:xfrm>
            <a:off x="3787447" y="390525"/>
            <a:ext cx="7851668" cy="3508375"/>
          </a:xfrm>
          <a:prstGeom prst="roundRect">
            <a:avLst/>
          </a:prstGeom>
          <a:solidFill>
            <a:srgbClr val="EFF3F5"/>
          </a:solidFill>
          <a:ln w="19050">
            <a:solidFill>
              <a:srgbClr val="E2772A"/>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r>
              <a:rPr lang="en-US" sz="2400" u="sng" kern="1200" dirty="0">
                <a:solidFill>
                  <a:srgbClr val="5B7E91"/>
                </a:solidFill>
                <a:effectLst/>
                <a:ea typeface="+mn-ea"/>
                <a:cs typeface="+mn-cs"/>
              </a:rPr>
              <a:t>Fiber for Breakfast Week 45</a:t>
            </a:r>
          </a:p>
          <a:p>
            <a:r>
              <a:rPr lang="en-US" sz="2000" i="1" kern="1200" dirty="0">
                <a:solidFill>
                  <a:srgbClr val="5B7E91"/>
                </a:solidFill>
                <a:effectLst/>
                <a:ea typeface="+mn-ea"/>
                <a:cs typeface="+mn-cs"/>
              </a:rPr>
              <a:t>Wednesday, November 5th, 2025, at 10 AM Eastern</a:t>
            </a:r>
            <a:endParaRPr lang="en-US" sz="2000" i="1" dirty="0">
              <a:solidFill>
                <a:srgbClr val="5B7E91"/>
              </a:solidFill>
            </a:endParaRPr>
          </a:p>
          <a:p>
            <a:endParaRPr lang="en-US" sz="1200" i="1" dirty="0">
              <a:solidFill>
                <a:srgbClr val="5B7E91"/>
              </a:solidFill>
            </a:endParaRPr>
          </a:p>
          <a:p>
            <a:pPr algn="ctr"/>
            <a:endParaRPr lang="en-US" sz="600" i="1" dirty="0">
              <a:solidFill>
                <a:srgbClr val="5B7E9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7E91"/>
                </a:solidFill>
                <a:effectLst/>
                <a:uLnTx/>
                <a:uFillTx/>
                <a:latin typeface="Calibri" panose="020F0502020204030204"/>
                <a:ea typeface="+mn-ea"/>
                <a:cs typeface="+mn-cs"/>
              </a:rPr>
              <a:t>Update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5B7E91"/>
                </a:solidFill>
                <a:effectLst/>
                <a:uLnTx/>
                <a:uFillTx/>
                <a:latin typeface="Calibri" panose="020F0502020204030204"/>
                <a:ea typeface="+mn-ea"/>
                <a:cs typeface="+mn-cs"/>
              </a:rPr>
              <a:t>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5B7E91"/>
                </a:solidFill>
                <a:effectLst/>
                <a:uLnTx/>
                <a:uFillTx/>
                <a:latin typeface="Calibri" panose="020F0502020204030204"/>
                <a:ea typeface="+mn-ea"/>
                <a:cs typeface="+mn-cs"/>
              </a:rPr>
              <a:t>Virginia's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5B7E91"/>
                </a:solidFill>
                <a:effectLst/>
                <a:uLnTx/>
                <a:uFillTx/>
                <a:latin typeface="Calibri" panose="020F0502020204030204"/>
                <a:ea typeface="+mn-ea"/>
                <a:cs typeface="+mn-cs"/>
              </a:rPr>
              <a:t>Fiber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5B7E91"/>
                </a:solidFill>
                <a:effectLst/>
                <a:uLnTx/>
                <a:uFillTx/>
                <a:latin typeface="Calibri" panose="020F0502020204030204"/>
                <a:ea typeface="+mn-ea"/>
                <a:cs typeface="+mn-cs"/>
              </a:rPr>
              <a:t>Projects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5B7E91"/>
                </a:solidFill>
                <a:effectLst/>
                <a:uLnTx/>
                <a:uFillTx/>
                <a:latin typeface="Calibri" panose="020F0502020204030204"/>
                <a:ea typeface="+mn-ea"/>
                <a:cs typeface="+mn-cs"/>
              </a:rPr>
              <a:t>and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5B7E91"/>
                </a:solidFill>
                <a:effectLst/>
                <a:uLnTx/>
                <a:uFillTx/>
                <a:latin typeface="Calibri" panose="020F0502020204030204"/>
                <a:ea typeface="+mn-ea"/>
                <a:cs typeface="+mn-cs"/>
              </a:rPr>
              <a:t>Initiatives</a:t>
            </a:r>
            <a:endParaRPr lang="en-US" sz="2800" b="1" i="1" dirty="0">
              <a:solidFill>
                <a:srgbClr val="5B7E9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i="1" dirty="0">
              <a:solidFill>
                <a:srgbClr val="5B7E91"/>
              </a:solidFill>
            </a:endParaRPr>
          </a:p>
          <a:p>
            <a:pPr algn="ctr"/>
            <a:r>
              <a:rPr lang="en-US" i="1" dirty="0">
                <a:solidFill>
                  <a:srgbClr val="5B7E91"/>
                </a:solidFill>
              </a:rPr>
              <a:t>With Special Guest</a:t>
            </a:r>
          </a:p>
        </p:txBody>
      </p:sp>
      <p:sp>
        <p:nvSpPr>
          <p:cNvPr id="4" name="TextBox 3">
            <a:extLst>
              <a:ext uri="{FF2B5EF4-FFF2-40B4-BE49-F238E27FC236}">
                <a16:creationId xmlns:a16="http://schemas.microsoft.com/office/drawing/2014/main" id="{92C51A2C-9E5E-48EB-36D7-2CBCADBA2F3C}"/>
              </a:ext>
            </a:extLst>
          </p:cNvPr>
          <p:cNvSpPr txBox="1"/>
          <p:nvPr/>
        </p:nvSpPr>
        <p:spPr>
          <a:xfrm>
            <a:off x="4159645" y="2329240"/>
            <a:ext cx="7107271" cy="1569660"/>
          </a:xfrm>
          <a:prstGeom prst="rect">
            <a:avLst/>
          </a:prstGeom>
          <a:noFill/>
        </p:spPr>
        <p:txBody>
          <a:bodyPr wrap="square" rtlCol="0">
            <a:spAutoFit/>
          </a:bodyPr>
          <a:lstStyle/>
          <a:p>
            <a:pPr algn="ctr"/>
            <a:r>
              <a:rPr lang="en-US" sz="2800" b="1" dirty="0">
                <a:solidFill>
                  <a:srgbClr val="5B7E91"/>
                </a:solidFill>
                <a:ea typeface="Aptos" panose="020B0004020202020204" pitchFamily="34" charset="0"/>
                <a:cs typeface="Aptos" panose="020B0004020202020204" pitchFamily="34" charset="0"/>
              </a:rPr>
              <a:t>Tamarah Holmes</a:t>
            </a:r>
          </a:p>
          <a:p>
            <a:pPr algn="ctr"/>
            <a:r>
              <a:rPr lang="en-US" sz="2000" i="1" dirty="0">
                <a:solidFill>
                  <a:srgbClr val="5B7E91"/>
                </a:solidFill>
                <a:ea typeface="Aptos" panose="020B0004020202020204" pitchFamily="34" charset="0"/>
                <a:cs typeface="Aptos" panose="020B0004020202020204" pitchFamily="34" charset="0"/>
              </a:rPr>
              <a:t>Director, Office of Broadband, Virginia ARC Program Manager</a:t>
            </a:r>
          </a:p>
          <a:p>
            <a:pPr algn="ctr"/>
            <a:r>
              <a:rPr lang="en-US" sz="2400" dirty="0">
                <a:solidFill>
                  <a:srgbClr val="5B7E91"/>
                </a:solidFill>
                <a:ea typeface="Aptos" panose="020B0004020202020204" pitchFamily="34" charset="0"/>
                <a:cs typeface="Aptos" panose="020B0004020202020204" pitchFamily="34" charset="0"/>
              </a:rPr>
              <a:t>Virginia Department of Housing and Community Development (DHCD)</a:t>
            </a:r>
          </a:p>
        </p:txBody>
      </p:sp>
    </p:spTree>
    <p:extLst>
      <p:ext uri="{BB962C8B-B14F-4D97-AF65-F5344CB8AC3E}">
        <p14:creationId xmlns:p14="http://schemas.microsoft.com/office/powerpoint/2010/main" val="366483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19DD3EF7-2B35-3A97-40EA-CF31C48FC311}"/>
              </a:ext>
            </a:extLst>
          </p:cNvPr>
          <p:cNvSpPr txBox="1">
            <a:spLocks/>
          </p:cNvSpPr>
          <p:nvPr/>
        </p:nvSpPr>
        <p:spPr>
          <a:xfrm>
            <a:off x="1787857" y="4432300"/>
            <a:ext cx="10060500" cy="1066800"/>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75000"/>
            </a:pPr>
            <a:r>
              <a:rPr lang="en-US" sz="2000" dirty="0">
                <a:latin typeface="+mn-lt"/>
              </a:rPr>
              <a:t>Register for upcoming episodes and view recordings (FBA members only) on the Fiber for Breakfast page on the Events tab of the FBA website. </a:t>
            </a:r>
          </a:p>
        </p:txBody>
      </p:sp>
      <p:sp>
        <p:nvSpPr>
          <p:cNvPr id="7" name="Title 5">
            <a:extLst>
              <a:ext uri="{FF2B5EF4-FFF2-40B4-BE49-F238E27FC236}">
                <a16:creationId xmlns:a16="http://schemas.microsoft.com/office/drawing/2014/main" id="{369BE927-2FD9-FE2E-0FF0-F24F5769800B}"/>
              </a:ext>
            </a:extLst>
          </p:cNvPr>
          <p:cNvSpPr>
            <a:spLocks noGrp="1"/>
          </p:cNvSpPr>
          <p:nvPr>
            <p:ph type="title"/>
          </p:nvPr>
        </p:nvSpPr>
        <p:spPr>
          <a:xfrm>
            <a:off x="1432880" y="1762918"/>
            <a:ext cx="2007843" cy="1325563"/>
          </a:xfrm>
        </p:spPr>
        <p:txBody>
          <a:bodyPr>
            <a:noAutofit/>
          </a:bodyPr>
          <a:lstStyle/>
          <a:p>
            <a:pPr algn="r"/>
            <a:r>
              <a:rPr lang="en-US" sz="5400" b="1"/>
              <a:t>UP NEXT</a:t>
            </a:r>
          </a:p>
        </p:txBody>
      </p:sp>
      <p:sp>
        <p:nvSpPr>
          <p:cNvPr id="3" name="TextBox 2">
            <a:extLst>
              <a:ext uri="{FF2B5EF4-FFF2-40B4-BE49-F238E27FC236}">
                <a16:creationId xmlns:a16="http://schemas.microsoft.com/office/drawing/2014/main" id="{074725B2-8980-BFE9-0628-FE4B34861C73}"/>
              </a:ext>
            </a:extLst>
          </p:cNvPr>
          <p:cNvSpPr txBox="1"/>
          <p:nvPr/>
        </p:nvSpPr>
        <p:spPr>
          <a:xfrm>
            <a:off x="1937981" y="5499100"/>
            <a:ext cx="9910376" cy="369332"/>
          </a:xfrm>
          <a:prstGeom prst="rect">
            <a:avLst/>
          </a:prstGeom>
          <a:noFill/>
        </p:spPr>
        <p:txBody>
          <a:bodyPr wrap="square">
            <a:spAutoFit/>
          </a:bodyPr>
          <a:lstStyle/>
          <a:p>
            <a:pPr algn="ctr">
              <a:lnSpc>
                <a:spcPct val="100000"/>
              </a:lnSpc>
              <a:buSzPct val="75000"/>
            </a:pPr>
            <a:r>
              <a:rPr lang="en-US" sz="1800" dirty="0"/>
              <a:t>For information about FBA, contact membership@fiberbroadband.org.</a:t>
            </a:r>
          </a:p>
        </p:txBody>
      </p:sp>
      <p:sp>
        <p:nvSpPr>
          <p:cNvPr id="2" name="Rectangle: Rounded Corners 1">
            <a:extLst>
              <a:ext uri="{FF2B5EF4-FFF2-40B4-BE49-F238E27FC236}">
                <a16:creationId xmlns:a16="http://schemas.microsoft.com/office/drawing/2014/main" id="{DB534BC7-C3EE-1D4C-2CF8-3967B1C13429}"/>
              </a:ext>
            </a:extLst>
          </p:cNvPr>
          <p:cNvSpPr/>
          <p:nvPr/>
        </p:nvSpPr>
        <p:spPr>
          <a:xfrm>
            <a:off x="3787445" y="466142"/>
            <a:ext cx="7851668" cy="3524833"/>
          </a:xfrm>
          <a:prstGeom prst="roundRect">
            <a:avLst/>
          </a:prstGeom>
          <a:solidFill>
            <a:srgbClr val="EFF3F5"/>
          </a:solidFill>
          <a:ln w="19050">
            <a:solidFill>
              <a:srgbClr val="E2772A"/>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r>
              <a:rPr lang="en-US" sz="2400" u="sng" kern="1200" dirty="0">
                <a:solidFill>
                  <a:srgbClr val="5B7E91"/>
                </a:solidFill>
                <a:effectLst/>
                <a:ea typeface="+mn-ea"/>
                <a:cs typeface="+mn-cs"/>
              </a:rPr>
              <a:t>Fiber for Breakfast Week 45</a:t>
            </a:r>
          </a:p>
          <a:p>
            <a:r>
              <a:rPr lang="en-US" sz="2000" i="1" kern="1200" dirty="0">
                <a:solidFill>
                  <a:srgbClr val="5B7E91"/>
                </a:solidFill>
                <a:effectLst/>
                <a:ea typeface="+mn-ea"/>
                <a:cs typeface="+mn-cs"/>
              </a:rPr>
              <a:t>Wednesday, November 5th, 2025, at 10 AM Eastern</a:t>
            </a:r>
            <a:endParaRPr lang="en-US" sz="2000" i="1" dirty="0">
              <a:solidFill>
                <a:srgbClr val="5B7E91"/>
              </a:solidFill>
            </a:endParaRPr>
          </a:p>
          <a:p>
            <a:endParaRPr lang="en-US" sz="1200" i="1" dirty="0">
              <a:solidFill>
                <a:srgbClr val="5B7E91"/>
              </a:solidFill>
            </a:endParaRPr>
          </a:p>
          <a:p>
            <a:pPr algn="ctr"/>
            <a:endParaRPr lang="en-US" sz="600" i="1" dirty="0">
              <a:solidFill>
                <a:srgbClr val="5B7E91"/>
              </a:solidFill>
            </a:endParaRPr>
          </a:p>
          <a:p>
            <a:pPr algn="ctr"/>
            <a:endParaRPr lang="en-US" i="1" dirty="0">
              <a:solidFill>
                <a:srgbClr val="5B7E91"/>
              </a:solidFill>
            </a:endParaRPr>
          </a:p>
          <a:p>
            <a:pPr algn="ctr"/>
            <a:endParaRPr lang="en-US" i="1" dirty="0">
              <a:solidFill>
                <a:srgbClr val="5B7E91"/>
              </a:solidFill>
            </a:endParaRPr>
          </a:p>
          <a:p>
            <a:pPr algn="ctr"/>
            <a:r>
              <a:rPr lang="en-US" i="1" dirty="0">
                <a:solidFill>
                  <a:srgbClr val="5B7E91"/>
                </a:solidFill>
              </a:rPr>
              <a:t>With Special Guest:</a:t>
            </a:r>
          </a:p>
        </p:txBody>
      </p:sp>
      <p:sp>
        <p:nvSpPr>
          <p:cNvPr id="4" name="TextBox 3">
            <a:extLst>
              <a:ext uri="{FF2B5EF4-FFF2-40B4-BE49-F238E27FC236}">
                <a16:creationId xmlns:a16="http://schemas.microsoft.com/office/drawing/2014/main" id="{92C51A2C-9E5E-48EB-36D7-2CBCADBA2F3C}"/>
              </a:ext>
            </a:extLst>
          </p:cNvPr>
          <p:cNvSpPr txBox="1"/>
          <p:nvPr/>
        </p:nvSpPr>
        <p:spPr>
          <a:xfrm>
            <a:off x="4159643" y="2628810"/>
            <a:ext cx="7107271" cy="1200329"/>
          </a:xfrm>
          <a:prstGeom prst="rect">
            <a:avLst/>
          </a:prstGeom>
          <a:noFill/>
        </p:spPr>
        <p:txBody>
          <a:bodyPr wrap="square" rtlCol="0">
            <a:spAutoFit/>
          </a:bodyPr>
          <a:lstStyle/>
          <a:p>
            <a:pPr algn="ctr"/>
            <a:r>
              <a:rPr lang="en-US" sz="2800" b="1" dirty="0">
                <a:solidFill>
                  <a:srgbClr val="5B7E91"/>
                </a:solidFill>
                <a:ea typeface="Aptos" panose="020B0004020202020204" pitchFamily="34" charset="0"/>
                <a:cs typeface="Aptos" panose="020B0004020202020204" pitchFamily="34" charset="0"/>
              </a:rPr>
              <a:t>Michael Render</a:t>
            </a:r>
          </a:p>
          <a:p>
            <a:pPr algn="ctr"/>
            <a:r>
              <a:rPr lang="en-US" sz="2000" i="1" dirty="0">
                <a:solidFill>
                  <a:srgbClr val="5B7E91"/>
                </a:solidFill>
                <a:ea typeface="Aptos" panose="020B0004020202020204" pitchFamily="34" charset="0"/>
                <a:cs typeface="Aptos" panose="020B0004020202020204" pitchFamily="34" charset="0"/>
              </a:rPr>
              <a:t>Founder and CEO</a:t>
            </a:r>
          </a:p>
          <a:p>
            <a:pPr algn="ctr"/>
            <a:r>
              <a:rPr lang="en-US" sz="2400" dirty="0">
                <a:solidFill>
                  <a:srgbClr val="5B7E91"/>
                </a:solidFill>
                <a:ea typeface="Aptos" panose="020B0004020202020204" pitchFamily="34" charset="0"/>
                <a:cs typeface="Aptos" panose="020B0004020202020204" pitchFamily="34" charset="0"/>
              </a:rPr>
              <a:t>RVA LLC</a:t>
            </a:r>
          </a:p>
        </p:txBody>
      </p:sp>
    </p:spTree>
    <p:extLst>
      <p:ext uri="{BB962C8B-B14F-4D97-AF65-F5344CB8AC3E}">
        <p14:creationId xmlns:p14="http://schemas.microsoft.com/office/powerpoint/2010/main" val="306938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81B00-14C4-9FB0-DDBD-F4EB328E4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0A7D-CF36-FCFF-B737-87090D3EF60C}"/>
              </a:ext>
            </a:extLst>
          </p:cNvPr>
          <p:cNvSpPr>
            <a:spLocks noGrp="1"/>
          </p:cNvSpPr>
          <p:nvPr>
            <p:ph type="title"/>
          </p:nvPr>
        </p:nvSpPr>
        <p:spPr>
          <a:xfrm>
            <a:off x="1715081" y="87541"/>
            <a:ext cx="10475333" cy="1325563"/>
          </a:xfrm>
        </p:spPr>
        <p:txBody>
          <a:bodyPr/>
          <a:lstStyle/>
          <a:p>
            <a:r>
              <a:rPr lang="en-US" b="1" dirty="0">
                <a:latin typeface="Calibri"/>
                <a:cs typeface="Calibri"/>
              </a:rPr>
              <a:t>2025 Regional Fiber Connect Locations</a:t>
            </a:r>
            <a:endParaRPr lang="en-US" b="1" dirty="0"/>
          </a:p>
        </p:txBody>
      </p:sp>
      <p:sp>
        <p:nvSpPr>
          <p:cNvPr id="6" name="Content Placeholder 2">
            <a:extLst>
              <a:ext uri="{FF2B5EF4-FFF2-40B4-BE49-F238E27FC236}">
                <a16:creationId xmlns:a16="http://schemas.microsoft.com/office/drawing/2014/main" id="{B251ED54-9C29-CB5F-E482-2FD4FCB58557}"/>
              </a:ext>
            </a:extLst>
          </p:cNvPr>
          <p:cNvSpPr txBox="1">
            <a:spLocks/>
          </p:cNvSpPr>
          <p:nvPr/>
        </p:nvSpPr>
        <p:spPr>
          <a:xfrm>
            <a:off x="1504738" y="5660570"/>
            <a:ext cx="9216988" cy="641645"/>
          </a:xfrm>
          <a:prstGeom prst="rect">
            <a:avLst/>
          </a:prstGeom>
        </p:spPr>
        <p:txBody>
          <a:bodyPr vert="horz" lIns="91392" tIns="45696" rIns="91392" bIns="45696" rtlCol="0" anchor="t">
            <a:noAutofit/>
          </a:bodyPr>
          <a:lstStyle>
            <a:lvl1pPr marL="0" indent="0" algn="l" defTabSz="914400" rtl="0" eaLnBrk="1" latinLnBrk="0" hangingPunct="1">
              <a:lnSpc>
                <a:spcPct val="90000"/>
              </a:lnSpc>
              <a:spcBef>
                <a:spcPts val="12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1pPr>
            <a:lvl2pPr marL="274320" marR="0" indent="-274320" algn="l" defTabSz="914400" rtl="0" eaLnBrk="1" fontAlgn="auto" latinLnBrk="0" hangingPunct="1">
              <a:lnSpc>
                <a:spcPct val="90000"/>
              </a:lnSpc>
              <a:spcBef>
                <a:spcPts val="1200"/>
              </a:spcBef>
              <a:spcAft>
                <a:spcPts val="0"/>
              </a:spcAft>
              <a:buClr>
                <a:schemeClr val="accent2"/>
              </a:buClr>
              <a:buSzTx/>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3898">
              <a:defRPr/>
            </a:pPr>
            <a:r>
              <a:rPr lang="en-US" sz="1798" dirty="0">
                <a:solidFill>
                  <a:srgbClr val="000000"/>
                </a:solidFill>
                <a:latin typeface="Calibri"/>
                <a:cs typeface="Calibri"/>
              </a:rPr>
              <a:t>Contact Lucy Green (</a:t>
            </a:r>
            <a:r>
              <a:rPr lang="en-US" sz="1798" dirty="0">
                <a:solidFill>
                  <a:srgbClr val="E17628"/>
                </a:solidFill>
                <a:latin typeface="Calibri"/>
                <a:cs typeface="Calibri"/>
                <a:hlinkClick r:id="rId3">
                  <a:extLst>
                    <a:ext uri="{A12FA001-AC4F-418D-AE19-62706E023703}">
                      <ahyp:hlinkClr xmlns:ahyp="http://schemas.microsoft.com/office/drawing/2018/hyperlinkcolor" val="tx"/>
                    </a:ext>
                  </a:extLst>
                </a:hlinkClick>
              </a:rPr>
              <a:t>lgreen@fiberbroadband.org</a:t>
            </a:r>
            <a:r>
              <a:rPr lang="en-US" sz="1798" dirty="0">
                <a:solidFill>
                  <a:srgbClr val="000000"/>
                </a:solidFill>
                <a:latin typeface="Calibri"/>
                <a:cs typeface="Calibri"/>
              </a:rPr>
              <a:t>) for Exhibit and Sponsorship Opportunities</a:t>
            </a:r>
            <a:endParaRPr lang="en-US" sz="1798" dirty="0">
              <a:solidFill>
                <a:srgbClr val="5B7E91"/>
              </a:solidFill>
            </a:endParaRPr>
          </a:p>
          <a:p>
            <a:pPr defTabSz="913898">
              <a:defRPr/>
            </a:pPr>
            <a:endParaRPr lang="en-US" sz="1798" i="1" dirty="0">
              <a:solidFill>
                <a:srgbClr val="E17628"/>
              </a:solidFill>
              <a:latin typeface="Calibri"/>
              <a:cs typeface="Calibri"/>
            </a:endParaRPr>
          </a:p>
        </p:txBody>
      </p:sp>
      <p:pic>
        <p:nvPicPr>
          <p:cNvPr id="8" name="Picture 7">
            <a:extLst>
              <a:ext uri="{FF2B5EF4-FFF2-40B4-BE49-F238E27FC236}">
                <a16:creationId xmlns:a16="http://schemas.microsoft.com/office/drawing/2014/main" id="{CEC7A953-40B8-935C-7EF1-E3335888210B}"/>
              </a:ext>
            </a:extLst>
          </p:cNvPr>
          <p:cNvPicPr>
            <a:picLocks noChangeAspect="1"/>
          </p:cNvPicPr>
          <p:nvPr/>
        </p:nvPicPr>
        <p:blipFill>
          <a:blip r:embed="rId4"/>
          <a:srcRect b="24593"/>
          <a:stretch>
            <a:fillRect/>
          </a:stretch>
        </p:blipFill>
        <p:spPr>
          <a:xfrm>
            <a:off x="1715080" y="1413104"/>
            <a:ext cx="5570305" cy="3289526"/>
          </a:xfrm>
          <a:prstGeom prst="rect">
            <a:avLst/>
          </a:prstGeom>
          <a:ln>
            <a:solidFill>
              <a:schemeClr val="accent1"/>
            </a:solidFill>
          </a:ln>
        </p:spPr>
      </p:pic>
      <p:sp>
        <p:nvSpPr>
          <p:cNvPr id="9" name="Content Placeholder 2">
            <a:extLst>
              <a:ext uri="{FF2B5EF4-FFF2-40B4-BE49-F238E27FC236}">
                <a16:creationId xmlns:a16="http://schemas.microsoft.com/office/drawing/2014/main" id="{BBCC0A06-AD16-7060-67B8-634145CF2476}"/>
              </a:ext>
            </a:extLst>
          </p:cNvPr>
          <p:cNvSpPr>
            <a:spLocks noGrp="1"/>
          </p:cNvSpPr>
          <p:nvPr>
            <p:ph idx="1"/>
          </p:nvPr>
        </p:nvSpPr>
        <p:spPr>
          <a:xfrm>
            <a:off x="7827485" y="3461658"/>
            <a:ext cx="3465743" cy="1469571"/>
          </a:xfrm>
        </p:spPr>
        <p:txBody>
          <a:bodyPr vert="horz" lIns="91392" tIns="45696" rIns="91392" bIns="45696" rtlCol="0" anchor="t">
            <a:noAutofit/>
          </a:bodyPr>
          <a:lstStyle/>
          <a:p>
            <a:pPr>
              <a:spcBef>
                <a:spcPts val="1800"/>
              </a:spcBef>
            </a:pPr>
            <a:r>
              <a:rPr lang="en-US" sz="2800" b="1" dirty="0">
                <a:solidFill>
                  <a:srgbClr val="000000"/>
                </a:solidFill>
                <a:latin typeface="Calibri"/>
                <a:cs typeface="Calibri"/>
              </a:rPr>
              <a:t>Kansas City, Missouri November 11</a:t>
            </a:r>
            <a:r>
              <a:rPr lang="en-US" sz="2800" dirty="0">
                <a:solidFill>
                  <a:srgbClr val="000000"/>
                </a:solidFill>
                <a:latin typeface="Calibri"/>
                <a:cs typeface="Calibri"/>
              </a:rPr>
              <a:t> </a:t>
            </a:r>
            <a:r>
              <a:rPr lang="en-US" sz="2800" i="1" dirty="0">
                <a:solidFill>
                  <a:srgbClr val="E17628"/>
                </a:solidFill>
                <a:latin typeface="Calibri"/>
                <a:cs typeface="Calibri"/>
              </a:rPr>
              <a:t>Demand Drivers</a:t>
            </a:r>
          </a:p>
        </p:txBody>
      </p:sp>
    </p:spTree>
    <p:extLst>
      <p:ext uri="{BB962C8B-B14F-4D97-AF65-F5344CB8AC3E}">
        <p14:creationId xmlns:p14="http://schemas.microsoft.com/office/powerpoint/2010/main" val="313727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5FED8-2670-2D6A-725F-ED170AFED15D}"/>
              </a:ext>
            </a:extLst>
          </p:cNvPr>
          <p:cNvSpPr>
            <a:spLocks noGrp="1"/>
          </p:cNvSpPr>
          <p:nvPr>
            <p:ph sz="quarter" idx="12"/>
          </p:nvPr>
        </p:nvSpPr>
        <p:spPr>
          <a:xfrm>
            <a:off x="6275190" y="3238105"/>
            <a:ext cx="5573910" cy="424732"/>
          </a:xfrm>
        </p:spPr>
        <p:txBody>
          <a:bodyPr/>
          <a:lstStyle/>
          <a:p>
            <a:r>
              <a:rPr lang="en-US" dirty="0"/>
              <a:t>Chief Operating Officer</a:t>
            </a:r>
          </a:p>
        </p:txBody>
      </p:sp>
      <p:sp>
        <p:nvSpPr>
          <p:cNvPr id="4" name="Title 3">
            <a:extLst>
              <a:ext uri="{FF2B5EF4-FFF2-40B4-BE49-F238E27FC236}">
                <a16:creationId xmlns:a16="http://schemas.microsoft.com/office/drawing/2014/main" id="{18742C33-F8DA-A1DD-34F9-D5B06C5E0AE0}"/>
              </a:ext>
            </a:extLst>
          </p:cNvPr>
          <p:cNvSpPr>
            <a:spLocks noGrp="1"/>
          </p:cNvSpPr>
          <p:nvPr>
            <p:ph type="ctrTitle"/>
          </p:nvPr>
        </p:nvSpPr>
        <p:spPr>
          <a:xfrm>
            <a:off x="6275190" y="2451214"/>
            <a:ext cx="5573910" cy="786891"/>
          </a:xfrm>
        </p:spPr>
        <p:txBody>
          <a:bodyPr/>
          <a:lstStyle/>
          <a:p>
            <a:r>
              <a:rPr lang="en-US" dirty="0"/>
              <a:t>Gaurav Juneja</a:t>
            </a:r>
          </a:p>
        </p:txBody>
      </p:sp>
      <p:pic>
        <p:nvPicPr>
          <p:cNvPr id="2" name="Picture 1" descr="A blue and grey logo&#10;&#10;AI-generated content may be incorrect.">
            <a:extLst>
              <a:ext uri="{FF2B5EF4-FFF2-40B4-BE49-F238E27FC236}">
                <a16:creationId xmlns:a16="http://schemas.microsoft.com/office/drawing/2014/main" id="{1C70156D-BC02-8610-A508-E141E6EF8B1C}"/>
              </a:ext>
            </a:extLst>
          </p:cNvPr>
          <p:cNvPicPr>
            <a:picLocks noChangeAspect="1"/>
          </p:cNvPicPr>
          <p:nvPr/>
        </p:nvPicPr>
        <p:blipFill>
          <a:blip r:embed="rId2"/>
          <a:stretch>
            <a:fillRect/>
          </a:stretch>
        </p:blipFill>
        <p:spPr>
          <a:xfrm>
            <a:off x="6275188" y="3805339"/>
            <a:ext cx="3734363" cy="1004785"/>
          </a:xfrm>
          <a:prstGeom prst="rect">
            <a:avLst/>
          </a:prstGeom>
        </p:spPr>
      </p:pic>
      <p:pic>
        <p:nvPicPr>
          <p:cNvPr id="13" name="Picture Placeholder 12" descr="Medium shot of a person smiling&#10;&#10;AI-generated content may be incorrect.">
            <a:extLst>
              <a:ext uri="{FF2B5EF4-FFF2-40B4-BE49-F238E27FC236}">
                <a16:creationId xmlns:a16="http://schemas.microsoft.com/office/drawing/2014/main" id="{305406A6-3B79-7905-7D5E-5AA246CD121E}"/>
              </a:ext>
            </a:extLst>
          </p:cNvPr>
          <p:cNvPicPr>
            <a:picLocks noGrp="1" noChangeAspect="1"/>
          </p:cNvPicPr>
          <p:nvPr>
            <p:ph type="pic" sz="quarter" idx="13"/>
          </p:nvPr>
        </p:nvPicPr>
        <p:blipFill>
          <a:blip r:embed="rId3"/>
          <a:srcRect l="3073" r="3073"/>
          <a:stretch>
            <a:fillRect/>
          </a:stretch>
        </p:blipFill>
        <p:spPr>
          <a:ln>
            <a:solidFill>
              <a:schemeClr val="accent1"/>
            </a:solidFill>
          </a:ln>
        </p:spPr>
      </p:pic>
      <p:pic>
        <p:nvPicPr>
          <p:cNvPr id="19" name="Picture 18">
            <a:extLst>
              <a:ext uri="{FF2B5EF4-FFF2-40B4-BE49-F238E27FC236}">
                <a16:creationId xmlns:a16="http://schemas.microsoft.com/office/drawing/2014/main" id="{4AA5E647-C1CB-6CD0-0DE1-78B21C3220E9}"/>
              </a:ext>
            </a:extLst>
          </p:cNvPr>
          <p:cNvPicPr>
            <a:picLocks noChangeAspect="1"/>
          </p:cNvPicPr>
          <p:nvPr/>
        </p:nvPicPr>
        <p:blipFill>
          <a:blip r:embed="rId4"/>
          <a:stretch>
            <a:fillRect/>
          </a:stretch>
        </p:blipFill>
        <p:spPr>
          <a:xfrm>
            <a:off x="1178169" y="634760"/>
            <a:ext cx="9290971" cy="4974731"/>
          </a:xfrm>
          <a:prstGeom prst="rect">
            <a:avLst/>
          </a:prstGeom>
        </p:spPr>
      </p:pic>
      <p:pic>
        <p:nvPicPr>
          <p:cNvPr id="6" name="Picture 5" descr="A close-up of a person&#10;&#10;AI-generated content may be incorrect.">
            <a:extLst>
              <a:ext uri="{FF2B5EF4-FFF2-40B4-BE49-F238E27FC236}">
                <a16:creationId xmlns:a16="http://schemas.microsoft.com/office/drawing/2014/main" id="{0FC3C995-40FB-DE37-9C54-6E50D61DD691}"/>
              </a:ext>
            </a:extLst>
          </p:cNvPr>
          <p:cNvPicPr>
            <a:picLocks noChangeAspect="1"/>
          </p:cNvPicPr>
          <p:nvPr/>
        </p:nvPicPr>
        <p:blipFill>
          <a:blip r:embed="rId5"/>
          <a:stretch>
            <a:fillRect/>
          </a:stretch>
        </p:blipFill>
        <p:spPr>
          <a:xfrm>
            <a:off x="3154857" y="1443450"/>
            <a:ext cx="5882285" cy="3218422"/>
          </a:xfrm>
          <a:prstGeom prst="rect">
            <a:avLst/>
          </a:prstGeom>
        </p:spPr>
      </p:pic>
      <p:pic>
        <p:nvPicPr>
          <p:cNvPr id="8" name="Picture 7">
            <a:extLst>
              <a:ext uri="{FF2B5EF4-FFF2-40B4-BE49-F238E27FC236}">
                <a16:creationId xmlns:a16="http://schemas.microsoft.com/office/drawing/2014/main" id="{B9E40725-6B51-800D-8F1C-EFECBE771349}"/>
              </a:ext>
            </a:extLst>
          </p:cNvPr>
          <p:cNvPicPr>
            <a:picLocks noChangeAspect="1"/>
          </p:cNvPicPr>
          <p:nvPr/>
        </p:nvPicPr>
        <p:blipFill>
          <a:blip r:embed="rId6"/>
          <a:stretch>
            <a:fillRect/>
          </a:stretch>
        </p:blipFill>
        <p:spPr>
          <a:xfrm>
            <a:off x="6465112" y="3662837"/>
            <a:ext cx="1535888" cy="519369"/>
          </a:xfrm>
          <a:prstGeom prst="rect">
            <a:avLst/>
          </a:prstGeom>
        </p:spPr>
      </p:pic>
    </p:spTree>
    <p:extLst>
      <p:ext uri="{BB962C8B-B14F-4D97-AF65-F5344CB8AC3E}">
        <p14:creationId xmlns:p14="http://schemas.microsoft.com/office/powerpoint/2010/main" val="87989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415F0-C49F-DD84-1867-E1849A0179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FBB0CE-59BC-C7A8-F997-602DE1BBFE4D}"/>
              </a:ext>
            </a:extLst>
          </p:cNvPr>
          <p:cNvSpPr txBox="1"/>
          <p:nvPr/>
        </p:nvSpPr>
        <p:spPr>
          <a:xfrm>
            <a:off x="251292" y="478284"/>
            <a:ext cx="3653032" cy="1906020"/>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400" b="1" dirty="0">
                <a:solidFill>
                  <a:srgbClr val="FFFFFF"/>
                </a:solidFill>
                <a:latin typeface="+mj-lt"/>
                <a:ea typeface="+mj-ea"/>
                <a:cs typeface="+mj-cs"/>
              </a:rPr>
              <a:t>Encapsulating The</a:t>
            </a:r>
          </a:p>
          <a:p>
            <a:pPr>
              <a:lnSpc>
                <a:spcPct val="90000"/>
              </a:lnSpc>
              <a:spcBef>
                <a:spcPct val="0"/>
              </a:spcBef>
              <a:spcAft>
                <a:spcPts val="600"/>
              </a:spcAft>
            </a:pPr>
            <a:r>
              <a:rPr lang="en-US" sz="2400" b="1" dirty="0">
                <a:solidFill>
                  <a:srgbClr val="FFFFFF"/>
                </a:solidFill>
                <a:latin typeface="+mj-lt"/>
                <a:ea typeface="+mj-ea"/>
                <a:cs typeface="+mj-cs"/>
              </a:rPr>
              <a:t>Profound Impact Of The Internet On American Life</a:t>
            </a:r>
          </a:p>
          <a:p>
            <a:pPr>
              <a:lnSpc>
                <a:spcPct val="90000"/>
              </a:lnSpc>
              <a:spcBef>
                <a:spcPct val="0"/>
              </a:spcBef>
              <a:spcAft>
                <a:spcPts val="600"/>
              </a:spcAft>
            </a:pPr>
            <a:endParaRPr lang="en-US" sz="2400" b="1" dirty="0">
              <a:solidFill>
                <a:srgbClr val="FFFFFF"/>
              </a:solidFill>
              <a:latin typeface="+mj-lt"/>
              <a:ea typeface="+mj-ea"/>
              <a:cs typeface="+mj-cs"/>
            </a:endParaRPr>
          </a:p>
          <a:p>
            <a:pPr>
              <a:lnSpc>
                <a:spcPct val="90000"/>
              </a:lnSpc>
              <a:spcBef>
                <a:spcPct val="0"/>
              </a:spcBef>
              <a:spcAft>
                <a:spcPts val="600"/>
              </a:spcAft>
            </a:pPr>
            <a:r>
              <a:rPr lang="en-US" sz="2200" b="1" dirty="0">
                <a:solidFill>
                  <a:srgbClr val="FFFFFF"/>
                </a:solidFill>
                <a:latin typeface="+mj-lt"/>
                <a:ea typeface="+mj-ea"/>
                <a:cs typeface="+mj-cs"/>
              </a:rPr>
              <a:t>Based on 20 Years Of FBA Data </a:t>
            </a:r>
          </a:p>
        </p:txBody>
      </p:sp>
      <p:pic>
        <p:nvPicPr>
          <p:cNvPr id="8" name="Picture 7">
            <a:extLst>
              <a:ext uri="{FF2B5EF4-FFF2-40B4-BE49-F238E27FC236}">
                <a16:creationId xmlns:a16="http://schemas.microsoft.com/office/drawing/2014/main" id="{77F2E404-196B-E237-86FE-C13ED1FBF375}"/>
              </a:ext>
            </a:extLst>
          </p:cNvPr>
          <p:cNvPicPr>
            <a:picLocks noChangeAspect="1"/>
          </p:cNvPicPr>
          <p:nvPr/>
        </p:nvPicPr>
        <p:blipFill>
          <a:blip r:embed="rId2"/>
          <a:stretch>
            <a:fillRect/>
          </a:stretch>
        </p:blipFill>
        <p:spPr>
          <a:xfrm>
            <a:off x="4757211" y="5819906"/>
            <a:ext cx="1601644" cy="466765"/>
          </a:xfrm>
          <a:prstGeom prst="rect">
            <a:avLst/>
          </a:prstGeom>
        </p:spPr>
      </p:pic>
      <p:pic>
        <p:nvPicPr>
          <p:cNvPr id="4" name="Picture 3">
            <a:extLst>
              <a:ext uri="{FF2B5EF4-FFF2-40B4-BE49-F238E27FC236}">
                <a16:creationId xmlns:a16="http://schemas.microsoft.com/office/drawing/2014/main" id="{D4300C4F-180A-EE71-2942-3BAC382C649D}"/>
              </a:ext>
            </a:extLst>
          </p:cNvPr>
          <p:cNvPicPr>
            <a:picLocks noChangeAspect="1"/>
          </p:cNvPicPr>
          <p:nvPr/>
        </p:nvPicPr>
        <p:blipFill>
          <a:blip r:embed="rId3">
            <a:extLst>
              <a:ext uri="{28A0092B-C50C-407E-A947-70E740481C1C}">
                <a14:useLocalDpi xmlns:a14="http://schemas.microsoft.com/office/drawing/2010/main" val="0"/>
              </a:ext>
            </a:extLst>
          </a:blip>
          <a:srcRect t="-1124" r="43278"/>
          <a:stretch>
            <a:fillRect/>
          </a:stretch>
        </p:blipFill>
        <p:spPr>
          <a:xfrm>
            <a:off x="9761042" y="5505787"/>
            <a:ext cx="1709470" cy="697687"/>
          </a:xfrm>
          <a:prstGeom prst="rect">
            <a:avLst/>
          </a:prstGeom>
        </p:spPr>
      </p:pic>
      <p:sp>
        <p:nvSpPr>
          <p:cNvPr id="5" name="TextBox 4">
            <a:extLst>
              <a:ext uri="{FF2B5EF4-FFF2-40B4-BE49-F238E27FC236}">
                <a16:creationId xmlns:a16="http://schemas.microsoft.com/office/drawing/2014/main" id="{184621EF-B63E-E049-23F6-98FAA50B46C7}"/>
              </a:ext>
            </a:extLst>
          </p:cNvPr>
          <p:cNvSpPr txBox="1"/>
          <p:nvPr/>
        </p:nvSpPr>
        <p:spPr>
          <a:xfrm>
            <a:off x="354104" y="2936240"/>
            <a:ext cx="3415255" cy="707886"/>
          </a:xfrm>
          <a:prstGeom prst="rect">
            <a:avLst/>
          </a:prstGeom>
          <a:noFill/>
        </p:spPr>
        <p:txBody>
          <a:bodyPr wrap="square" rtlCol="0">
            <a:spAutoFit/>
          </a:bodyPr>
          <a:lstStyle/>
          <a:p>
            <a:r>
              <a:rPr lang="en-US" sz="2000" dirty="0">
                <a:solidFill>
                  <a:schemeClr val="bg1"/>
                </a:solidFill>
              </a:rPr>
              <a:t>Review of annual FBA/ RVA Broadband Consumer Studies</a:t>
            </a:r>
          </a:p>
        </p:txBody>
      </p:sp>
      <p:pic>
        <p:nvPicPr>
          <p:cNvPr id="9" name="Picture 8">
            <a:extLst>
              <a:ext uri="{FF2B5EF4-FFF2-40B4-BE49-F238E27FC236}">
                <a16:creationId xmlns:a16="http://schemas.microsoft.com/office/drawing/2014/main" id="{75834020-5CDE-685F-83CA-B7AD0E3A9324}"/>
              </a:ext>
            </a:extLst>
          </p:cNvPr>
          <p:cNvPicPr>
            <a:picLocks noChangeAspect="1"/>
          </p:cNvPicPr>
          <p:nvPr/>
        </p:nvPicPr>
        <p:blipFill>
          <a:blip r:embed="rId4"/>
          <a:stretch>
            <a:fillRect/>
          </a:stretch>
        </p:blipFill>
        <p:spPr>
          <a:xfrm>
            <a:off x="4392708" y="707617"/>
            <a:ext cx="6977465" cy="4318431"/>
          </a:xfrm>
          <a:prstGeom prst="rect">
            <a:avLst/>
          </a:prstGeom>
        </p:spPr>
      </p:pic>
    </p:spTree>
    <p:extLst>
      <p:ext uri="{BB962C8B-B14F-4D97-AF65-F5344CB8AC3E}">
        <p14:creationId xmlns:p14="http://schemas.microsoft.com/office/powerpoint/2010/main" val="388925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9B3C0-AE4C-D7B2-F7EA-C58FCB108C83}"/>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75D7BEC9-180D-B8FC-E1BD-A9CB50318009}"/>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6329C001-CAE6-F2A0-5F9B-5A7F138CBF31}"/>
              </a:ext>
            </a:extLst>
          </p:cNvPr>
          <p:cNvSpPr>
            <a:spLocks noGrp="1"/>
          </p:cNvSpPr>
          <p:nvPr>
            <p:ph type="title"/>
          </p:nvPr>
        </p:nvSpPr>
        <p:spPr>
          <a:xfrm>
            <a:off x="-893568" y="-328875"/>
            <a:ext cx="13979136" cy="1325563"/>
          </a:xfrm>
        </p:spPr>
        <p:txBody>
          <a:bodyPr>
            <a:normAutofit/>
          </a:bodyPr>
          <a:lstStyle/>
          <a:p>
            <a:pPr algn="ctr"/>
            <a:r>
              <a:rPr lang="en-US" sz="2400" b="1" dirty="0">
                <a:solidFill>
                  <a:schemeClr val="bg1"/>
                </a:solidFill>
              </a:rPr>
              <a:t>Vision For The FBA’s Consumer Research</a:t>
            </a:r>
          </a:p>
        </p:txBody>
      </p:sp>
      <p:pic>
        <p:nvPicPr>
          <p:cNvPr id="9" name="Picture 8">
            <a:extLst>
              <a:ext uri="{FF2B5EF4-FFF2-40B4-BE49-F238E27FC236}">
                <a16:creationId xmlns:a16="http://schemas.microsoft.com/office/drawing/2014/main" id="{0B84F0DF-721B-5C2F-C44D-F2D22806849C}"/>
              </a:ext>
            </a:extLst>
          </p:cNvPr>
          <p:cNvPicPr>
            <a:picLocks noChangeAspect="1"/>
          </p:cNvPicPr>
          <p:nvPr/>
        </p:nvPicPr>
        <p:blipFill>
          <a:blip r:embed="rId4">
            <a:duotone>
              <a:schemeClr val="accent1">
                <a:shade val="45000"/>
                <a:satMod val="135000"/>
              </a:schemeClr>
              <a:prstClr val="white"/>
            </a:duotone>
          </a:blip>
          <a:stretch>
            <a:fillRect/>
          </a:stretch>
        </p:blipFill>
        <p:spPr>
          <a:xfrm>
            <a:off x="511365" y="1583019"/>
            <a:ext cx="2772162" cy="2791215"/>
          </a:xfrm>
          <a:prstGeom prst="rect">
            <a:avLst/>
          </a:prstGeom>
        </p:spPr>
      </p:pic>
      <p:sp>
        <p:nvSpPr>
          <p:cNvPr id="2" name="TextBox 1">
            <a:extLst>
              <a:ext uri="{FF2B5EF4-FFF2-40B4-BE49-F238E27FC236}">
                <a16:creationId xmlns:a16="http://schemas.microsoft.com/office/drawing/2014/main" id="{93E91622-30C1-5ED6-F816-92AF08D45F99}"/>
              </a:ext>
            </a:extLst>
          </p:cNvPr>
          <p:cNvSpPr txBox="1"/>
          <p:nvPr/>
        </p:nvSpPr>
        <p:spPr>
          <a:xfrm>
            <a:off x="3978031" y="1723516"/>
            <a:ext cx="74549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At its founding in 2002, the FBA articulated a foresighted vision for how the Internet would change our way of life in the coming years.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2007, the FBA commissioned RVA to begin an annual study of Internet consumers.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date, those annual consumer studies (2007-2025) represent the longest and most comprehensive body of research about the use and impacts of the Internet in the U.S.</a:t>
            </a:r>
          </a:p>
          <a:p>
            <a:endParaRPr lang="en-US" dirty="0"/>
          </a:p>
          <a:p>
            <a:endParaRPr lang="en-US" dirty="0"/>
          </a:p>
        </p:txBody>
      </p:sp>
    </p:spTree>
    <p:extLst>
      <p:ext uri="{BB962C8B-B14F-4D97-AF65-F5344CB8AC3E}">
        <p14:creationId xmlns:p14="http://schemas.microsoft.com/office/powerpoint/2010/main" val="400973438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0DE7-4586-B791-6C3E-FDECE8A023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7C75AD1-FFD6-A6C8-BA47-F087FEF0A9A2}"/>
              </a:ext>
            </a:extLst>
          </p:cNvPr>
          <p:cNvPicPr>
            <a:picLocks noChangeAspect="1"/>
          </p:cNvPicPr>
          <p:nvPr/>
        </p:nvPicPr>
        <p:blipFill>
          <a:blip r:embed="rId2"/>
          <a:stretch>
            <a:fillRect/>
          </a:stretch>
        </p:blipFill>
        <p:spPr>
          <a:xfrm>
            <a:off x="5002307" y="1872471"/>
            <a:ext cx="6049016" cy="3640686"/>
          </a:xfrm>
          <a:prstGeom prst="rect">
            <a:avLst/>
          </a:prstGeom>
          <a:ln>
            <a:solidFill>
              <a:schemeClr val="accent1"/>
            </a:solidFill>
          </a:ln>
        </p:spPr>
      </p:pic>
      <p:sp>
        <p:nvSpPr>
          <p:cNvPr id="10" name="Arrow: Pentagon 9">
            <a:extLst>
              <a:ext uri="{FF2B5EF4-FFF2-40B4-BE49-F238E27FC236}">
                <a16:creationId xmlns:a16="http://schemas.microsoft.com/office/drawing/2014/main" id="{10CF6D4B-FF7E-4AD8-4889-9B3666993AB0}"/>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730DA289-F067-D37B-F232-19F7FD044B4C}"/>
              </a:ext>
            </a:extLst>
          </p:cNvPr>
          <p:cNvSpPr>
            <a:spLocks noGrp="1"/>
          </p:cNvSpPr>
          <p:nvPr>
            <p:ph type="title"/>
          </p:nvPr>
        </p:nvSpPr>
        <p:spPr>
          <a:xfrm>
            <a:off x="-893568" y="-328875"/>
            <a:ext cx="13979136" cy="1325563"/>
          </a:xfrm>
        </p:spPr>
        <p:txBody>
          <a:bodyPr>
            <a:normAutofit/>
          </a:bodyPr>
          <a:lstStyle/>
          <a:p>
            <a:pPr algn="ctr"/>
            <a:r>
              <a:rPr lang="en-US" sz="3600" b="1" dirty="0">
                <a:solidFill>
                  <a:schemeClr val="bg1"/>
                </a:solidFill>
              </a:rPr>
              <a:t> </a:t>
            </a:r>
            <a:r>
              <a:rPr lang="en-US" sz="2400" b="1" dirty="0">
                <a:solidFill>
                  <a:schemeClr val="bg1"/>
                </a:solidFill>
              </a:rPr>
              <a:t>Utilization Of The Internet </a:t>
            </a:r>
          </a:p>
        </p:txBody>
      </p:sp>
      <p:pic>
        <p:nvPicPr>
          <p:cNvPr id="8" name="Picture 7">
            <a:extLst>
              <a:ext uri="{FF2B5EF4-FFF2-40B4-BE49-F238E27FC236}">
                <a16:creationId xmlns:a16="http://schemas.microsoft.com/office/drawing/2014/main" id="{3FAF1A94-0F02-0D05-0FF2-0F7C1080AD51}"/>
              </a:ext>
            </a:extLst>
          </p:cNvPr>
          <p:cNvPicPr>
            <a:picLocks noChangeAspect="1"/>
          </p:cNvPicPr>
          <p:nvPr/>
        </p:nvPicPr>
        <p:blipFill>
          <a:blip r:embed="rId3">
            <a:duotone>
              <a:schemeClr val="accent1">
                <a:shade val="45000"/>
                <a:satMod val="135000"/>
              </a:schemeClr>
              <a:prstClr val="white"/>
            </a:duotone>
          </a:blip>
          <a:stretch>
            <a:fillRect/>
          </a:stretch>
        </p:blipFill>
        <p:spPr>
          <a:xfrm>
            <a:off x="1310640" y="2691199"/>
            <a:ext cx="2437654" cy="2398961"/>
          </a:xfrm>
          <a:prstGeom prst="rect">
            <a:avLst/>
          </a:prstGeom>
        </p:spPr>
      </p:pic>
      <p:sp>
        <p:nvSpPr>
          <p:cNvPr id="9" name="TextBox 8">
            <a:extLst>
              <a:ext uri="{FF2B5EF4-FFF2-40B4-BE49-F238E27FC236}">
                <a16:creationId xmlns:a16="http://schemas.microsoft.com/office/drawing/2014/main" id="{777EA51F-903D-5250-B94E-98728B327B62}"/>
              </a:ext>
            </a:extLst>
          </p:cNvPr>
          <p:cNvSpPr txBox="1"/>
          <p:nvPr/>
        </p:nvSpPr>
        <p:spPr>
          <a:xfrm>
            <a:off x="9134619" y="5236158"/>
            <a:ext cx="2020105" cy="276999"/>
          </a:xfrm>
          <a:prstGeom prst="rect">
            <a:avLst/>
          </a:prstGeom>
          <a:noFill/>
        </p:spPr>
        <p:txBody>
          <a:bodyPr wrap="none" rtlCol="0">
            <a:spAutoFit/>
          </a:bodyPr>
          <a:lstStyle/>
          <a:p>
            <a:r>
              <a:rPr lang="en-US" sz="800" dirty="0"/>
              <a:t>PEW studies (A few gaps filled with trends</a:t>
            </a:r>
            <a:r>
              <a:rPr lang="en-US" sz="1200" dirty="0"/>
              <a:t>) </a:t>
            </a:r>
          </a:p>
        </p:txBody>
      </p:sp>
    </p:spTree>
    <p:extLst>
      <p:ext uri="{BB962C8B-B14F-4D97-AF65-F5344CB8AC3E}">
        <p14:creationId xmlns:p14="http://schemas.microsoft.com/office/powerpoint/2010/main" val="58108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5984-6682-6E2C-360B-64CFBEADA866}"/>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EE71120B-6016-79AD-B8C1-F9E5086E6F62}"/>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A8B40710-894D-12EE-4915-0DA4105EAD55}"/>
              </a:ext>
            </a:extLst>
          </p:cNvPr>
          <p:cNvSpPr>
            <a:spLocks noGrp="1"/>
          </p:cNvSpPr>
          <p:nvPr>
            <p:ph type="title"/>
          </p:nvPr>
        </p:nvSpPr>
        <p:spPr>
          <a:xfrm>
            <a:off x="-893568" y="-328875"/>
            <a:ext cx="13979136" cy="1325563"/>
          </a:xfrm>
        </p:spPr>
        <p:txBody>
          <a:bodyPr>
            <a:normAutofit/>
          </a:bodyPr>
          <a:lstStyle/>
          <a:p>
            <a:pPr algn="ctr"/>
            <a:r>
              <a:rPr lang="en-US" sz="3600" b="1" dirty="0">
                <a:solidFill>
                  <a:schemeClr val="bg1"/>
                </a:solidFill>
              </a:rPr>
              <a:t> </a:t>
            </a:r>
            <a:r>
              <a:rPr lang="en-US" sz="2400" b="1" dirty="0">
                <a:solidFill>
                  <a:schemeClr val="bg1"/>
                </a:solidFill>
              </a:rPr>
              <a:t>Importance Of The Internet</a:t>
            </a:r>
          </a:p>
        </p:txBody>
      </p:sp>
      <p:pic>
        <p:nvPicPr>
          <p:cNvPr id="6" name="Picture 5">
            <a:extLst>
              <a:ext uri="{FF2B5EF4-FFF2-40B4-BE49-F238E27FC236}">
                <a16:creationId xmlns:a16="http://schemas.microsoft.com/office/drawing/2014/main" id="{9C077983-E07D-8147-4066-1BF3AE26CAEC}"/>
              </a:ext>
            </a:extLst>
          </p:cNvPr>
          <p:cNvPicPr>
            <a:picLocks noChangeAspect="1"/>
          </p:cNvPicPr>
          <p:nvPr/>
        </p:nvPicPr>
        <p:blipFill>
          <a:blip r:embed="rId3">
            <a:duotone>
              <a:schemeClr val="accent1">
                <a:shade val="45000"/>
                <a:satMod val="135000"/>
              </a:schemeClr>
              <a:prstClr val="white"/>
            </a:duotone>
          </a:blip>
          <a:stretch>
            <a:fillRect/>
          </a:stretch>
        </p:blipFill>
        <p:spPr>
          <a:xfrm>
            <a:off x="1667612" y="2628703"/>
            <a:ext cx="2635680" cy="2400497"/>
          </a:xfrm>
          <a:prstGeom prst="rect">
            <a:avLst/>
          </a:prstGeom>
        </p:spPr>
      </p:pic>
      <p:pic>
        <p:nvPicPr>
          <p:cNvPr id="2" name="Picture 1">
            <a:extLst>
              <a:ext uri="{FF2B5EF4-FFF2-40B4-BE49-F238E27FC236}">
                <a16:creationId xmlns:a16="http://schemas.microsoft.com/office/drawing/2014/main" id="{2680A949-9AEA-3AE8-D903-F0F0A6F023F9}"/>
              </a:ext>
            </a:extLst>
          </p:cNvPr>
          <p:cNvPicPr>
            <a:picLocks noChangeAspect="1"/>
          </p:cNvPicPr>
          <p:nvPr/>
        </p:nvPicPr>
        <p:blipFill>
          <a:blip r:embed="rId4"/>
          <a:stretch>
            <a:fillRect/>
          </a:stretch>
        </p:blipFill>
        <p:spPr>
          <a:xfrm>
            <a:off x="5267404" y="1940003"/>
            <a:ext cx="6047756" cy="3584759"/>
          </a:xfrm>
          <a:prstGeom prst="rect">
            <a:avLst/>
          </a:prstGeom>
          <a:ln>
            <a:solidFill>
              <a:schemeClr val="accent1"/>
            </a:solidFill>
          </a:ln>
        </p:spPr>
      </p:pic>
    </p:spTree>
    <p:extLst>
      <p:ext uri="{BB962C8B-B14F-4D97-AF65-F5344CB8AC3E}">
        <p14:creationId xmlns:p14="http://schemas.microsoft.com/office/powerpoint/2010/main" val="130108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E6CEB-E354-7D20-DC59-4C404BE9C65F}"/>
            </a:ext>
          </a:extLst>
        </p:cNvPr>
        <p:cNvGrpSpPr/>
        <p:nvPr/>
      </p:nvGrpSpPr>
      <p:grpSpPr>
        <a:xfrm>
          <a:off x="0" y="0"/>
          <a:ext cx="0" cy="0"/>
          <a:chOff x="0" y="0"/>
          <a:chExt cx="0" cy="0"/>
        </a:xfrm>
      </p:grpSpPr>
      <p:sp>
        <p:nvSpPr>
          <p:cNvPr id="10" name="Arrow: Pentagon 9">
            <a:extLst>
              <a:ext uri="{FF2B5EF4-FFF2-40B4-BE49-F238E27FC236}">
                <a16:creationId xmlns:a16="http://schemas.microsoft.com/office/drawing/2014/main" id="{2B2FB4A4-78AD-4649-EC5C-3CF490CE93C4}"/>
              </a:ext>
            </a:extLst>
          </p:cNvPr>
          <p:cNvSpPr/>
          <p:nvPr/>
        </p:nvSpPr>
        <p:spPr>
          <a:xfrm rot="5400000">
            <a:off x="5687617" y="-5666183"/>
            <a:ext cx="816769" cy="12192003"/>
          </a:xfrm>
          <a:prstGeom prst="homePlate">
            <a:avLst>
              <a:gd name="adj" fmla="val 48144"/>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E3F420DC-1DAA-90F1-855A-17E3BB3BAD36}"/>
              </a:ext>
            </a:extLst>
          </p:cNvPr>
          <p:cNvSpPr>
            <a:spLocks noGrp="1"/>
          </p:cNvSpPr>
          <p:nvPr>
            <p:ph type="title"/>
          </p:nvPr>
        </p:nvSpPr>
        <p:spPr>
          <a:xfrm>
            <a:off x="-893568" y="-328875"/>
            <a:ext cx="13979136" cy="1325563"/>
          </a:xfrm>
        </p:spPr>
        <p:txBody>
          <a:bodyPr>
            <a:normAutofit/>
          </a:bodyPr>
          <a:lstStyle/>
          <a:p>
            <a:pPr algn="ctr"/>
            <a:r>
              <a:rPr lang="en-US" sz="3600" b="1" dirty="0">
                <a:solidFill>
                  <a:schemeClr val="bg1"/>
                </a:solidFill>
              </a:rPr>
              <a:t> </a:t>
            </a:r>
            <a:r>
              <a:rPr lang="en-US" sz="2400" b="1" dirty="0">
                <a:solidFill>
                  <a:schemeClr val="bg1"/>
                </a:solidFill>
              </a:rPr>
              <a:t>Uses Of The Internet </a:t>
            </a:r>
          </a:p>
        </p:txBody>
      </p:sp>
      <p:pic>
        <p:nvPicPr>
          <p:cNvPr id="8" name="Picture 7">
            <a:extLst>
              <a:ext uri="{FF2B5EF4-FFF2-40B4-BE49-F238E27FC236}">
                <a16:creationId xmlns:a16="http://schemas.microsoft.com/office/drawing/2014/main" id="{A2EFCF1B-37D1-F698-BE9E-3076337DAB8C}"/>
              </a:ext>
            </a:extLst>
          </p:cNvPr>
          <p:cNvPicPr>
            <a:picLocks noChangeAspect="1"/>
          </p:cNvPicPr>
          <p:nvPr/>
        </p:nvPicPr>
        <p:blipFill>
          <a:blip r:embed="rId3"/>
          <a:stretch>
            <a:fillRect/>
          </a:stretch>
        </p:blipFill>
        <p:spPr>
          <a:xfrm>
            <a:off x="320040" y="2171776"/>
            <a:ext cx="5577839" cy="3352638"/>
          </a:xfrm>
          <a:prstGeom prst="rect">
            <a:avLst/>
          </a:prstGeom>
          <a:ln>
            <a:solidFill>
              <a:schemeClr val="accent1"/>
            </a:solidFill>
          </a:ln>
        </p:spPr>
      </p:pic>
      <p:sp>
        <p:nvSpPr>
          <p:cNvPr id="11" name="TextBox 10">
            <a:extLst>
              <a:ext uri="{FF2B5EF4-FFF2-40B4-BE49-F238E27FC236}">
                <a16:creationId xmlns:a16="http://schemas.microsoft.com/office/drawing/2014/main" id="{AC29AF4C-17DF-2411-04DC-80F924AD2AE0}"/>
              </a:ext>
            </a:extLst>
          </p:cNvPr>
          <p:cNvSpPr txBox="1"/>
          <p:nvPr/>
        </p:nvSpPr>
        <p:spPr>
          <a:xfrm>
            <a:off x="11197632" y="4866293"/>
            <a:ext cx="380232" cy="215444"/>
          </a:xfrm>
          <a:prstGeom prst="rect">
            <a:avLst/>
          </a:prstGeom>
          <a:noFill/>
        </p:spPr>
        <p:txBody>
          <a:bodyPr wrap="none" rtlCol="0">
            <a:spAutoFit/>
          </a:bodyPr>
          <a:lstStyle/>
          <a:p>
            <a:r>
              <a:rPr lang="en-US" sz="800" dirty="0"/>
              <a:t>RVA </a:t>
            </a:r>
          </a:p>
        </p:txBody>
      </p:sp>
      <p:sp>
        <p:nvSpPr>
          <p:cNvPr id="12" name="TextBox 11">
            <a:extLst>
              <a:ext uri="{FF2B5EF4-FFF2-40B4-BE49-F238E27FC236}">
                <a16:creationId xmlns:a16="http://schemas.microsoft.com/office/drawing/2014/main" id="{AF6E8676-F6F2-BDD9-F750-045FBD47E9C8}"/>
              </a:ext>
            </a:extLst>
          </p:cNvPr>
          <p:cNvSpPr txBox="1"/>
          <p:nvPr/>
        </p:nvSpPr>
        <p:spPr>
          <a:xfrm>
            <a:off x="5517647" y="5188552"/>
            <a:ext cx="380232" cy="215444"/>
          </a:xfrm>
          <a:prstGeom prst="rect">
            <a:avLst/>
          </a:prstGeom>
          <a:noFill/>
        </p:spPr>
        <p:txBody>
          <a:bodyPr wrap="none" rtlCol="0">
            <a:spAutoFit/>
          </a:bodyPr>
          <a:lstStyle/>
          <a:p>
            <a:r>
              <a:rPr lang="en-US" sz="800" dirty="0"/>
              <a:t>RVA </a:t>
            </a:r>
          </a:p>
        </p:txBody>
      </p:sp>
      <p:pic>
        <p:nvPicPr>
          <p:cNvPr id="4" name="Picture 3">
            <a:extLst>
              <a:ext uri="{FF2B5EF4-FFF2-40B4-BE49-F238E27FC236}">
                <a16:creationId xmlns:a16="http://schemas.microsoft.com/office/drawing/2014/main" id="{A946A72B-3DE5-9455-3A58-CF90D61C131C}"/>
              </a:ext>
            </a:extLst>
          </p:cNvPr>
          <p:cNvPicPr>
            <a:picLocks noChangeAspect="1"/>
          </p:cNvPicPr>
          <p:nvPr/>
        </p:nvPicPr>
        <p:blipFill>
          <a:blip r:embed="rId4"/>
          <a:stretch>
            <a:fillRect/>
          </a:stretch>
        </p:blipFill>
        <p:spPr>
          <a:xfrm>
            <a:off x="6096000" y="2171776"/>
            <a:ext cx="5577840" cy="3352638"/>
          </a:xfrm>
          <a:prstGeom prst="rect">
            <a:avLst/>
          </a:prstGeom>
          <a:ln>
            <a:solidFill>
              <a:schemeClr val="accent1"/>
            </a:solidFill>
          </a:ln>
        </p:spPr>
      </p:pic>
      <p:sp>
        <p:nvSpPr>
          <p:cNvPr id="3" name="TextBox 2">
            <a:extLst>
              <a:ext uri="{FF2B5EF4-FFF2-40B4-BE49-F238E27FC236}">
                <a16:creationId xmlns:a16="http://schemas.microsoft.com/office/drawing/2014/main" id="{BCE8315D-54F4-E702-3CD3-C6A686771539}"/>
              </a:ext>
            </a:extLst>
          </p:cNvPr>
          <p:cNvSpPr txBox="1"/>
          <p:nvPr/>
        </p:nvSpPr>
        <p:spPr>
          <a:xfrm>
            <a:off x="11197632" y="5188552"/>
            <a:ext cx="380232" cy="215444"/>
          </a:xfrm>
          <a:prstGeom prst="rect">
            <a:avLst/>
          </a:prstGeom>
          <a:noFill/>
        </p:spPr>
        <p:txBody>
          <a:bodyPr wrap="none" rtlCol="0">
            <a:spAutoFit/>
          </a:bodyPr>
          <a:lstStyle/>
          <a:p>
            <a:r>
              <a:rPr lang="en-US" sz="800" dirty="0"/>
              <a:t>RVA </a:t>
            </a:r>
          </a:p>
        </p:txBody>
      </p:sp>
    </p:spTree>
    <p:extLst>
      <p:ext uri="{BB962C8B-B14F-4D97-AF65-F5344CB8AC3E}">
        <p14:creationId xmlns:p14="http://schemas.microsoft.com/office/powerpoint/2010/main" val="48980763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Yellow-Orange Theme">
  <a:themeElements>
    <a:clrScheme name="FBA">
      <a:dk1>
        <a:srgbClr val="5B7E91"/>
      </a:dk1>
      <a:lt1>
        <a:srgbClr val="FFFFFF"/>
      </a:lt1>
      <a:dk2>
        <a:srgbClr val="000000"/>
      </a:dk2>
      <a:lt2>
        <a:srgbClr val="DDE5E9"/>
      </a:lt2>
      <a:accent1>
        <a:srgbClr val="5B7E91"/>
      </a:accent1>
      <a:accent2>
        <a:srgbClr val="E17628"/>
      </a:accent2>
      <a:accent3>
        <a:srgbClr val="0D96D3"/>
      </a:accent3>
      <a:accent4>
        <a:srgbClr val="FFC000"/>
      </a:accent4>
      <a:accent5>
        <a:srgbClr val="7F64AB"/>
      </a:accent5>
      <a:accent6>
        <a:srgbClr val="DDE5E9"/>
      </a:accent6>
      <a:hlink>
        <a:srgbClr val="0D95D3"/>
      </a:hlink>
      <a:folHlink>
        <a:srgbClr val="7F63A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CCAE2382255F479527A7506D4DE5BE" ma:contentTypeVersion="14" ma:contentTypeDescription="Create a new document." ma:contentTypeScope="" ma:versionID="ec613bdbf257d38d6ca36e305c297c88">
  <xsd:schema xmlns:xsd="http://www.w3.org/2001/XMLSchema" xmlns:xs="http://www.w3.org/2001/XMLSchema" xmlns:p="http://schemas.microsoft.com/office/2006/metadata/properties" xmlns:ns3="56824c8c-4a7b-475d-90b8-49457fbb1216" xmlns:ns4="8ef039ea-d018-48dc-9471-965c8b1c3442" targetNamespace="http://schemas.microsoft.com/office/2006/metadata/properties" ma:root="true" ma:fieldsID="1477699bf452a681e2b6e08eb31a6f22" ns3:_="" ns4:_="">
    <xsd:import namespace="56824c8c-4a7b-475d-90b8-49457fbb1216"/>
    <xsd:import namespace="8ef039ea-d018-48dc-9471-965c8b1c3442"/>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824c8c-4a7b-475d-90b8-49457fbb121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f039ea-d018-48dc-9471-965c8b1c3442"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6824c8c-4a7b-475d-90b8-49457fbb1216" xsi:nil="true"/>
  </documentManagement>
</p:properties>
</file>

<file path=customXml/itemProps1.xml><?xml version="1.0" encoding="utf-8"?>
<ds:datastoreItem xmlns:ds="http://schemas.openxmlformats.org/officeDocument/2006/customXml" ds:itemID="{DCAA615C-A4D4-45A1-83E0-D2C685D06592}">
  <ds:schemaRefs>
    <ds:schemaRef ds:uri="http://schemas.microsoft.com/sharepoint/v3/contenttype/forms"/>
  </ds:schemaRefs>
</ds:datastoreItem>
</file>

<file path=customXml/itemProps2.xml><?xml version="1.0" encoding="utf-8"?>
<ds:datastoreItem xmlns:ds="http://schemas.openxmlformats.org/officeDocument/2006/customXml" ds:itemID="{391D5E81-DA51-4AEE-8DDD-20AD72FCAD82}">
  <ds:schemaRefs>
    <ds:schemaRef ds:uri="56824c8c-4a7b-475d-90b8-49457fbb1216"/>
    <ds:schemaRef ds:uri="8ef039ea-d018-48dc-9471-965c8b1c34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7A21F3-3468-4093-852D-3224C83A0D60}">
  <ds:schemaRefs>
    <ds:schemaRef ds:uri="56824c8c-4a7b-475d-90b8-49457fbb1216"/>
    <ds:schemaRef ds:uri="8ef039ea-d018-48dc-9471-965c8b1c3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2414</TotalTime>
  <Words>368</Words>
  <Application>Microsoft Office PowerPoint</Application>
  <PresentationFormat>Widescreen</PresentationFormat>
  <Paragraphs>56</Paragraphs>
  <Slides>25</Slides>
  <Notes>16</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2013 - 2022 Theme</vt:lpstr>
      <vt:lpstr>1_Office 2013 - 2022 Theme</vt:lpstr>
      <vt:lpstr>1_Yellow-Orange Theme</vt:lpstr>
      <vt:lpstr>Reviewing the Dramatic Changes to Our Lives From the Internet… and Fiber</vt:lpstr>
      <vt:lpstr>Thank you to our Fiber for Breakfast Sponsor!</vt:lpstr>
      <vt:lpstr>2025 Regional Fiber Connect Locations</vt:lpstr>
      <vt:lpstr>Gaurav Juneja</vt:lpstr>
      <vt:lpstr>PowerPoint Presentation</vt:lpstr>
      <vt:lpstr>Vision For The FBA’s Consumer Research</vt:lpstr>
      <vt:lpstr> Utilization Of The Internet </vt:lpstr>
      <vt:lpstr> Importance Of The Internet</vt:lpstr>
      <vt:lpstr> Uses Of The Internet </vt:lpstr>
      <vt:lpstr> Uses Of The Internet (Cont.)</vt:lpstr>
      <vt:lpstr> Throughput Of The Internet</vt:lpstr>
      <vt:lpstr> Capability Of The Internet</vt:lpstr>
      <vt:lpstr>Differentiation Of The Internet</vt:lpstr>
      <vt:lpstr>Internet Delivery Market Share</vt:lpstr>
      <vt:lpstr> Experieince With he Internet</vt:lpstr>
      <vt:lpstr> 2025 Deep Dive Remote Work</vt:lpstr>
      <vt:lpstr>PowerPoint Presentation</vt:lpstr>
      <vt:lpstr> 2025 Deep Dive Remote Work</vt:lpstr>
      <vt:lpstr> </vt:lpstr>
      <vt:lpstr>PowerPoint Presentation</vt:lpstr>
      <vt:lpstr> </vt:lpstr>
      <vt:lpstr>PowerPoint Presentation</vt:lpstr>
      <vt:lpstr>PowerPoint Presentation</vt:lpstr>
      <vt:lpstr>UP NEXT</vt:lpstr>
      <vt:lpstr>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Daley</dc:creator>
  <cp:lastModifiedBy>David Norris</cp:lastModifiedBy>
  <cp:revision>42</cp:revision>
  <dcterms:created xsi:type="dcterms:W3CDTF">2021-12-10T20:53:43Z</dcterms:created>
  <dcterms:modified xsi:type="dcterms:W3CDTF">2025-10-30T15:39:10Z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0x01010041CCAE2382255F479527A7506D4DE5BE</vt:lpwstr>
  </property>
</Properties>
</file>