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 id="2147483808" r:id="rId5"/>
    <p:sldMasterId id="2147483839" r:id="rId6"/>
  </p:sldMasterIdLst>
  <p:notesMasterIdLst>
    <p:notesMasterId r:id="rId18"/>
  </p:notesMasterIdLst>
  <p:handoutMasterIdLst>
    <p:handoutMasterId r:id="rId19"/>
  </p:handoutMasterIdLst>
  <p:sldIdLst>
    <p:sldId id="308" r:id="rId7"/>
    <p:sldId id="302" r:id="rId8"/>
    <p:sldId id="2024878309" r:id="rId9"/>
    <p:sldId id="2024878310" r:id="rId10"/>
    <p:sldId id="256" r:id="rId11"/>
    <p:sldId id="257" r:id="rId12"/>
    <p:sldId id="258" r:id="rId13"/>
    <p:sldId id="259" r:id="rId14"/>
    <p:sldId id="260" r:id="rId15"/>
    <p:sldId id="261" r:id="rId16"/>
    <p:sldId id="43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900FFD5-14A1-4047-9AA4-C24811CEDE9B}">
          <p14:sldIdLst>
            <p14:sldId id="308"/>
            <p14:sldId id="302"/>
            <p14:sldId id="2024878309"/>
            <p14:sldId id="2024878310"/>
            <p14:sldId id="256"/>
            <p14:sldId id="257"/>
            <p14:sldId id="258"/>
            <p14:sldId id="259"/>
            <p14:sldId id="260"/>
            <p14:sldId id="261"/>
          </p14:sldIdLst>
        </p14:section>
        <p14:section name="Guest Slides" id="{12BA105E-C586-4D5A-BD86-B1C3FC9EF104}">
          <p14:sldIdLst/>
        </p14:section>
        <p14:section name="Wrap Up" id="{9D800FED-6D39-4BA7-9F92-0191AD39F938}">
          <p14:sldIdLst>
            <p14:sldId id="43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B7E91"/>
    <a:srgbClr val="2098C3"/>
    <a:srgbClr val="E2772A"/>
    <a:srgbClr val="EFF3F5"/>
    <a:srgbClr val="DEE6E9"/>
    <a:srgbClr val="6DA748"/>
    <a:srgbClr val="00B3BC"/>
    <a:srgbClr val="00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E08F1-8C00-EECD-FC26-65E6AF254BAD}" v="10" dt="2025-10-01T20:41:14.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B06AC7-C27B-9027-D877-67CB087E90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C0D43D-A4A4-6990-6844-89D3176B25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0CB897-2A81-6D47-B809-1B8083E423F1}" type="datetimeFigureOut">
              <a:rPr lang="en-US" smtClean="0"/>
              <a:t>10/1/2025</a:t>
            </a:fld>
            <a:endParaRPr lang="en-US"/>
          </a:p>
        </p:txBody>
      </p:sp>
      <p:sp>
        <p:nvSpPr>
          <p:cNvPr id="4" name="Footer Placeholder 3">
            <a:extLst>
              <a:ext uri="{FF2B5EF4-FFF2-40B4-BE49-F238E27FC236}">
                <a16:creationId xmlns:a16="http://schemas.microsoft.com/office/drawing/2014/main" id="{1A85B44B-B947-FC08-4E93-D081ACDD81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AE988C-4E7C-FEED-74A7-B35998064A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01836A-0476-854B-A7C9-E0B42625D40C}" type="slidenum">
              <a:rPr lang="en-US" smtClean="0"/>
              <a:t>‹#›</a:t>
            </a:fld>
            <a:endParaRPr lang="en-US"/>
          </a:p>
        </p:txBody>
      </p:sp>
    </p:spTree>
    <p:extLst>
      <p:ext uri="{BB962C8B-B14F-4D97-AF65-F5344CB8AC3E}">
        <p14:creationId xmlns:p14="http://schemas.microsoft.com/office/powerpoint/2010/main" val="210904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F47D9-2BB9-6741-9E74-7DC9FA31381A}"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653E6-9D44-5A45-8D43-4F94C1F85AF5}" type="slidenum">
              <a:rPr lang="en-US" smtClean="0"/>
              <a:t>‹#›</a:t>
            </a:fld>
            <a:endParaRPr lang="en-US"/>
          </a:p>
        </p:txBody>
      </p:sp>
    </p:spTree>
    <p:extLst>
      <p:ext uri="{BB962C8B-B14F-4D97-AF65-F5344CB8AC3E}">
        <p14:creationId xmlns:p14="http://schemas.microsoft.com/office/powerpoint/2010/main" val="219533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iberbroadband.org/fiber-for-breakfast-series-registration-opt-in-for-2024-seas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1</a:t>
            </a:fld>
            <a:endParaRPr lang="en-US"/>
          </a:p>
        </p:txBody>
      </p:sp>
    </p:spTree>
    <p:extLst>
      <p:ext uri="{BB962C8B-B14F-4D97-AF65-F5344CB8AC3E}">
        <p14:creationId xmlns:p14="http://schemas.microsoft.com/office/powerpoint/2010/main" val="305458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Links for Chat</a:t>
            </a:r>
          </a:p>
          <a:p>
            <a:endParaRPr lang="en-US" b="1" u="sng"/>
          </a:p>
          <a:p>
            <a:r>
              <a:rPr lang="en-US" b="0" u="none"/>
              <a:t>Fiber Connect 2025 – Save the date!</a:t>
            </a:r>
          </a:p>
          <a:p>
            <a:endParaRPr lang="en-US" b="1" u="sng"/>
          </a:p>
          <a:p>
            <a:r>
              <a:rPr lang="en-US"/>
              <a:t>https://fiberbroadband.org/event/fiber-connect-2025/</a:t>
            </a:r>
            <a:endParaRPr lang="en-US" b="1" u="sn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53E6-9D44-5A45-8D43-4F94C1F85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12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78d24c58e9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78d24c58e9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31b330d76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31b330d76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31b330d76e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31b330d76e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i="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4f09da6e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4f09da6e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78d24c58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78d24c58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78d24c58e9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78d24c58e9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sz="1800" u="sng" kern="1200">
                <a:solidFill>
                  <a:srgbClr val="000000"/>
                </a:solidFill>
                <a:effectLst/>
                <a:latin typeface="Calibri" panose="020F0502020204030204" pitchFamily="34" charset="0"/>
                <a:ea typeface="+mn-ea"/>
                <a:cs typeface="+mn-cs"/>
              </a:rPr>
              <a:t>Links for chat:</a:t>
            </a: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r>
              <a:rPr lang="en-US" sz="1800">
                <a:effectLst/>
                <a:latin typeface="Calibri" panose="020F0502020204030204" pitchFamily="34" charset="0"/>
                <a:ea typeface="Aptos" panose="020B0004020202020204" pitchFamily="34" charset="0"/>
              </a:rPr>
              <a:t>Don’t miss out on next week’s Fiber for Breakfast!</a:t>
            </a:r>
          </a:p>
          <a:p>
            <a:pPr marL="0" algn="l" rtl="0" eaLnBrk="1" latinLnBrk="0" hangingPunct="1">
              <a:spcBef>
                <a:spcPts val="0"/>
              </a:spcBef>
              <a:spcAft>
                <a:spcPts val="0"/>
              </a:spcAft>
            </a:pPr>
            <a:r>
              <a:rPr lang="en-US" sz="2800">
                <a:hlinkClick r:id="rId3"/>
              </a:rPr>
              <a:t>Fiber for Breakfast Series Registration: Opt-In for 2024 Season – Fiber Broadband Association</a:t>
            </a:r>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5</a:t>
            </a:fld>
            <a:endParaRPr lang="en-US"/>
          </a:p>
        </p:txBody>
      </p:sp>
    </p:spTree>
    <p:extLst>
      <p:ext uri="{BB962C8B-B14F-4D97-AF65-F5344CB8AC3E}">
        <p14:creationId xmlns:p14="http://schemas.microsoft.com/office/powerpoint/2010/main" val="378866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83753470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1807763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1689395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86355221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445698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07114642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8426729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4382074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2323495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283284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62554110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6969601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96098976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4614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2781602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81799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5671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4031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97830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250143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64666167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157922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81564912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23383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6526833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5793526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54691629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26534132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75489956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98833679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52679806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5951242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4004624523"/>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20589131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2" y="6221381"/>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881179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037138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95098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11029317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4720545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689297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1356695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70287136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401720990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6218020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55781793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55685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4283482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86856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895499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123543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689943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15458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633157"/>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3"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339182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2"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245711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789869342"/>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0"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7" y="4029364"/>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9" y="742117"/>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5"/>
            <a:ext cx="5131811"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2" y="3506660"/>
            <a:ext cx="6621611"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4"/>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92654306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7"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3"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5"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7"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60"/>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5" y="2451214"/>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2629082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9D114538-0867-D0F7-D863-05040AFAB943}"/>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17331457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37084980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61"/>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2"/>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4"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2"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2" y="2025361"/>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4"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2"/>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4"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4" y="2025361"/>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6"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6"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6" y="2025361"/>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8"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411488625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3"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3"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9"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9"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90"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4"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4"/>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2"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70"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70" y="960284"/>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2"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8"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4"/>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3"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1"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1"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3"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90"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8"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8"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10"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00218467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1454958"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31994"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31996"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1454958"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6461526" y="3506658"/>
            <a:ext cx="5089245"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6461526" y="2451214"/>
            <a:ext cx="5089245"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89701777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35201191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98187725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5" y="1997954"/>
            <a:ext cx="10478063"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3" y="6221383"/>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27222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1132736"/>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624588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5" y="1377108"/>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1"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7"/>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3" y="6221383"/>
            <a:ext cx="2364476" cy="480401"/>
          </a:xfrm>
          <a:prstGeom prst="rect">
            <a:avLst/>
          </a:prstGeom>
        </p:spPr>
      </p:pic>
    </p:spTree>
    <p:extLst>
      <p:ext uri="{BB962C8B-B14F-4D97-AF65-F5344CB8AC3E}">
        <p14:creationId xmlns:p14="http://schemas.microsoft.com/office/powerpoint/2010/main" val="1951939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5"/>
            <a:ext cx="9034643"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9034643"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938336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52058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90" y="1922146"/>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687458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2"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52698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2"/>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60"/>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400" y="2598004"/>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7" y="2079627"/>
            <a:ext cx="2468563"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3" y="6221383"/>
            <a:ext cx="2364476" cy="480401"/>
          </a:xfrm>
          <a:prstGeom prst="rect">
            <a:avLst/>
          </a:prstGeom>
        </p:spPr>
      </p:pic>
    </p:spTree>
    <p:extLst>
      <p:ext uri="{BB962C8B-B14F-4D97-AF65-F5344CB8AC3E}">
        <p14:creationId xmlns:p14="http://schemas.microsoft.com/office/powerpoint/2010/main" val="3778682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1" cy="1066800"/>
          </a:xfrm>
        </p:spPr>
        <p:txBody>
          <a:bodyPr/>
          <a:lstStyle>
            <a:lvl1pPr>
              <a:defRPr/>
            </a:lvl1pPr>
          </a:lstStyle>
          <a:p>
            <a:r>
              <a:rPr lang="en-US"/>
              <a:t>Guest Logo</a:t>
            </a:r>
          </a:p>
        </p:txBody>
      </p:sp>
    </p:spTree>
    <p:extLst>
      <p:ext uri="{BB962C8B-B14F-4D97-AF65-F5344CB8AC3E}">
        <p14:creationId xmlns:p14="http://schemas.microsoft.com/office/powerpoint/2010/main" val="2905137349"/>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Master Cover_No Anima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D54CAA-C283-1BC1-49F4-8D01C21ABA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112504" y="2412825"/>
            <a:ext cx="7258685" cy="1320973"/>
          </a:xfrm>
        </p:spPr>
        <p:txBody>
          <a:bodyPr lIns="0"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b="1">
                <a:solidFill>
                  <a:srgbClr val="003595"/>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Title = Arial Bold, 36 </a:t>
            </a:r>
            <a:r>
              <a:rPr lang="en-US" err="1"/>
              <a:t>pt</a:t>
            </a:r>
            <a:r>
              <a:rPr lang="en-US"/>
              <a:t>, Fidium Blue</a:t>
            </a:r>
          </a:p>
        </p:txBody>
      </p:sp>
      <p:sp>
        <p:nvSpPr>
          <p:cNvPr id="6" name="Slide Number Placeholder 5"/>
          <p:cNvSpPr>
            <a:spLocks noGrp="1"/>
          </p:cNvSpPr>
          <p:nvPr>
            <p:ph type="sldNum" sz="quarter" idx="12"/>
          </p:nvPr>
        </p:nvSpPr>
        <p:spPr>
          <a:xfrm>
            <a:off x="11461899" y="6490954"/>
            <a:ext cx="730100" cy="365125"/>
          </a:xfrm>
        </p:spPr>
        <p:txBody>
          <a:bodyPr rIns="182880"/>
          <a:lstStyle>
            <a:lvl1pPr>
              <a:defRPr sz="1100">
                <a:solidFill>
                  <a:schemeClr val="bg1">
                    <a:lumMod val="75000"/>
                  </a:schemeClr>
                </a:solidFill>
              </a:defRPr>
            </a:lvl1pPr>
          </a:lstStyle>
          <a:p>
            <a:fld id="{4C05083D-DBAE-BA46-9F26-6AEC492F8410}" type="slidenum">
              <a:rPr lang="en-US" smtClean="0"/>
              <a:t>‹#›</a:t>
            </a:fld>
            <a:endParaRPr lang="en-US"/>
          </a:p>
        </p:txBody>
      </p:sp>
      <p:pic>
        <p:nvPicPr>
          <p:cNvPr id="12" name="Graphic 11">
            <a:extLst>
              <a:ext uri="{FF2B5EF4-FFF2-40B4-BE49-F238E27FC236}">
                <a16:creationId xmlns:a16="http://schemas.microsoft.com/office/drawing/2014/main" id="{52E42EAD-8AAA-9F62-3E58-8CD93A9D48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505" y="644319"/>
            <a:ext cx="2474370" cy="1124712"/>
          </a:xfrm>
          <a:prstGeom prst="rect">
            <a:avLst/>
          </a:prstGeom>
        </p:spPr>
      </p:pic>
      <p:pic>
        <p:nvPicPr>
          <p:cNvPr id="13" name="Graphic 12">
            <a:extLst>
              <a:ext uri="{FF2B5EF4-FFF2-40B4-BE49-F238E27FC236}">
                <a16:creationId xmlns:a16="http://schemas.microsoft.com/office/drawing/2014/main" id="{392D96A9-1267-6C7C-8617-8E9F8E7CA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985" y="2478817"/>
            <a:ext cx="282264" cy="423396"/>
          </a:xfrm>
          <a:prstGeom prst="rect">
            <a:avLst/>
          </a:prstGeom>
        </p:spPr>
      </p:pic>
      <p:sp>
        <p:nvSpPr>
          <p:cNvPr id="21" name="Content Placeholder 39">
            <a:extLst>
              <a:ext uri="{FF2B5EF4-FFF2-40B4-BE49-F238E27FC236}">
                <a16:creationId xmlns:a16="http://schemas.microsoft.com/office/drawing/2014/main" id="{53BF4FD7-9001-39F4-8C50-B166F80DF6B4}"/>
              </a:ext>
            </a:extLst>
          </p:cNvPr>
          <p:cNvSpPr>
            <a:spLocks noGrp="1"/>
          </p:cNvSpPr>
          <p:nvPr>
            <p:ph sz="quarter" idx="14" hasCustomPrompt="1"/>
          </p:nvPr>
        </p:nvSpPr>
        <p:spPr>
          <a:xfrm>
            <a:off x="1112504" y="3751252"/>
            <a:ext cx="7258685" cy="909306"/>
          </a:xfrm>
          <a:prstGeom prst="rect">
            <a:avLst/>
          </a:prstGeom>
        </p:spPr>
        <p:txBody>
          <a:bodyPr lIns="0">
            <a:normAutofit/>
          </a:bodyPr>
          <a:lstStyle>
            <a:lvl1pPr marL="0" indent="0">
              <a:lnSpc>
                <a:spcPct val="90000"/>
              </a:lnSpc>
              <a:spcBef>
                <a:spcPts val="0"/>
              </a:spcBef>
              <a:buNone/>
              <a:defRPr sz="2000" baseline="0">
                <a:solidFill>
                  <a:srgbClr val="003595"/>
                </a:solidFill>
                <a:latin typeface="Arial" panose="020B0604020202020204" pitchFamily="34" charset="0"/>
              </a:defRPr>
            </a:lvl1pPr>
          </a:lstStyle>
          <a:p>
            <a:pPr lvl="0"/>
            <a:r>
              <a:rPr lang="en-US"/>
              <a:t>Subhead = Arial 20 </a:t>
            </a:r>
            <a:r>
              <a:rPr lang="en-US" err="1"/>
              <a:t>pt</a:t>
            </a:r>
            <a:r>
              <a:rPr lang="en-US"/>
              <a:t>, Fidium Blue </a:t>
            </a:r>
          </a:p>
        </p:txBody>
      </p:sp>
      <p:sp>
        <p:nvSpPr>
          <p:cNvPr id="22" name="Content Placeholder 41">
            <a:extLst>
              <a:ext uri="{FF2B5EF4-FFF2-40B4-BE49-F238E27FC236}">
                <a16:creationId xmlns:a16="http://schemas.microsoft.com/office/drawing/2014/main" id="{48950C75-E837-9AE1-6C82-A8EEAE58A946}"/>
              </a:ext>
            </a:extLst>
          </p:cNvPr>
          <p:cNvSpPr>
            <a:spLocks noGrp="1"/>
          </p:cNvSpPr>
          <p:nvPr>
            <p:ph sz="quarter" idx="15" hasCustomPrompt="1"/>
          </p:nvPr>
        </p:nvSpPr>
        <p:spPr>
          <a:xfrm>
            <a:off x="1112504" y="5150095"/>
            <a:ext cx="2841625" cy="386366"/>
          </a:xfrm>
          <a:prstGeom prst="rect">
            <a:avLst/>
          </a:prstGeom>
        </p:spPr>
        <p:txBody>
          <a:bodyPr wrap="none" lIns="0" anchor="ctr" anchorCtr="0">
            <a:normAutofit/>
          </a:bodyPr>
          <a:lstStyle>
            <a:lvl1pPr marL="0" indent="0">
              <a:buNone/>
              <a:defRPr sz="1400" baseline="0">
                <a:solidFill>
                  <a:srgbClr val="003595"/>
                </a:solidFill>
                <a:latin typeface="Arial" panose="020B0604020202020204" pitchFamily="34" charset="0"/>
              </a:defRPr>
            </a:lvl1pPr>
          </a:lstStyle>
          <a:p>
            <a:pPr lvl="0"/>
            <a:r>
              <a:rPr lang="en-US"/>
              <a:t>Date</a:t>
            </a:r>
          </a:p>
        </p:txBody>
      </p:sp>
      <p:sp>
        <p:nvSpPr>
          <p:cNvPr id="23" name="Subtitle 2">
            <a:extLst>
              <a:ext uri="{FF2B5EF4-FFF2-40B4-BE49-F238E27FC236}">
                <a16:creationId xmlns:a16="http://schemas.microsoft.com/office/drawing/2014/main" id="{CE4BE4D0-2689-EF06-768E-5FD799661BCD}"/>
              </a:ext>
            </a:extLst>
          </p:cNvPr>
          <p:cNvSpPr>
            <a:spLocks noGrp="1"/>
          </p:cNvSpPr>
          <p:nvPr>
            <p:ph type="subTitle" idx="1" hasCustomPrompt="1"/>
          </p:nvPr>
        </p:nvSpPr>
        <p:spPr>
          <a:xfrm>
            <a:off x="1112504" y="5543684"/>
            <a:ext cx="4977585" cy="662208"/>
          </a:xfrm>
        </p:spPr>
        <p:txBody>
          <a:bodyPr lIns="0" anchor="t" anchorCtr="0">
            <a:normAutofit/>
          </a:bodyPr>
          <a:lstStyle>
            <a:lvl1pPr marL="0" indent="0" algn="l">
              <a:buNone/>
              <a:defRPr sz="1600" b="1" baseline="0">
                <a:solidFill>
                  <a:srgbClr val="00359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Title</a:t>
            </a:r>
          </a:p>
        </p:txBody>
      </p:sp>
    </p:spTree>
    <p:extLst>
      <p:ext uri="{BB962C8B-B14F-4D97-AF65-F5344CB8AC3E}">
        <p14:creationId xmlns:p14="http://schemas.microsoft.com/office/powerpoint/2010/main" val="1136908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ster: Content Template 2">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225BC8-E1D4-142A-982C-D9327D76AD99}"/>
              </a:ext>
            </a:extLst>
          </p:cNvPr>
          <p:cNvSpPr/>
          <p:nvPr/>
        </p:nvSpPr>
        <p:spPr>
          <a:xfrm>
            <a:off x="0" y="140841"/>
            <a:ext cx="12192000" cy="6717160"/>
          </a:xfrm>
          <a:prstGeom prst="rect">
            <a:avLst/>
          </a:prstGeom>
          <a:gradFill>
            <a:gsLst>
              <a:gs pos="12000">
                <a:schemeClr val="bg1">
                  <a:alpha val="0"/>
                </a:schemeClr>
              </a:gs>
              <a:gs pos="19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8">
            <a:extLst>
              <a:ext uri="{FF2B5EF4-FFF2-40B4-BE49-F238E27FC236}">
                <a16:creationId xmlns:a16="http://schemas.microsoft.com/office/drawing/2014/main" id="{034E8DA5-7099-8493-F429-5C745D68B944}"/>
              </a:ext>
            </a:extLst>
          </p:cNvPr>
          <p:cNvSpPr>
            <a:spLocks noGrp="1"/>
          </p:cNvSpPr>
          <p:nvPr>
            <p:ph type="title" hasCustomPrompt="1"/>
          </p:nvPr>
        </p:nvSpPr>
        <p:spPr>
          <a:xfrm>
            <a:off x="182926" y="143582"/>
            <a:ext cx="11729455" cy="1122572"/>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sp>
        <p:nvSpPr>
          <p:cNvPr id="7" name="Footer Placeholder 4">
            <a:extLst>
              <a:ext uri="{FF2B5EF4-FFF2-40B4-BE49-F238E27FC236}">
                <a16:creationId xmlns:a16="http://schemas.microsoft.com/office/drawing/2014/main" id="{386A735F-178A-9445-7D9E-DE843D5A7C22}"/>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pic>
        <p:nvPicPr>
          <p:cNvPr id="12" name="Graphic 11">
            <a:extLst>
              <a:ext uri="{FF2B5EF4-FFF2-40B4-BE49-F238E27FC236}">
                <a16:creationId xmlns:a16="http://schemas.microsoft.com/office/drawing/2014/main" id="{B3252FC4-8BBA-4A01-FE30-45398DC68CC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843677" y="6191300"/>
            <a:ext cx="1068704" cy="485775"/>
          </a:xfrm>
          <a:prstGeom prst="rect">
            <a:avLst/>
          </a:prstGeom>
        </p:spPr>
      </p:pic>
      <p:pic>
        <p:nvPicPr>
          <p:cNvPr id="2" name="Graphic 1">
            <a:extLst>
              <a:ext uri="{FF2B5EF4-FFF2-40B4-BE49-F238E27FC236}">
                <a16:creationId xmlns:a16="http://schemas.microsoft.com/office/drawing/2014/main" id="{CC52EF99-DDA2-E35C-FF34-56174E91F5C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flipV="1">
            <a:off x="2" y="-8238"/>
            <a:ext cx="12191998" cy="128016"/>
          </a:xfrm>
          <a:prstGeom prst="rect">
            <a:avLst/>
          </a:prstGeom>
        </p:spPr>
      </p:pic>
      <p:sp>
        <p:nvSpPr>
          <p:cNvPr id="6" name="Slide Number Placeholder 5">
            <a:extLst>
              <a:ext uri="{FF2B5EF4-FFF2-40B4-BE49-F238E27FC236}">
                <a16:creationId xmlns:a16="http://schemas.microsoft.com/office/drawing/2014/main" id="{CD5EDF22-D89C-9973-6262-1D441EC7A9D8}"/>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9" name="Text Placeholder 3">
            <a:extLst>
              <a:ext uri="{FF2B5EF4-FFF2-40B4-BE49-F238E27FC236}">
                <a16:creationId xmlns:a16="http://schemas.microsoft.com/office/drawing/2014/main" id="{BC6A4CD8-DA63-4193-AF34-176CF03CFBED}"/>
              </a:ext>
            </a:extLst>
          </p:cNvPr>
          <p:cNvSpPr>
            <a:spLocks noGrp="1"/>
          </p:cNvSpPr>
          <p:nvPr>
            <p:ph type="body" sz="quarter" idx="13"/>
          </p:nvPr>
        </p:nvSpPr>
        <p:spPr>
          <a:xfrm>
            <a:off x="382588" y="1357313"/>
            <a:ext cx="11374437" cy="4653062"/>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40035949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41945881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ster: Content Heavy Template_Logo">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E2529-2CF2-7F2E-3A7C-E00995BF778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8">
            <a:extLst>
              <a:ext uri="{FF2B5EF4-FFF2-40B4-BE49-F238E27FC236}">
                <a16:creationId xmlns:a16="http://schemas.microsoft.com/office/drawing/2014/main" id="{E433B2D3-0F80-1E8C-85E1-54D497D5A7A4}"/>
              </a:ext>
            </a:extLst>
          </p:cNvPr>
          <p:cNvSpPr>
            <a:spLocks noGrp="1"/>
          </p:cNvSpPr>
          <p:nvPr>
            <p:ph type="title" hasCustomPrompt="1"/>
          </p:nvPr>
        </p:nvSpPr>
        <p:spPr>
          <a:xfrm>
            <a:off x="182926" y="-540"/>
            <a:ext cx="11729455" cy="672893"/>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pic>
        <p:nvPicPr>
          <p:cNvPr id="13" name="Graphic 12">
            <a:extLst>
              <a:ext uri="{FF2B5EF4-FFF2-40B4-BE49-F238E27FC236}">
                <a16:creationId xmlns:a16="http://schemas.microsoft.com/office/drawing/2014/main" id="{F929231D-7B6E-49AB-5919-F25E13E3E24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flipV="1">
            <a:off x="0" y="700155"/>
            <a:ext cx="12191998" cy="128016"/>
          </a:xfrm>
          <a:prstGeom prst="rect">
            <a:avLst/>
          </a:prstGeom>
        </p:spPr>
      </p:pic>
      <p:sp>
        <p:nvSpPr>
          <p:cNvPr id="16" name="Slide Number Placeholder 5">
            <a:extLst>
              <a:ext uri="{FF2B5EF4-FFF2-40B4-BE49-F238E27FC236}">
                <a16:creationId xmlns:a16="http://schemas.microsoft.com/office/drawing/2014/main" id="{27F550EA-83D7-D24D-2B2E-F143BC714410}"/>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7" name="Text Placeholder 3">
            <a:extLst>
              <a:ext uri="{FF2B5EF4-FFF2-40B4-BE49-F238E27FC236}">
                <a16:creationId xmlns:a16="http://schemas.microsoft.com/office/drawing/2014/main" id="{698D489B-1A82-44FD-BBB5-9B5121E0D28A}"/>
              </a:ext>
            </a:extLst>
          </p:cNvPr>
          <p:cNvSpPr>
            <a:spLocks noGrp="1"/>
          </p:cNvSpPr>
          <p:nvPr>
            <p:ph type="body" sz="quarter" idx="13"/>
          </p:nvPr>
        </p:nvSpPr>
        <p:spPr>
          <a:xfrm>
            <a:off x="382588" y="984738"/>
            <a:ext cx="11374437" cy="5025637"/>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8" name="Graphic 7">
            <a:extLst>
              <a:ext uri="{FF2B5EF4-FFF2-40B4-BE49-F238E27FC236}">
                <a16:creationId xmlns:a16="http://schemas.microsoft.com/office/drawing/2014/main" id="{FE9561D7-8BE0-4518-9E1D-C60F493D812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43677" y="6191300"/>
            <a:ext cx="1068704" cy="485775"/>
          </a:xfrm>
          <a:prstGeom prst="rect">
            <a:avLst/>
          </a:prstGeom>
        </p:spPr>
      </p:pic>
      <p:sp>
        <p:nvSpPr>
          <p:cNvPr id="14" name="Footer Placeholder 4">
            <a:extLst>
              <a:ext uri="{FF2B5EF4-FFF2-40B4-BE49-F238E27FC236}">
                <a16:creationId xmlns:a16="http://schemas.microsoft.com/office/drawing/2014/main" id="{0BB93A8D-CE78-4B68-A350-A4D08C41F469}"/>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spTree>
    <p:extLst>
      <p:ext uri="{BB962C8B-B14F-4D97-AF65-F5344CB8AC3E}">
        <p14:creationId xmlns:p14="http://schemas.microsoft.com/office/powerpoint/2010/main" val="3224012579"/>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aster: Content Heavy Template_No Logo">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E2529-2CF2-7F2E-3A7C-E00995BF778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8">
            <a:extLst>
              <a:ext uri="{FF2B5EF4-FFF2-40B4-BE49-F238E27FC236}">
                <a16:creationId xmlns:a16="http://schemas.microsoft.com/office/drawing/2014/main" id="{E433B2D3-0F80-1E8C-85E1-54D497D5A7A4}"/>
              </a:ext>
            </a:extLst>
          </p:cNvPr>
          <p:cNvSpPr>
            <a:spLocks noGrp="1"/>
          </p:cNvSpPr>
          <p:nvPr>
            <p:ph type="title" hasCustomPrompt="1"/>
          </p:nvPr>
        </p:nvSpPr>
        <p:spPr>
          <a:xfrm>
            <a:off x="182926" y="-540"/>
            <a:ext cx="11729455" cy="672893"/>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pic>
        <p:nvPicPr>
          <p:cNvPr id="13" name="Graphic 12">
            <a:extLst>
              <a:ext uri="{FF2B5EF4-FFF2-40B4-BE49-F238E27FC236}">
                <a16:creationId xmlns:a16="http://schemas.microsoft.com/office/drawing/2014/main" id="{F929231D-7B6E-49AB-5919-F25E13E3E24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flipV="1">
            <a:off x="0" y="700155"/>
            <a:ext cx="12191998" cy="128016"/>
          </a:xfrm>
          <a:prstGeom prst="rect">
            <a:avLst/>
          </a:prstGeom>
        </p:spPr>
      </p:pic>
      <p:sp>
        <p:nvSpPr>
          <p:cNvPr id="16" name="Slide Number Placeholder 5">
            <a:extLst>
              <a:ext uri="{FF2B5EF4-FFF2-40B4-BE49-F238E27FC236}">
                <a16:creationId xmlns:a16="http://schemas.microsoft.com/office/drawing/2014/main" id="{27F550EA-83D7-D24D-2B2E-F143BC714410}"/>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7" name="Text Placeholder 3">
            <a:extLst>
              <a:ext uri="{FF2B5EF4-FFF2-40B4-BE49-F238E27FC236}">
                <a16:creationId xmlns:a16="http://schemas.microsoft.com/office/drawing/2014/main" id="{698D489B-1A82-44FD-BBB5-9B5121E0D28A}"/>
              </a:ext>
            </a:extLst>
          </p:cNvPr>
          <p:cNvSpPr>
            <a:spLocks noGrp="1"/>
          </p:cNvSpPr>
          <p:nvPr>
            <p:ph type="body" sz="quarter" idx="13"/>
          </p:nvPr>
        </p:nvSpPr>
        <p:spPr>
          <a:xfrm>
            <a:off x="382588" y="984738"/>
            <a:ext cx="11374437" cy="5025637"/>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Footer Placeholder 4">
            <a:extLst>
              <a:ext uri="{FF2B5EF4-FFF2-40B4-BE49-F238E27FC236}">
                <a16:creationId xmlns:a16="http://schemas.microsoft.com/office/drawing/2014/main" id="{BE053428-748E-46B5-9E38-FE0FA175E9FE}"/>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spTree>
    <p:extLst>
      <p:ext uri="{BB962C8B-B14F-4D97-AF65-F5344CB8AC3E}">
        <p14:creationId xmlns:p14="http://schemas.microsoft.com/office/powerpoint/2010/main" val="2056959543"/>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ent: 1 bullet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90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3EB7-DC23-77D2-7192-DD303DDA2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C70E4-F4F1-83C3-79A6-4F6AA53EC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63CA7-1DFF-94BF-E7D5-274B82F95543}"/>
              </a:ext>
            </a:extLst>
          </p:cNvPr>
          <p:cNvSpPr>
            <a:spLocks noGrp="1"/>
          </p:cNvSpPr>
          <p:nvPr>
            <p:ph type="dt" sz="half" idx="10"/>
          </p:nvPr>
        </p:nvSpPr>
        <p:spPr/>
        <p:txBody>
          <a:bodyPr/>
          <a:lstStyle/>
          <a:p>
            <a:fld id="{EEB30BE4-0CD3-447E-8E71-0FD1560E89F5}" type="datetimeFigureOut">
              <a:rPr lang="en-US" smtClean="0"/>
              <a:t>10/1/2025</a:t>
            </a:fld>
            <a:endParaRPr lang="en-US"/>
          </a:p>
        </p:txBody>
      </p:sp>
      <p:sp>
        <p:nvSpPr>
          <p:cNvPr id="5" name="Footer Placeholder 4">
            <a:extLst>
              <a:ext uri="{FF2B5EF4-FFF2-40B4-BE49-F238E27FC236}">
                <a16:creationId xmlns:a16="http://schemas.microsoft.com/office/drawing/2014/main" id="{5D729BBA-B984-2D86-3EF4-7652A6AA3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884DF-5BF0-8038-B904-9349DED0583A}"/>
              </a:ext>
            </a:extLst>
          </p:cNvPr>
          <p:cNvSpPr>
            <a:spLocks noGrp="1"/>
          </p:cNvSpPr>
          <p:nvPr>
            <p:ph type="sldNum" sz="quarter" idx="12"/>
          </p:nvPr>
        </p:nvSpPr>
        <p:spPr/>
        <p:txBody>
          <a:bodyPr/>
          <a:lstStyle/>
          <a:p>
            <a:fld id="{32FE2EF8-3668-4707-AA34-FE485D21B178}" type="slidenum">
              <a:rPr lang="en-US" smtClean="0"/>
              <a:t>‹#›</a:t>
            </a:fld>
            <a:endParaRPr lang="en-US"/>
          </a:p>
        </p:txBody>
      </p:sp>
    </p:spTree>
    <p:extLst>
      <p:ext uri="{BB962C8B-B14F-4D97-AF65-F5344CB8AC3E}">
        <p14:creationId xmlns:p14="http://schemas.microsoft.com/office/powerpoint/2010/main" val="10613386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53"/>
        <p:cNvGrpSpPr/>
        <p:nvPr/>
      </p:nvGrpSpPr>
      <p:grpSpPr>
        <a:xfrm>
          <a:off x="0" y="0"/>
          <a:ext cx="0" cy="0"/>
          <a:chOff x="0" y="0"/>
          <a:chExt cx="0" cy="0"/>
        </a:xfrm>
      </p:grpSpPr>
      <p:sp>
        <p:nvSpPr>
          <p:cNvPr id="54" name="Google Shape;54;p14"/>
          <p:cNvSpPr/>
          <p:nvPr/>
        </p:nvSpPr>
        <p:spPr>
          <a:xfrm>
            <a:off x="-33" y="0"/>
            <a:ext cx="646800" cy="6858000"/>
          </a:xfrm>
          <a:prstGeom prst="rect">
            <a:avLst/>
          </a:prstGeom>
          <a:solidFill>
            <a:srgbClr val="EFEFEB"/>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Montserrat"/>
              <a:ea typeface="Montserrat"/>
              <a:cs typeface="Montserrat"/>
              <a:sym typeface="Montserrat"/>
            </a:endParaRPr>
          </a:p>
        </p:txBody>
      </p:sp>
      <p:pic>
        <p:nvPicPr>
          <p:cNvPr id="55" name="Google Shape;55;p14"/>
          <p:cNvPicPr preferRelativeResize="0"/>
          <p:nvPr/>
        </p:nvPicPr>
        <p:blipFill>
          <a:blip r:embed="rId2">
            <a:alphaModFix/>
          </a:blip>
          <a:stretch>
            <a:fillRect/>
          </a:stretch>
        </p:blipFill>
        <p:spPr>
          <a:xfrm rot="16200000">
            <a:off x="-402616" y="894801"/>
            <a:ext cx="1452032" cy="184900"/>
          </a:xfrm>
          <a:prstGeom prst="rect">
            <a:avLst/>
          </a:prstGeom>
          <a:noFill/>
          <a:ln>
            <a:noFill/>
          </a:ln>
        </p:spPr>
      </p:pic>
      <p:pic>
        <p:nvPicPr>
          <p:cNvPr id="56" name="Google Shape;56;p14"/>
          <p:cNvPicPr preferRelativeResize="0"/>
          <p:nvPr/>
        </p:nvPicPr>
        <p:blipFill rotWithShape="1">
          <a:blip r:embed="rId3">
            <a:alphaModFix/>
          </a:blip>
          <a:srcRect l="33066" r="23263" b="38359"/>
          <a:stretch/>
        </p:blipFill>
        <p:spPr>
          <a:xfrm>
            <a:off x="-15" y="6264633"/>
            <a:ext cx="646801" cy="611200"/>
          </a:xfrm>
          <a:prstGeom prst="rect">
            <a:avLst/>
          </a:prstGeom>
          <a:noFill/>
          <a:ln>
            <a:noFill/>
          </a:ln>
        </p:spPr>
      </p:pic>
      <p:sp>
        <p:nvSpPr>
          <p:cNvPr id="57" name="Google Shape;57;p14"/>
          <p:cNvSpPr txBox="1"/>
          <p:nvPr/>
        </p:nvSpPr>
        <p:spPr>
          <a:xfrm>
            <a:off x="2150333" y="404100"/>
            <a:ext cx="8644800" cy="259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867">
              <a:latin typeface="Montserrat"/>
              <a:ea typeface="Montserrat"/>
              <a:cs typeface="Montserrat"/>
              <a:sym typeface="Montserrat"/>
            </a:endParaRPr>
          </a:p>
        </p:txBody>
      </p:sp>
    </p:spTree>
    <p:extLst>
      <p:ext uri="{BB962C8B-B14F-4D97-AF65-F5344CB8AC3E}">
        <p14:creationId xmlns:p14="http://schemas.microsoft.com/office/powerpoint/2010/main" val="314183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337608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24692838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676" r:id="rId13"/>
    <p:sldLayoutId id="2147483703" r:id="rId14"/>
    <p:sldLayoutId id="2147483705" r:id="rId15"/>
    <p:sldLayoutId id="2147483708" r:id="rId16"/>
    <p:sldLayoutId id="2147483710" r:id="rId17"/>
    <p:sldLayoutId id="2147483712" r:id="rId18"/>
    <p:sldLayoutId id="2147483714" r:id="rId19"/>
    <p:sldLayoutId id="2147483715" r:id="rId20"/>
    <p:sldLayoutId id="2147483696" r:id="rId21"/>
    <p:sldLayoutId id="2147483697" r:id="rId22"/>
    <p:sldLayoutId id="2147483679" r:id="rId23"/>
    <p:sldLayoutId id="2147483663" r:id="rId24"/>
    <p:sldLayoutId id="2147483677" r:id="rId25"/>
    <p:sldLayoutId id="2147483678" r:id="rId26"/>
    <p:sldLayoutId id="214748370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178703899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F53B-2988-F04A-8ACD-D1A1DC2BC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Succinct subheading statement copy: </a:t>
            </a:r>
          </a:p>
          <a:p>
            <a:pPr lvl="1"/>
            <a:r>
              <a:rPr lang="en-US"/>
              <a:t>Bullet copy sentence</a:t>
            </a:r>
          </a:p>
        </p:txBody>
      </p:sp>
      <p:sp>
        <p:nvSpPr>
          <p:cNvPr id="6" name="Slide Number Placeholder 5">
            <a:extLst>
              <a:ext uri="{FF2B5EF4-FFF2-40B4-BE49-F238E27FC236}">
                <a16:creationId xmlns:a16="http://schemas.microsoft.com/office/drawing/2014/main" id="{D5A4C77F-9A87-B945-8E3D-EC8E9D644D9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43CF370-9EBF-A64B-A78B-AE9FB5BD142C}" type="slidenum">
              <a:rPr lang="en-US" smtClean="0"/>
              <a:pPr/>
              <a:t>‹#›</a:t>
            </a:fld>
            <a:endParaRPr lang="en-US"/>
          </a:p>
        </p:txBody>
      </p:sp>
      <p:sp>
        <p:nvSpPr>
          <p:cNvPr id="7" name="Title Placeholder 6">
            <a:extLst>
              <a:ext uri="{FF2B5EF4-FFF2-40B4-BE49-F238E27FC236}">
                <a16:creationId xmlns:a16="http://schemas.microsoft.com/office/drawing/2014/main" id="{37E02C33-17E0-AE49-82A8-AA9E8728C01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918545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wesco.com/us/en/industries/utility-and-broadband/broadband-and-fttx.html?cid=em:240013_newsletter_fib_forbre_2024_podcast_invite_ubs"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mailto:lgreen@fiberbroadband.org" TargetMode="External"/><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6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4.xml"/><Relationship Id="rId5" Type="http://schemas.openxmlformats.org/officeDocument/2006/relationships/image" Target="../media/image3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84.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C43D-3140-07AD-A14B-293ADDF96E0B}"/>
              </a:ext>
            </a:extLst>
          </p:cNvPr>
          <p:cNvSpPr>
            <a:spLocks noGrp="1"/>
          </p:cNvSpPr>
          <p:nvPr>
            <p:ph type="ctrTitle"/>
          </p:nvPr>
        </p:nvSpPr>
        <p:spPr>
          <a:xfrm>
            <a:off x="1130291" y="1104899"/>
            <a:ext cx="8585209" cy="632419"/>
          </a:xfrm>
        </p:spPr>
        <p:txBody>
          <a:bodyPr/>
          <a:lstStyle/>
          <a:p>
            <a:r>
              <a:rPr lang="en-US" sz="2800" dirty="0"/>
              <a:t>The Future of Agriculture Grows on Fiber</a:t>
            </a:r>
          </a:p>
        </p:txBody>
      </p:sp>
      <p:sp>
        <p:nvSpPr>
          <p:cNvPr id="3" name="Subtitle 2">
            <a:extLst>
              <a:ext uri="{FF2B5EF4-FFF2-40B4-BE49-F238E27FC236}">
                <a16:creationId xmlns:a16="http://schemas.microsoft.com/office/drawing/2014/main" id="{CDA670B2-881C-4987-236D-23AA9A2D069F}"/>
              </a:ext>
            </a:extLst>
          </p:cNvPr>
          <p:cNvSpPr>
            <a:spLocks noGrp="1"/>
          </p:cNvSpPr>
          <p:nvPr>
            <p:ph type="subTitle" idx="1"/>
          </p:nvPr>
        </p:nvSpPr>
        <p:spPr>
          <a:xfrm>
            <a:off x="1130291" y="643960"/>
            <a:ext cx="7859596" cy="379097"/>
          </a:xfrm>
        </p:spPr>
        <p:txBody>
          <a:bodyPr vert="horz" lIns="91440" tIns="45720" rIns="91440" bIns="45720" rtlCol="0" anchor="t">
            <a:noAutofit/>
          </a:bodyPr>
          <a:lstStyle/>
          <a:p>
            <a:r>
              <a:rPr lang="en-US" sz="1600" dirty="0">
                <a:latin typeface="Calibri"/>
                <a:ea typeface="Calibri"/>
                <a:cs typeface="Calibri"/>
              </a:rPr>
              <a:t>Episode 40</a:t>
            </a:r>
            <a:endParaRPr lang="en-US" sz="1600" dirty="0"/>
          </a:p>
        </p:txBody>
      </p:sp>
      <p:pic>
        <p:nvPicPr>
          <p:cNvPr id="6" name="Picture 5" descr="A logo with a hexagon and lines&#10;&#10;AI-generated content may be incorrect.">
            <a:extLst>
              <a:ext uri="{FF2B5EF4-FFF2-40B4-BE49-F238E27FC236}">
                <a16:creationId xmlns:a16="http://schemas.microsoft.com/office/drawing/2014/main" id="{0E53A7AC-8E9A-55CA-E7DB-777996F661D6}"/>
              </a:ext>
            </a:extLst>
          </p:cNvPr>
          <p:cNvPicPr>
            <a:picLocks noChangeAspect="1"/>
          </p:cNvPicPr>
          <p:nvPr/>
        </p:nvPicPr>
        <p:blipFill>
          <a:blip r:embed="rId3"/>
          <a:stretch>
            <a:fillRect/>
          </a:stretch>
        </p:blipFill>
        <p:spPr>
          <a:xfrm>
            <a:off x="747854" y="1575393"/>
            <a:ext cx="3043096" cy="2130762"/>
          </a:xfrm>
          <a:prstGeom prst="rect">
            <a:avLst/>
          </a:prstGeom>
        </p:spPr>
      </p:pic>
    </p:spTree>
    <p:extLst>
      <p:ext uri="{BB962C8B-B14F-4D97-AF65-F5344CB8AC3E}">
        <p14:creationId xmlns:p14="http://schemas.microsoft.com/office/powerpoint/2010/main" val="184816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9"/>
          <p:cNvPicPr preferRelativeResize="0"/>
          <p:nvPr/>
        </p:nvPicPr>
        <p:blipFill rotWithShape="1">
          <a:blip r:embed="rId3">
            <a:alphaModFix/>
          </a:blip>
          <a:srcRect l="23092" t="2749" r="31278" b="57629"/>
          <a:stretch/>
        </p:blipFill>
        <p:spPr>
          <a:xfrm>
            <a:off x="1" y="0"/>
            <a:ext cx="12192004" cy="7060667"/>
          </a:xfrm>
          <a:prstGeom prst="rect">
            <a:avLst/>
          </a:prstGeom>
          <a:noFill/>
          <a:ln>
            <a:noFill/>
          </a:ln>
        </p:spPr>
      </p:pic>
      <p:sp>
        <p:nvSpPr>
          <p:cNvPr id="292" name="Google Shape;292;p29"/>
          <p:cNvSpPr/>
          <p:nvPr/>
        </p:nvSpPr>
        <p:spPr>
          <a:xfrm>
            <a:off x="-174816" y="-72667"/>
            <a:ext cx="12541600" cy="7206000"/>
          </a:xfrm>
          <a:prstGeom prst="rect">
            <a:avLst/>
          </a:prstGeom>
          <a:solidFill>
            <a:srgbClr val="244C62">
              <a:alpha val="2468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aven Pro"/>
              <a:ea typeface="Maven Pro"/>
              <a:cs typeface="Maven Pro"/>
              <a:sym typeface="Maven Pro"/>
            </a:endParaRPr>
          </a:p>
        </p:txBody>
      </p:sp>
      <p:pic>
        <p:nvPicPr>
          <p:cNvPr id="293" name="Google Shape;293;p29"/>
          <p:cNvPicPr preferRelativeResize="0"/>
          <p:nvPr/>
        </p:nvPicPr>
        <p:blipFill>
          <a:blip r:embed="rId4">
            <a:alphaModFix/>
          </a:blip>
          <a:stretch>
            <a:fillRect/>
          </a:stretch>
        </p:blipFill>
        <p:spPr>
          <a:xfrm>
            <a:off x="3748950" y="1275034"/>
            <a:ext cx="4694097" cy="3302801"/>
          </a:xfrm>
          <a:prstGeom prst="rect">
            <a:avLst/>
          </a:prstGeom>
          <a:noFill/>
          <a:ln>
            <a:noFill/>
          </a:ln>
        </p:spPr>
      </p:pic>
      <p:sp>
        <p:nvSpPr>
          <p:cNvPr id="294" name="Google Shape;294;p29"/>
          <p:cNvSpPr txBox="1"/>
          <p:nvPr/>
        </p:nvSpPr>
        <p:spPr>
          <a:xfrm>
            <a:off x="1560796" y="4781032"/>
            <a:ext cx="9070400" cy="36580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2067">
                <a:solidFill>
                  <a:srgbClr val="AFCC36"/>
                </a:solidFill>
                <a:latin typeface="Montserrat"/>
                <a:ea typeface="Montserrat"/>
                <a:cs typeface="Montserrat"/>
                <a:sym typeface="Montserrat"/>
              </a:rPr>
              <a:t>LEARN MORE AT GRANDFARM.COM</a:t>
            </a:r>
            <a:endParaRPr sz="2067" b="1">
              <a:solidFill>
                <a:srgbClr val="AFCC36"/>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9DD3EF7-2B35-3A97-40EA-CF31C48FC311}"/>
              </a:ext>
            </a:extLst>
          </p:cNvPr>
          <p:cNvSpPr txBox="1">
            <a:spLocks/>
          </p:cNvSpPr>
          <p:nvPr/>
        </p:nvSpPr>
        <p:spPr>
          <a:xfrm>
            <a:off x="1787857" y="4432300"/>
            <a:ext cx="10060500" cy="1066800"/>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SzPct val="75000"/>
            </a:pPr>
            <a:r>
              <a:rPr lang="en-US" sz="2000" dirty="0">
                <a:latin typeface="+mn-lt"/>
              </a:rPr>
              <a:t>Register for upcoming episodes and view recordings (FBA members only) on the Fiber for Breakfast page on the Events tab of the FBA website. </a:t>
            </a:r>
          </a:p>
        </p:txBody>
      </p:sp>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432880" y="1762918"/>
            <a:ext cx="2007843" cy="1325563"/>
          </a:xfrm>
        </p:spPr>
        <p:txBody>
          <a:bodyPr>
            <a:noAutofit/>
          </a:bodyPr>
          <a:lstStyle/>
          <a:p>
            <a:pPr algn="r"/>
            <a:r>
              <a:rPr lang="en-US" sz="5400" b="1"/>
              <a:t>UP NEXT</a:t>
            </a:r>
          </a:p>
        </p:txBody>
      </p:sp>
      <p:sp>
        <p:nvSpPr>
          <p:cNvPr id="3" name="TextBox 2">
            <a:extLst>
              <a:ext uri="{FF2B5EF4-FFF2-40B4-BE49-F238E27FC236}">
                <a16:creationId xmlns:a16="http://schemas.microsoft.com/office/drawing/2014/main" id="{074725B2-8980-BFE9-0628-FE4B34861C73}"/>
              </a:ext>
            </a:extLst>
          </p:cNvPr>
          <p:cNvSpPr txBox="1"/>
          <p:nvPr/>
        </p:nvSpPr>
        <p:spPr>
          <a:xfrm>
            <a:off x="1937981" y="5499100"/>
            <a:ext cx="9910376" cy="369332"/>
          </a:xfrm>
          <a:prstGeom prst="rect">
            <a:avLst/>
          </a:prstGeom>
          <a:noFill/>
        </p:spPr>
        <p:txBody>
          <a:bodyPr wrap="square">
            <a:spAutoFit/>
          </a:bodyPr>
          <a:lstStyle/>
          <a:p>
            <a:pPr algn="ctr">
              <a:lnSpc>
                <a:spcPct val="100000"/>
              </a:lnSpc>
              <a:buSzPct val="75000"/>
            </a:pPr>
            <a:r>
              <a:rPr lang="en-US" sz="1800" dirty="0"/>
              <a:t>For information about FBA, contact membership@fiberbroadband.org.</a:t>
            </a:r>
          </a:p>
        </p:txBody>
      </p:sp>
      <p:sp>
        <p:nvSpPr>
          <p:cNvPr id="2" name="Rectangle: Rounded Corners 1">
            <a:extLst>
              <a:ext uri="{FF2B5EF4-FFF2-40B4-BE49-F238E27FC236}">
                <a16:creationId xmlns:a16="http://schemas.microsoft.com/office/drawing/2014/main" id="{DB534BC7-C3EE-1D4C-2CF8-3967B1C13429}"/>
              </a:ext>
            </a:extLst>
          </p:cNvPr>
          <p:cNvSpPr/>
          <p:nvPr/>
        </p:nvSpPr>
        <p:spPr>
          <a:xfrm>
            <a:off x="3787448" y="857249"/>
            <a:ext cx="7851668" cy="3575051"/>
          </a:xfrm>
          <a:prstGeom prst="roundRect">
            <a:avLst/>
          </a:prstGeom>
          <a:solidFill>
            <a:srgbClr val="EFF3F5"/>
          </a:solidFill>
          <a:ln w="19050">
            <a:solidFill>
              <a:srgbClr val="E2772A"/>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r>
              <a:rPr lang="en-US" sz="2400" u="sng" kern="1200" dirty="0">
                <a:solidFill>
                  <a:srgbClr val="5B7E91"/>
                </a:solidFill>
                <a:effectLst/>
                <a:ea typeface="+mn-ea"/>
                <a:cs typeface="+mn-cs"/>
              </a:rPr>
              <a:t>Fiber for Breakfast Week 41</a:t>
            </a:r>
          </a:p>
          <a:p>
            <a:r>
              <a:rPr lang="en-US" sz="2000" i="1" kern="1200" dirty="0">
                <a:solidFill>
                  <a:srgbClr val="5B7E91"/>
                </a:solidFill>
                <a:effectLst/>
                <a:ea typeface="+mn-ea"/>
                <a:cs typeface="+mn-cs"/>
              </a:rPr>
              <a:t>Wednesday, October 8th, 2025, at 10 AM Eastern</a:t>
            </a:r>
            <a:endParaRPr lang="en-US" sz="2000" i="1" dirty="0">
              <a:solidFill>
                <a:srgbClr val="5B7E91"/>
              </a:solidFill>
            </a:endParaRPr>
          </a:p>
          <a:p>
            <a:endParaRPr lang="en-US" sz="1000" i="1" dirty="0">
              <a:solidFill>
                <a:srgbClr val="5B7E91"/>
              </a:solidFill>
            </a:endParaRPr>
          </a:p>
          <a:p>
            <a:pPr algn="ctr"/>
            <a:r>
              <a:rPr lang="en-US" sz="2800" b="1" dirty="0">
                <a:solidFill>
                  <a:srgbClr val="5B7E91"/>
                </a:solidFill>
              </a:rPr>
              <a:t>How </a:t>
            </a:r>
            <a:r>
              <a:rPr lang="en-US" sz="2800" b="1" dirty="0" err="1">
                <a:solidFill>
                  <a:srgbClr val="5B7E91"/>
                </a:solidFill>
              </a:rPr>
              <a:t>Speedtest</a:t>
            </a:r>
            <a:r>
              <a:rPr lang="en-US" sz="2800" b="1" dirty="0">
                <a:solidFill>
                  <a:srgbClr val="5B7E91"/>
                </a:solidFill>
              </a:rPr>
              <a:t> Measurements are Designed to </a:t>
            </a:r>
          </a:p>
          <a:p>
            <a:pPr algn="ctr"/>
            <a:r>
              <a:rPr lang="en-US" sz="2800" b="1" dirty="0">
                <a:solidFill>
                  <a:srgbClr val="5B7E91"/>
                </a:solidFill>
              </a:rPr>
              <a:t>Improve End User Experiences</a:t>
            </a:r>
          </a:p>
          <a:p>
            <a:pPr algn="ctr"/>
            <a:endParaRPr lang="en-US" sz="800" b="1" dirty="0">
              <a:solidFill>
                <a:srgbClr val="5B7E91"/>
              </a:solidFill>
            </a:endParaRPr>
          </a:p>
          <a:p>
            <a:pPr algn="ctr"/>
            <a:r>
              <a:rPr lang="en-US" sz="1600" i="1" dirty="0">
                <a:solidFill>
                  <a:srgbClr val="5B7E91"/>
                </a:solidFill>
              </a:rPr>
              <a:t>With Special </a:t>
            </a:r>
            <a:r>
              <a:rPr lang="en-US" i="1" dirty="0">
                <a:solidFill>
                  <a:srgbClr val="5B7E91"/>
                </a:solidFill>
              </a:rPr>
              <a:t>Guest:</a:t>
            </a:r>
            <a:endParaRPr lang="en-US" sz="2400" i="1" dirty="0">
              <a:solidFill>
                <a:srgbClr val="5B7E91"/>
              </a:solidFill>
            </a:endParaRPr>
          </a:p>
          <a:p>
            <a:endParaRPr lang="en-US" sz="2000" i="1" dirty="0">
              <a:solidFill>
                <a:srgbClr val="5B7E91"/>
              </a:solidFill>
            </a:endParaRPr>
          </a:p>
          <a:p>
            <a:endParaRPr lang="en-US" i="1" dirty="0">
              <a:solidFill>
                <a:srgbClr val="5B7E91"/>
              </a:solidFill>
            </a:endParaRPr>
          </a:p>
        </p:txBody>
      </p:sp>
      <p:sp>
        <p:nvSpPr>
          <p:cNvPr id="4" name="TextBox 3">
            <a:extLst>
              <a:ext uri="{FF2B5EF4-FFF2-40B4-BE49-F238E27FC236}">
                <a16:creationId xmlns:a16="http://schemas.microsoft.com/office/drawing/2014/main" id="{92C51A2C-9E5E-48EB-36D7-2CBCADBA2F3C}"/>
              </a:ext>
            </a:extLst>
          </p:cNvPr>
          <p:cNvSpPr txBox="1"/>
          <p:nvPr/>
        </p:nvSpPr>
        <p:spPr>
          <a:xfrm>
            <a:off x="4159646" y="3108861"/>
            <a:ext cx="7107271" cy="1323439"/>
          </a:xfrm>
          <a:prstGeom prst="rect">
            <a:avLst/>
          </a:prstGeom>
          <a:noFill/>
        </p:spPr>
        <p:txBody>
          <a:bodyPr wrap="square" rtlCol="0">
            <a:spAutoFit/>
          </a:bodyPr>
          <a:lstStyle/>
          <a:p>
            <a:pPr algn="ctr"/>
            <a:r>
              <a:rPr lang="en-US" sz="2800" b="1" dirty="0">
                <a:solidFill>
                  <a:srgbClr val="5B7E91"/>
                </a:solidFill>
                <a:ea typeface="Aptos" panose="020B0004020202020204" pitchFamily="34" charset="0"/>
                <a:cs typeface="Aptos" panose="020B0004020202020204" pitchFamily="34" charset="0"/>
              </a:rPr>
              <a:t>Bryan Darr</a:t>
            </a:r>
          </a:p>
          <a:p>
            <a:pPr algn="ctr"/>
            <a:r>
              <a:rPr lang="en-US" sz="2400" i="1" dirty="0">
                <a:solidFill>
                  <a:srgbClr val="5B7E91"/>
                </a:solidFill>
                <a:ea typeface="Aptos" panose="020B0004020202020204" pitchFamily="34" charset="0"/>
                <a:cs typeface="Aptos" panose="020B0004020202020204" pitchFamily="34" charset="0"/>
              </a:rPr>
              <a:t>Vice President, Government Affairs</a:t>
            </a:r>
          </a:p>
          <a:p>
            <a:pPr algn="ctr"/>
            <a:r>
              <a:rPr lang="en-US" sz="2800" dirty="0" err="1">
                <a:solidFill>
                  <a:srgbClr val="5B7E91"/>
                </a:solidFill>
                <a:ea typeface="Aptos" panose="020B0004020202020204" pitchFamily="34" charset="0"/>
                <a:cs typeface="Aptos" panose="020B0004020202020204" pitchFamily="34" charset="0"/>
              </a:rPr>
              <a:t>Ookla</a:t>
            </a:r>
            <a:endParaRPr lang="en-US" sz="2800" dirty="0">
              <a:solidFill>
                <a:srgbClr val="5B7E91"/>
              </a:solidFill>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6938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238386" y="2216253"/>
            <a:ext cx="2781353" cy="1325563"/>
          </a:xfrm>
        </p:spPr>
        <p:txBody>
          <a:bodyPr>
            <a:normAutofit fontScale="90000"/>
          </a:bodyPr>
          <a:lstStyle/>
          <a:p>
            <a:pPr algn="ctr"/>
            <a:r>
              <a:rPr lang="en-US" b="1"/>
              <a:t>Thank you to our Fiber for Breakfast Sponsor!</a:t>
            </a:r>
          </a:p>
        </p:txBody>
      </p:sp>
      <p:graphicFrame>
        <p:nvGraphicFramePr>
          <p:cNvPr id="9" name="Table 8">
            <a:extLst>
              <a:ext uri="{FF2B5EF4-FFF2-40B4-BE49-F238E27FC236}">
                <a16:creationId xmlns:a16="http://schemas.microsoft.com/office/drawing/2014/main" id="{26D4B9AF-D71A-925F-D946-D3E517404375}"/>
              </a:ext>
            </a:extLst>
          </p:cNvPr>
          <p:cNvGraphicFramePr>
            <a:graphicFrameLocks noGrp="1"/>
          </p:cNvGraphicFramePr>
          <p:nvPr/>
        </p:nvGraphicFramePr>
        <p:xfrm>
          <a:off x="1637607" y="1811192"/>
          <a:ext cx="10515600" cy="152400"/>
        </p:xfrm>
        <a:graphic>
          <a:graphicData uri="http://schemas.openxmlformats.org/drawingml/2006/table">
            <a:tbl>
              <a:tblPr firstRow="1" firstCol="1" bandRow="1"/>
              <a:tblGrid>
                <a:gridCol w="10515600">
                  <a:extLst>
                    <a:ext uri="{9D8B030D-6E8A-4147-A177-3AD203B41FA5}">
                      <a16:colId xmlns:a16="http://schemas.microsoft.com/office/drawing/2014/main" val="2482260726"/>
                    </a:ext>
                  </a:extLst>
                </a:gridCol>
              </a:tblGrid>
              <a:tr h="142875">
                <a:tc>
                  <a:txBody>
                    <a:bodyPr/>
                    <a:lstStyle/>
                    <a:p>
                      <a:endParaRPr lang="en-US" sz="1000" dirty="0">
                        <a:effectLst/>
                        <a:latin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3235973842"/>
                  </a:ext>
                </a:extLst>
              </a:tr>
            </a:tbl>
          </a:graphicData>
        </a:graphic>
      </p:graphicFrame>
      <p:grpSp>
        <p:nvGrpSpPr>
          <p:cNvPr id="11" name="Group 10">
            <a:extLst>
              <a:ext uri="{FF2B5EF4-FFF2-40B4-BE49-F238E27FC236}">
                <a16:creationId xmlns:a16="http://schemas.microsoft.com/office/drawing/2014/main" id="{5F996D94-284E-5153-B928-33238EDF48A0}"/>
              </a:ext>
            </a:extLst>
          </p:cNvPr>
          <p:cNvGrpSpPr/>
          <p:nvPr/>
        </p:nvGrpSpPr>
        <p:grpSpPr>
          <a:xfrm>
            <a:off x="4928535" y="1961322"/>
            <a:ext cx="6847369" cy="1580494"/>
            <a:chOff x="4931710" y="1399942"/>
            <a:chExt cx="6847369" cy="1580494"/>
          </a:xfrm>
        </p:grpSpPr>
        <p:sp>
          <p:nvSpPr>
            <p:cNvPr id="3" name="Content Placeholder 3">
              <a:extLst>
                <a:ext uri="{FF2B5EF4-FFF2-40B4-BE49-F238E27FC236}">
                  <a16:creationId xmlns:a16="http://schemas.microsoft.com/office/drawing/2014/main" id="{BB0991F5-F94B-F0BF-7C22-B4BC9AB3020A}"/>
                </a:ext>
              </a:extLst>
            </p:cNvPr>
            <p:cNvSpPr txBox="1">
              <a:spLocks/>
            </p:cNvSpPr>
            <p:nvPr/>
          </p:nvSpPr>
          <p:spPr>
            <a:xfrm>
              <a:off x="4931711" y="1399942"/>
              <a:ext cx="6847368" cy="3553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75000"/>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Platinum Sponsor</a:t>
              </a:r>
            </a:p>
            <a:p>
              <a:pPr marL="342900" marR="0" lvl="0" indent="-342900" algn="l" defTabSz="914400" rtl="0" eaLnBrk="1" fontAlgn="auto" latinLnBrk="0" hangingPunct="1">
                <a:lnSpc>
                  <a:spcPct val="100000"/>
                </a:lnSpc>
                <a:spcBef>
                  <a:spcPts val="1000"/>
                </a:spcBef>
                <a:spcAft>
                  <a:spcPts val="0"/>
                </a:spcAft>
                <a:buClrTx/>
                <a:buSzPct val="75000"/>
                <a:buFont typeface="Arial" panose="020B0604020202020204" pitchFamily="34" charset="0"/>
                <a:buChar char="•"/>
                <a:tabLst/>
                <a:defRPr/>
              </a:pPr>
              <a:endParaRPr kumimoji="0" lang="en-US" sz="2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10" name="Picture 9">
              <a:hlinkClick r:id="rId2"/>
              <a:extLst>
                <a:ext uri="{FF2B5EF4-FFF2-40B4-BE49-F238E27FC236}">
                  <a16:creationId xmlns:a16="http://schemas.microsoft.com/office/drawing/2014/main" id="{81872005-CC79-6F7E-0DB9-CC80970CC554}"/>
                </a:ext>
              </a:extLst>
            </p:cNvPr>
            <p:cNvPicPr>
              <a:picLocks noChangeAspect="1" noChangeArrowheads="1"/>
            </p:cNvPicPr>
            <p:nvPr/>
          </p:nvPicPr>
          <p:blipFill>
            <a:blip r:embed="rId3"/>
            <a:srcRect/>
            <a:stretch/>
          </p:blipFill>
          <p:spPr bwMode="auto">
            <a:xfrm>
              <a:off x="4931710" y="1902836"/>
              <a:ext cx="6465601" cy="1077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94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CC34E-21F3-5AA9-F789-BF9D534DE31C}"/>
              </a:ext>
            </a:extLst>
          </p:cNvPr>
          <p:cNvSpPr>
            <a:spLocks noGrp="1"/>
          </p:cNvSpPr>
          <p:nvPr>
            <p:ph type="title"/>
          </p:nvPr>
        </p:nvSpPr>
        <p:spPr>
          <a:xfrm>
            <a:off x="1504405" y="824240"/>
            <a:ext cx="10478063" cy="1325563"/>
          </a:xfrm>
        </p:spPr>
        <p:txBody>
          <a:bodyPr/>
          <a:lstStyle/>
          <a:p>
            <a:r>
              <a:rPr lang="en-US" b="1" dirty="0">
                <a:latin typeface="Calibri"/>
                <a:cs typeface="Calibri"/>
              </a:rPr>
              <a:t>2025 Regional Fiber Connect Locations</a:t>
            </a:r>
            <a:endParaRPr lang="en-US" b="1" dirty="0"/>
          </a:p>
        </p:txBody>
      </p:sp>
      <p:sp>
        <p:nvSpPr>
          <p:cNvPr id="3" name="Content Placeholder 2">
            <a:extLst>
              <a:ext uri="{FF2B5EF4-FFF2-40B4-BE49-F238E27FC236}">
                <a16:creationId xmlns:a16="http://schemas.microsoft.com/office/drawing/2014/main" id="{BB3B714A-16CD-A0F2-8C8C-BF17CC043D65}"/>
              </a:ext>
            </a:extLst>
          </p:cNvPr>
          <p:cNvSpPr>
            <a:spLocks noGrp="1"/>
          </p:cNvSpPr>
          <p:nvPr>
            <p:ph idx="1"/>
          </p:nvPr>
        </p:nvSpPr>
        <p:spPr>
          <a:xfrm>
            <a:off x="1502344" y="2571750"/>
            <a:ext cx="10478063" cy="3089980"/>
          </a:xfrm>
        </p:spPr>
        <p:txBody>
          <a:bodyPr vert="horz" lIns="91440" tIns="45720" rIns="91440" bIns="45720" rtlCol="0" anchor="t">
            <a:noAutofit/>
          </a:bodyPr>
          <a:lstStyle/>
          <a:p>
            <a:pPr>
              <a:spcBef>
                <a:spcPts val="1800"/>
              </a:spcBef>
            </a:pPr>
            <a:r>
              <a:rPr lang="en-US" sz="3200" b="1" dirty="0">
                <a:solidFill>
                  <a:srgbClr val="000000"/>
                </a:solidFill>
                <a:latin typeface="Calibri"/>
                <a:cs typeface="Calibri"/>
              </a:rPr>
              <a:t>Scottsdale, Arizona - October 16</a:t>
            </a:r>
            <a:r>
              <a:rPr lang="en-US" sz="3200" dirty="0">
                <a:solidFill>
                  <a:srgbClr val="000000"/>
                </a:solidFill>
                <a:latin typeface="Calibri"/>
                <a:cs typeface="Calibri"/>
              </a:rPr>
              <a:t> | </a:t>
            </a:r>
            <a:r>
              <a:rPr lang="en-US" sz="3200" i="1" dirty="0">
                <a:solidFill>
                  <a:srgbClr val="E17628"/>
                </a:solidFill>
                <a:latin typeface="Calibri"/>
                <a:cs typeface="Calibri"/>
              </a:rPr>
              <a:t>Tribal Broadband</a:t>
            </a:r>
          </a:p>
          <a:p>
            <a:pPr>
              <a:spcBef>
                <a:spcPts val="1800"/>
              </a:spcBef>
            </a:pPr>
            <a:r>
              <a:rPr lang="en-US" sz="3200" b="1" dirty="0">
                <a:solidFill>
                  <a:srgbClr val="000000"/>
                </a:solidFill>
                <a:latin typeface="Calibri"/>
                <a:cs typeface="Calibri"/>
              </a:rPr>
              <a:t>Kansas City, Missouri - November 11</a:t>
            </a:r>
            <a:r>
              <a:rPr lang="en-US" sz="3200" dirty="0">
                <a:solidFill>
                  <a:srgbClr val="000000"/>
                </a:solidFill>
                <a:latin typeface="Calibri"/>
                <a:cs typeface="Calibri"/>
              </a:rPr>
              <a:t> | </a:t>
            </a:r>
            <a:r>
              <a:rPr lang="en-US" sz="3200" i="1" dirty="0">
                <a:solidFill>
                  <a:srgbClr val="E17628"/>
                </a:solidFill>
                <a:latin typeface="Calibri"/>
                <a:cs typeface="Calibri"/>
              </a:rPr>
              <a:t>Demand Drivers</a:t>
            </a:r>
          </a:p>
        </p:txBody>
      </p:sp>
      <p:sp>
        <p:nvSpPr>
          <p:cNvPr id="6" name="Content Placeholder 2">
            <a:extLst>
              <a:ext uri="{FF2B5EF4-FFF2-40B4-BE49-F238E27FC236}">
                <a16:creationId xmlns:a16="http://schemas.microsoft.com/office/drawing/2014/main" id="{3E17C539-9806-C320-D222-15FC9560E8E7}"/>
              </a:ext>
            </a:extLst>
          </p:cNvPr>
          <p:cNvSpPr txBox="1">
            <a:spLocks/>
          </p:cNvSpPr>
          <p:nvPr/>
        </p:nvSpPr>
        <p:spPr>
          <a:xfrm>
            <a:off x="1502344" y="5661730"/>
            <a:ext cx="9221791" cy="6419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Contact Lucy Green (</a:t>
            </a:r>
            <a:r>
              <a:rPr kumimoji="0" lang="en-US" sz="1800" b="0" i="0" u="none" strike="noStrike" kern="1200" cap="none" spc="0" normalizeH="0" baseline="0" noProof="0">
                <a:ln>
                  <a:noFill/>
                </a:ln>
                <a:solidFill>
                  <a:srgbClr val="E17628"/>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lgreen@fiberbroadband.org</a:t>
            </a:r>
            <a:r>
              <a:rPr kumimoji="0" lang="en-US" sz="1800" b="0" i="0" u="none" strike="noStrike" kern="1200" cap="none" spc="0" normalizeH="0" baseline="0" noProof="0">
                <a:ln>
                  <a:noFill/>
                </a:ln>
                <a:solidFill>
                  <a:srgbClr val="000000"/>
                </a:solidFill>
                <a:effectLst/>
                <a:uLnTx/>
                <a:uFillTx/>
                <a:latin typeface="Calibri"/>
                <a:ea typeface="+mn-ea"/>
                <a:cs typeface="Calibri"/>
              </a:rPr>
              <a:t>) for Exhibit and Sponsorship Opportunities</a:t>
            </a:r>
            <a:endParaRPr kumimoji="0" lang="en-US" sz="1800" b="0" i="0" u="none" strike="noStrike" kern="1200" cap="none" spc="0" normalizeH="0" baseline="0" noProof="0">
              <a:ln>
                <a:noFill/>
              </a:ln>
              <a:solidFill>
                <a:srgbClr val="5B7E91"/>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1800" b="0" i="1" u="none" strike="noStrike" kern="1200" cap="none" spc="0" normalizeH="0" baseline="0" noProof="0">
              <a:ln>
                <a:noFill/>
              </a:ln>
              <a:solidFill>
                <a:srgbClr val="E17628"/>
              </a:solidFill>
              <a:effectLst/>
              <a:uLnTx/>
              <a:uFillTx/>
              <a:latin typeface="Calibri"/>
              <a:ea typeface="+mn-ea"/>
              <a:cs typeface="Calibri"/>
            </a:endParaRPr>
          </a:p>
        </p:txBody>
      </p:sp>
    </p:spTree>
    <p:extLst>
      <p:ext uri="{BB962C8B-B14F-4D97-AF65-F5344CB8AC3E}">
        <p14:creationId xmlns:p14="http://schemas.microsoft.com/office/powerpoint/2010/main" val="131673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5FED8-2670-2D6A-725F-ED170AFED15D}"/>
              </a:ext>
            </a:extLst>
          </p:cNvPr>
          <p:cNvSpPr>
            <a:spLocks noGrp="1"/>
          </p:cNvSpPr>
          <p:nvPr>
            <p:ph sz="quarter" idx="12"/>
          </p:nvPr>
        </p:nvSpPr>
        <p:spPr>
          <a:xfrm>
            <a:off x="6275190" y="3238105"/>
            <a:ext cx="5573910" cy="424732"/>
          </a:xfrm>
        </p:spPr>
        <p:txBody>
          <a:bodyPr/>
          <a:lstStyle/>
          <a:p>
            <a:r>
              <a:rPr lang="en-US" dirty="0"/>
              <a:t>Chief Operating Officer</a:t>
            </a:r>
          </a:p>
        </p:txBody>
      </p:sp>
      <p:sp>
        <p:nvSpPr>
          <p:cNvPr id="4" name="Title 3">
            <a:extLst>
              <a:ext uri="{FF2B5EF4-FFF2-40B4-BE49-F238E27FC236}">
                <a16:creationId xmlns:a16="http://schemas.microsoft.com/office/drawing/2014/main" id="{18742C33-F8DA-A1DD-34F9-D5B06C5E0AE0}"/>
              </a:ext>
            </a:extLst>
          </p:cNvPr>
          <p:cNvSpPr>
            <a:spLocks noGrp="1"/>
          </p:cNvSpPr>
          <p:nvPr>
            <p:ph type="ctrTitle"/>
          </p:nvPr>
        </p:nvSpPr>
        <p:spPr>
          <a:xfrm>
            <a:off x="6275190" y="2451214"/>
            <a:ext cx="5573910" cy="786891"/>
          </a:xfrm>
        </p:spPr>
        <p:txBody>
          <a:bodyPr/>
          <a:lstStyle/>
          <a:p>
            <a:r>
              <a:rPr lang="en-US" dirty="0"/>
              <a:t>Gaurav Juneja</a:t>
            </a:r>
          </a:p>
        </p:txBody>
      </p:sp>
      <p:pic>
        <p:nvPicPr>
          <p:cNvPr id="2" name="Picture 1" descr="A blue and grey logo&#10;&#10;AI-generated content may be incorrect.">
            <a:extLst>
              <a:ext uri="{FF2B5EF4-FFF2-40B4-BE49-F238E27FC236}">
                <a16:creationId xmlns:a16="http://schemas.microsoft.com/office/drawing/2014/main" id="{1C70156D-BC02-8610-A508-E141E6EF8B1C}"/>
              </a:ext>
            </a:extLst>
          </p:cNvPr>
          <p:cNvPicPr>
            <a:picLocks noChangeAspect="1"/>
          </p:cNvPicPr>
          <p:nvPr/>
        </p:nvPicPr>
        <p:blipFill>
          <a:blip r:embed="rId2"/>
          <a:stretch>
            <a:fillRect/>
          </a:stretch>
        </p:blipFill>
        <p:spPr>
          <a:xfrm>
            <a:off x="6275188" y="3805339"/>
            <a:ext cx="3734363" cy="1004785"/>
          </a:xfrm>
          <a:prstGeom prst="rect">
            <a:avLst/>
          </a:prstGeom>
        </p:spPr>
      </p:pic>
      <p:pic>
        <p:nvPicPr>
          <p:cNvPr id="13" name="Picture Placeholder 12" descr="Medium shot of a person smiling&#10;&#10;AI-generated content may be incorrect.">
            <a:extLst>
              <a:ext uri="{FF2B5EF4-FFF2-40B4-BE49-F238E27FC236}">
                <a16:creationId xmlns:a16="http://schemas.microsoft.com/office/drawing/2014/main" id="{305406A6-3B79-7905-7D5E-5AA246CD121E}"/>
              </a:ext>
            </a:extLst>
          </p:cNvPr>
          <p:cNvPicPr>
            <a:picLocks noGrp="1" noChangeAspect="1"/>
          </p:cNvPicPr>
          <p:nvPr>
            <p:ph type="pic" sz="quarter" idx="13"/>
          </p:nvPr>
        </p:nvPicPr>
        <p:blipFill>
          <a:blip r:embed="rId3"/>
          <a:srcRect l="3073" r="3073"/>
          <a:stretch>
            <a:fillRect/>
          </a:stretch>
        </p:blipFill>
        <p:spPr>
          <a:ln>
            <a:solidFill>
              <a:schemeClr val="accent1"/>
            </a:solidFill>
          </a:ln>
        </p:spPr>
      </p:pic>
      <p:pic>
        <p:nvPicPr>
          <p:cNvPr id="19" name="Picture 18">
            <a:extLst>
              <a:ext uri="{FF2B5EF4-FFF2-40B4-BE49-F238E27FC236}">
                <a16:creationId xmlns:a16="http://schemas.microsoft.com/office/drawing/2014/main" id="{4AA5E647-C1CB-6CD0-0DE1-78B21C3220E9}"/>
              </a:ext>
            </a:extLst>
          </p:cNvPr>
          <p:cNvPicPr>
            <a:picLocks noChangeAspect="1"/>
          </p:cNvPicPr>
          <p:nvPr/>
        </p:nvPicPr>
        <p:blipFill>
          <a:blip r:embed="rId4"/>
          <a:stretch>
            <a:fillRect/>
          </a:stretch>
        </p:blipFill>
        <p:spPr>
          <a:xfrm>
            <a:off x="1178169" y="634760"/>
            <a:ext cx="9290971" cy="4974731"/>
          </a:xfrm>
          <a:prstGeom prst="rect">
            <a:avLst/>
          </a:prstGeom>
        </p:spPr>
      </p:pic>
      <p:pic>
        <p:nvPicPr>
          <p:cNvPr id="6" name="Picture 5" descr="A person in a suit and tie&#10;&#10;AI-generated content may be incorrect.">
            <a:extLst>
              <a:ext uri="{FF2B5EF4-FFF2-40B4-BE49-F238E27FC236}">
                <a16:creationId xmlns:a16="http://schemas.microsoft.com/office/drawing/2014/main" id="{F016B4C5-15CA-35EA-4921-D6E12E3C01ED}"/>
              </a:ext>
            </a:extLst>
          </p:cNvPr>
          <p:cNvPicPr>
            <a:picLocks noChangeAspect="1"/>
          </p:cNvPicPr>
          <p:nvPr/>
        </p:nvPicPr>
        <p:blipFill>
          <a:blip r:embed="rId5"/>
          <a:stretch>
            <a:fillRect/>
          </a:stretch>
        </p:blipFill>
        <p:spPr>
          <a:xfrm>
            <a:off x="2515838" y="1434543"/>
            <a:ext cx="7160324" cy="3375581"/>
          </a:xfrm>
          <a:prstGeom prst="rect">
            <a:avLst/>
          </a:prstGeom>
        </p:spPr>
      </p:pic>
    </p:spTree>
    <p:extLst>
      <p:ext uri="{BB962C8B-B14F-4D97-AF65-F5344CB8AC3E}">
        <p14:creationId xmlns:p14="http://schemas.microsoft.com/office/powerpoint/2010/main" val="87989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4"/>
          <p:cNvPicPr preferRelativeResize="0"/>
          <p:nvPr/>
        </p:nvPicPr>
        <p:blipFill rotWithShape="1">
          <a:blip r:embed="rId3">
            <a:alphaModFix/>
          </a:blip>
          <a:srcRect t="26289" b="8589"/>
          <a:stretch/>
        </p:blipFill>
        <p:spPr>
          <a:xfrm>
            <a:off x="1" y="0"/>
            <a:ext cx="12192004" cy="6858000"/>
          </a:xfrm>
          <a:prstGeom prst="rect">
            <a:avLst/>
          </a:prstGeom>
          <a:noFill/>
          <a:ln>
            <a:noFill/>
          </a:ln>
        </p:spPr>
      </p:pic>
      <p:sp>
        <p:nvSpPr>
          <p:cNvPr id="162" name="Google Shape;162;p24"/>
          <p:cNvSpPr/>
          <p:nvPr/>
        </p:nvSpPr>
        <p:spPr>
          <a:xfrm>
            <a:off x="0" y="-26600"/>
            <a:ext cx="12192000" cy="6911200"/>
          </a:xfrm>
          <a:prstGeom prst="rect">
            <a:avLst/>
          </a:prstGeom>
          <a:solidFill>
            <a:srgbClr val="F8F7F3">
              <a:alpha val="6962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pic>
        <p:nvPicPr>
          <p:cNvPr id="163" name="Google Shape;163;p24"/>
          <p:cNvPicPr preferRelativeResize="0"/>
          <p:nvPr/>
        </p:nvPicPr>
        <p:blipFill>
          <a:blip r:embed="rId4">
            <a:alphaModFix/>
          </a:blip>
          <a:stretch>
            <a:fillRect/>
          </a:stretch>
        </p:blipFill>
        <p:spPr>
          <a:xfrm>
            <a:off x="694500" y="1146785"/>
            <a:ext cx="6713733" cy="2657100"/>
          </a:xfrm>
          <a:prstGeom prst="rect">
            <a:avLst/>
          </a:prstGeom>
          <a:noFill/>
          <a:ln>
            <a:noFill/>
          </a:ln>
        </p:spPr>
      </p:pic>
      <p:pic>
        <p:nvPicPr>
          <p:cNvPr id="164" name="Google Shape;164;p24"/>
          <p:cNvPicPr preferRelativeResize="0"/>
          <p:nvPr/>
        </p:nvPicPr>
        <p:blipFill rotWithShape="1">
          <a:blip r:embed="rId5">
            <a:alphaModFix/>
          </a:blip>
          <a:srcRect b="21734"/>
          <a:stretch/>
        </p:blipFill>
        <p:spPr>
          <a:xfrm>
            <a:off x="1" y="3615201"/>
            <a:ext cx="12192004" cy="3242801"/>
          </a:xfrm>
          <a:prstGeom prst="rect">
            <a:avLst/>
          </a:prstGeom>
          <a:noFill/>
          <a:ln>
            <a:noFill/>
          </a:ln>
        </p:spPr>
      </p:pic>
      <p:pic>
        <p:nvPicPr>
          <p:cNvPr id="165" name="Google Shape;165;p24" title="pg14 Grand Farm logo.png"/>
          <p:cNvPicPr preferRelativeResize="0"/>
          <p:nvPr/>
        </p:nvPicPr>
        <p:blipFill rotWithShape="1">
          <a:blip r:embed="rId6">
            <a:alphaModFix/>
          </a:blip>
          <a:srcRect l="22481" t="14816" r="22076" b="15096"/>
          <a:stretch/>
        </p:blipFill>
        <p:spPr>
          <a:xfrm>
            <a:off x="11222534" y="5920467"/>
            <a:ext cx="777865" cy="688335"/>
          </a:xfrm>
          <a:prstGeom prst="rect">
            <a:avLst/>
          </a:prstGeom>
          <a:noFill/>
          <a:ln>
            <a:noFill/>
          </a:ln>
        </p:spPr>
      </p:pic>
      <p:sp>
        <p:nvSpPr>
          <p:cNvPr id="166" name="Google Shape;166;p24"/>
          <p:cNvSpPr txBox="1"/>
          <p:nvPr/>
        </p:nvSpPr>
        <p:spPr>
          <a:xfrm>
            <a:off x="694496" y="546045"/>
            <a:ext cx="9070400" cy="27129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0"/>
              </a:spcBef>
              <a:spcAft>
                <a:spcPts val="0"/>
              </a:spcAft>
              <a:buNone/>
            </a:pPr>
            <a:r>
              <a:rPr lang="en" sz="1533">
                <a:solidFill>
                  <a:schemeClr val="dk1"/>
                </a:solidFill>
                <a:latin typeface="Montserrat"/>
                <a:ea typeface="Montserrat"/>
                <a:cs typeface="Montserrat"/>
                <a:sym typeface="Montserrat"/>
              </a:rPr>
              <a:t>WHERE </a:t>
            </a:r>
            <a:r>
              <a:rPr lang="en" sz="1533" b="1">
                <a:solidFill>
                  <a:schemeClr val="accent2"/>
                </a:solidFill>
                <a:latin typeface="Montserrat"/>
                <a:ea typeface="Montserrat"/>
                <a:cs typeface="Montserrat"/>
                <a:sym typeface="Montserrat"/>
              </a:rPr>
              <a:t>AGRICULTURE PROBLEMS</a:t>
            </a:r>
            <a:r>
              <a:rPr lang="en" sz="1533">
                <a:solidFill>
                  <a:schemeClr val="dk1"/>
                </a:solidFill>
                <a:latin typeface="Montserrat"/>
                <a:ea typeface="Montserrat"/>
                <a:cs typeface="Montserrat"/>
                <a:sym typeface="Montserrat"/>
              </a:rPr>
              <a:t> MEET </a:t>
            </a:r>
            <a:r>
              <a:rPr lang="en" sz="1533" b="1">
                <a:solidFill>
                  <a:schemeClr val="accent2"/>
                </a:solidFill>
                <a:latin typeface="Montserrat"/>
                <a:ea typeface="Montserrat"/>
                <a:cs typeface="Montserrat"/>
                <a:sym typeface="Montserrat"/>
              </a:rPr>
              <a:t>TECHNOLOGY SOLUTIONS</a:t>
            </a:r>
            <a:endParaRPr sz="1533" b="1">
              <a:solidFill>
                <a:schemeClr val="accent2"/>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p:nvPr/>
        </p:nvSpPr>
        <p:spPr>
          <a:xfrm>
            <a:off x="-33" y="0"/>
            <a:ext cx="646800" cy="6858000"/>
          </a:xfrm>
          <a:prstGeom prst="rect">
            <a:avLst/>
          </a:prstGeom>
          <a:solidFill>
            <a:srgbClr val="EFEFE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pic>
        <p:nvPicPr>
          <p:cNvPr id="172" name="Google Shape;172;p25"/>
          <p:cNvPicPr preferRelativeResize="0"/>
          <p:nvPr/>
        </p:nvPicPr>
        <p:blipFill>
          <a:blip r:embed="rId3">
            <a:alphaModFix/>
          </a:blip>
          <a:stretch>
            <a:fillRect/>
          </a:stretch>
        </p:blipFill>
        <p:spPr>
          <a:xfrm rot="16200000">
            <a:off x="-402616" y="894801"/>
            <a:ext cx="1452032" cy="184900"/>
          </a:xfrm>
          <a:prstGeom prst="rect">
            <a:avLst/>
          </a:prstGeom>
          <a:noFill/>
          <a:ln>
            <a:noFill/>
          </a:ln>
        </p:spPr>
      </p:pic>
      <p:pic>
        <p:nvPicPr>
          <p:cNvPr id="173" name="Google Shape;173;p25"/>
          <p:cNvPicPr preferRelativeResize="0"/>
          <p:nvPr/>
        </p:nvPicPr>
        <p:blipFill rotWithShape="1">
          <a:blip r:embed="rId4">
            <a:alphaModFix/>
          </a:blip>
          <a:srcRect l="8926" t="7646" r="-2105" b="15270"/>
          <a:stretch/>
        </p:blipFill>
        <p:spPr>
          <a:xfrm>
            <a:off x="1066333" y="198233"/>
            <a:ext cx="11623200" cy="6414800"/>
          </a:xfrm>
          <a:prstGeom prst="roundRect">
            <a:avLst>
              <a:gd name="adj" fmla="val 3457"/>
            </a:avLst>
          </a:prstGeom>
          <a:noFill/>
          <a:ln>
            <a:noFill/>
          </a:ln>
        </p:spPr>
      </p:pic>
      <p:sp>
        <p:nvSpPr>
          <p:cNvPr id="174" name="Google Shape;174;p25"/>
          <p:cNvSpPr/>
          <p:nvPr/>
        </p:nvSpPr>
        <p:spPr>
          <a:xfrm>
            <a:off x="6530967" y="1150200"/>
            <a:ext cx="6294000" cy="4357600"/>
          </a:xfrm>
          <a:prstGeom prst="roundRect">
            <a:avLst>
              <a:gd name="adj" fmla="val 4330"/>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175" name="Google Shape;175;p25"/>
          <p:cNvSpPr/>
          <p:nvPr/>
        </p:nvSpPr>
        <p:spPr>
          <a:xfrm>
            <a:off x="6752567" y="3338533"/>
            <a:ext cx="5177200" cy="1889200"/>
          </a:xfrm>
          <a:prstGeom prst="roundRect">
            <a:avLst>
              <a:gd name="adj" fmla="val 5144"/>
            </a:avLst>
          </a:prstGeom>
          <a:solidFill>
            <a:schemeClr val="lt1"/>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176" name="Google Shape;176;p25"/>
          <p:cNvSpPr/>
          <p:nvPr/>
        </p:nvSpPr>
        <p:spPr>
          <a:xfrm>
            <a:off x="6907367" y="3229333"/>
            <a:ext cx="4867600" cy="21076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177" name="Google Shape;177;p25"/>
          <p:cNvSpPr txBox="1">
            <a:spLocks noGrp="1"/>
          </p:cNvSpPr>
          <p:nvPr>
            <p:ph type="title" idx="4294967295"/>
          </p:nvPr>
        </p:nvSpPr>
        <p:spPr>
          <a:xfrm>
            <a:off x="6845379" y="1420616"/>
            <a:ext cx="5665200" cy="1628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50000"/>
              </a:lnSpc>
              <a:spcBef>
                <a:spcPts val="0"/>
              </a:spcBef>
              <a:spcAft>
                <a:spcPts val="0"/>
              </a:spcAft>
              <a:buNone/>
            </a:pPr>
            <a:r>
              <a:rPr lang="en" sz="1867" b="0"/>
              <a:t>Grand Farm is a </a:t>
            </a:r>
            <a:r>
              <a:rPr lang="en" sz="1867">
                <a:solidFill>
                  <a:schemeClr val="accent2"/>
                </a:solidFill>
                <a:latin typeface="Montserrat ExtraBold"/>
                <a:ea typeface="Montserrat ExtraBold"/>
                <a:cs typeface="Montserrat ExtraBold"/>
                <a:sym typeface="Montserrat ExtraBold"/>
              </a:rPr>
              <a:t>collaborative network</a:t>
            </a:r>
            <a:endParaRPr sz="1867">
              <a:solidFill>
                <a:schemeClr val="accent2"/>
              </a:solidFill>
              <a:latin typeface="Montserrat ExtraBold"/>
              <a:ea typeface="Montserrat ExtraBold"/>
              <a:cs typeface="Montserrat ExtraBold"/>
              <a:sym typeface="Montserrat ExtraBold"/>
            </a:endParaRPr>
          </a:p>
          <a:p>
            <a:pPr marL="0" lvl="0" indent="0" algn="l" rtl="0">
              <a:lnSpc>
                <a:spcPct val="150000"/>
              </a:lnSpc>
              <a:spcBef>
                <a:spcPts val="0"/>
              </a:spcBef>
              <a:spcAft>
                <a:spcPts val="0"/>
              </a:spcAft>
              <a:buNone/>
            </a:pPr>
            <a:r>
              <a:rPr lang="en" sz="1867" b="0"/>
              <a:t>working together to</a:t>
            </a:r>
            <a:endParaRPr sz="1867" b="0"/>
          </a:p>
          <a:p>
            <a:pPr marL="0" lvl="0" indent="0" algn="l" rtl="0">
              <a:lnSpc>
                <a:spcPct val="150000"/>
              </a:lnSpc>
              <a:spcBef>
                <a:spcPts val="0"/>
              </a:spcBef>
              <a:spcAft>
                <a:spcPts val="0"/>
              </a:spcAft>
              <a:buNone/>
            </a:pPr>
            <a:r>
              <a:rPr lang="en" sz="1867">
                <a:solidFill>
                  <a:schemeClr val="accent2"/>
                </a:solidFill>
                <a:latin typeface="Montserrat ExtraBold"/>
                <a:ea typeface="Montserrat ExtraBold"/>
                <a:cs typeface="Montserrat ExtraBold"/>
                <a:sym typeface="Montserrat ExtraBold"/>
              </a:rPr>
              <a:t>solve problems in agriculture</a:t>
            </a:r>
            <a:r>
              <a:rPr lang="en" sz="1867">
                <a:latin typeface="Montserrat ExtraBold"/>
                <a:ea typeface="Montserrat ExtraBold"/>
                <a:cs typeface="Montserrat ExtraBold"/>
                <a:sym typeface="Montserrat ExtraBold"/>
              </a:rPr>
              <a:t> </a:t>
            </a:r>
            <a:endParaRPr sz="1867">
              <a:latin typeface="Montserrat ExtraBold"/>
              <a:ea typeface="Montserrat ExtraBold"/>
              <a:cs typeface="Montserrat ExtraBold"/>
              <a:sym typeface="Montserrat ExtraBold"/>
            </a:endParaRPr>
          </a:p>
          <a:p>
            <a:pPr marL="0" lvl="0" indent="0" algn="l" rtl="0">
              <a:lnSpc>
                <a:spcPct val="150000"/>
              </a:lnSpc>
              <a:spcBef>
                <a:spcPts val="0"/>
              </a:spcBef>
              <a:spcAft>
                <a:spcPts val="0"/>
              </a:spcAft>
              <a:buNone/>
            </a:pPr>
            <a:r>
              <a:rPr lang="en" sz="1867" b="0"/>
              <a:t>using</a:t>
            </a:r>
            <a:r>
              <a:rPr lang="en" sz="1867">
                <a:latin typeface="Montserrat"/>
                <a:ea typeface="Montserrat"/>
                <a:cs typeface="Montserrat"/>
                <a:sym typeface="Montserrat"/>
              </a:rPr>
              <a:t> </a:t>
            </a:r>
            <a:r>
              <a:rPr lang="en" sz="1867">
                <a:solidFill>
                  <a:schemeClr val="accent2"/>
                </a:solidFill>
                <a:latin typeface="Montserrat ExtraBold"/>
                <a:ea typeface="Montserrat ExtraBold"/>
                <a:cs typeface="Montserrat ExtraBold"/>
                <a:sym typeface="Montserrat ExtraBold"/>
              </a:rPr>
              <a:t>applied technology.</a:t>
            </a:r>
            <a:endParaRPr sz="1867">
              <a:solidFill>
                <a:schemeClr val="accent2"/>
              </a:solidFill>
              <a:latin typeface="Montserrat ExtraBold"/>
              <a:ea typeface="Montserrat ExtraBold"/>
              <a:cs typeface="Montserrat ExtraBold"/>
              <a:sym typeface="Montserrat ExtraBold"/>
            </a:endParaRPr>
          </a:p>
        </p:txBody>
      </p:sp>
      <p:pic>
        <p:nvPicPr>
          <p:cNvPr id="178" name="Google Shape;178;p25"/>
          <p:cNvPicPr preferRelativeResize="0"/>
          <p:nvPr/>
        </p:nvPicPr>
        <p:blipFill rotWithShape="1">
          <a:blip r:embed="rId5">
            <a:alphaModFix/>
          </a:blip>
          <a:srcRect l="33066" r="23263" b="38359"/>
          <a:stretch/>
        </p:blipFill>
        <p:spPr>
          <a:xfrm>
            <a:off x="-15" y="6264633"/>
            <a:ext cx="646801" cy="611200"/>
          </a:xfrm>
          <a:prstGeom prst="rect">
            <a:avLst/>
          </a:prstGeom>
          <a:noFill/>
          <a:ln>
            <a:noFill/>
          </a:ln>
        </p:spPr>
      </p:pic>
      <p:sp>
        <p:nvSpPr>
          <p:cNvPr id="179" name="Google Shape;179;p25"/>
          <p:cNvSpPr txBox="1"/>
          <p:nvPr/>
        </p:nvSpPr>
        <p:spPr>
          <a:xfrm rot="16200000">
            <a:off x="-1037400" y="4687195"/>
            <a:ext cx="2721600" cy="2052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33">
                <a:solidFill>
                  <a:schemeClr val="accent2"/>
                </a:solidFill>
                <a:latin typeface="Montserrat"/>
                <a:ea typeface="Montserrat"/>
                <a:cs typeface="Montserrat"/>
                <a:sym typeface="Montserrat"/>
              </a:rPr>
              <a:t>MISSION </a:t>
            </a:r>
            <a:endParaRPr sz="1333">
              <a:solidFill>
                <a:schemeClr val="accent2"/>
              </a:solidFill>
              <a:latin typeface="Montserrat"/>
              <a:ea typeface="Montserrat"/>
              <a:cs typeface="Montserrat"/>
              <a:sym typeface="Montserrat"/>
            </a:endParaRPr>
          </a:p>
        </p:txBody>
      </p:sp>
      <p:pic>
        <p:nvPicPr>
          <p:cNvPr id="180" name="Google Shape;180;p25" title="pg14 Grand Farm logo.png"/>
          <p:cNvPicPr preferRelativeResize="0"/>
          <p:nvPr/>
        </p:nvPicPr>
        <p:blipFill rotWithShape="1">
          <a:blip r:embed="rId6">
            <a:alphaModFix/>
          </a:blip>
          <a:srcRect l="22481" t="14816" r="22076" b="15096"/>
          <a:stretch/>
        </p:blipFill>
        <p:spPr>
          <a:xfrm>
            <a:off x="1387568" y="1175316"/>
            <a:ext cx="4867600" cy="4307384"/>
          </a:xfrm>
          <a:prstGeom prst="rect">
            <a:avLst/>
          </a:prstGeom>
          <a:noFill/>
          <a:ln>
            <a:noFill/>
          </a:ln>
        </p:spPr>
      </p:pic>
      <p:sp>
        <p:nvSpPr>
          <p:cNvPr id="181" name="Google Shape;181;p25"/>
          <p:cNvSpPr txBox="1"/>
          <p:nvPr/>
        </p:nvSpPr>
        <p:spPr>
          <a:xfrm>
            <a:off x="6845379" y="392648"/>
            <a:ext cx="11544800" cy="611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800">
                <a:solidFill>
                  <a:srgbClr val="FAFAFA"/>
                </a:solidFill>
                <a:latin typeface="Montserrat Light"/>
                <a:ea typeface="Montserrat Light"/>
                <a:cs typeface="Montserrat Light"/>
                <a:sym typeface="Montserrat Light"/>
              </a:rPr>
              <a:t>OUR </a:t>
            </a:r>
            <a:r>
              <a:rPr lang="en" sz="2800" b="1">
                <a:solidFill>
                  <a:srgbClr val="FAFAFA"/>
                </a:solidFill>
                <a:latin typeface="Montserrat"/>
                <a:ea typeface="Montserrat"/>
                <a:cs typeface="Montserrat"/>
                <a:sym typeface="Montserrat"/>
              </a:rPr>
              <a:t>MISSION</a:t>
            </a:r>
            <a:endParaRPr sz="2800" b="1">
              <a:solidFill>
                <a:srgbClr val="FAFAFA"/>
              </a:solidFill>
              <a:latin typeface="Montserrat"/>
              <a:ea typeface="Montserrat"/>
              <a:cs typeface="Montserrat"/>
              <a:sym typeface="Montserrat"/>
            </a:endParaRPr>
          </a:p>
        </p:txBody>
      </p:sp>
      <p:sp>
        <p:nvSpPr>
          <p:cNvPr id="182" name="Google Shape;182;p25"/>
          <p:cNvSpPr txBox="1"/>
          <p:nvPr/>
        </p:nvSpPr>
        <p:spPr>
          <a:xfrm>
            <a:off x="6845329" y="4586600"/>
            <a:ext cx="2428000" cy="5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r>
              <a:rPr lang="en" sz="1600">
                <a:solidFill>
                  <a:schemeClr val="dk1"/>
                </a:solidFill>
                <a:latin typeface="Montserrat"/>
                <a:ea typeface="Montserrat"/>
                <a:cs typeface="Montserrat"/>
                <a:sym typeface="Montserrat"/>
              </a:rPr>
              <a:t>CORPORATIONS</a:t>
            </a:r>
            <a:endParaRPr sz="1600">
              <a:solidFill>
                <a:schemeClr val="dk1"/>
              </a:solidFill>
              <a:latin typeface="Montserrat"/>
              <a:ea typeface="Montserrat"/>
              <a:cs typeface="Montserrat"/>
              <a:sym typeface="Montserrat"/>
            </a:endParaRPr>
          </a:p>
        </p:txBody>
      </p:sp>
      <p:sp>
        <p:nvSpPr>
          <p:cNvPr id="183" name="Google Shape;183;p25"/>
          <p:cNvSpPr txBox="1"/>
          <p:nvPr/>
        </p:nvSpPr>
        <p:spPr>
          <a:xfrm>
            <a:off x="6845329" y="4107000"/>
            <a:ext cx="2356000" cy="5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r>
              <a:rPr lang="en" sz="1600">
                <a:solidFill>
                  <a:schemeClr val="dk1"/>
                </a:solidFill>
                <a:latin typeface="Montserrat"/>
                <a:ea typeface="Montserrat"/>
                <a:cs typeface="Montserrat"/>
                <a:sym typeface="Montserrat"/>
              </a:rPr>
              <a:t>STARTUPS</a:t>
            </a:r>
            <a:endParaRPr sz="1600">
              <a:solidFill>
                <a:schemeClr val="dk1"/>
              </a:solidFill>
              <a:latin typeface="Montserrat"/>
              <a:ea typeface="Montserrat"/>
              <a:cs typeface="Montserrat"/>
              <a:sym typeface="Montserrat"/>
            </a:endParaRPr>
          </a:p>
        </p:txBody>
      </p:sp>
      <p:sp>
        <p:nvSpPr>
          <p:cNvPr id="184" name="Google Shape;184;p25"/>
          <p:cNvSpPr txBox="1"/>
          <p:nvPr/>
        </p:nvSpPr>
        <p:spPr>
          <a:xfrm>
            <a:off x="6845333" y="3627400"/>
            <a:ext cx="1769200" cy="27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r>
              <a:rPr lang="en" sz="1600">
                <a:solidFill>
                  <a:schemeClr val="dk1"/>
                </a:solidFill>
                <a:latin typeface="Montserrat"/>
                <a:ea typeface="Montserrat"/>
                <a:cs typeface="Montserrat"/>
                <a:sym typeface="Montserrat"/>
              </a:rPr>
              <a:t>GROWERS</a:t>
            </a:r>
            <a:endParaRPr sz="1600">
              <a:solidFill>
                <a:schemeClr val="dk1"/>
              </a:solidFill>
              <a:latin typeface="Montserrat"/>
              <a:ea typeface="Montserrat"/>
              <a:cs typeface="Montserrat"/>
              <a:sym typeface="Montserrat"/>
            </a:endParaRPr>
          </a:p>
        </p:txBody>
      </p:sp>
      <p:sp>
        <p:nvSpPr>
          <p:cNvPr id="185" name="Google Shape;185;p25"/>
          <p:cNvSpPr txBox="1"/>
          <p:nvPr/>
        </p:nvSpPr>
        <p:spPr>
          <a:xfrm>
            <a:off x="9379600" y="4586600"/>
            <a:ext cx="2710800" cy="5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r>
              <a:rPr lang="en" sz="1600">
                <a:solidFill>
                  <a:schemeClr val="dk1"/>
                </a:solidFill>
                <a:latin typeface="Montserrat"/>
                <a:ea typeface="Montserrat"/>
                <a:cs typeface="Montserrat"/>
                <a:sym typeface="Montserrat"/>
              </a:rPr>
              <a:t>RESEARCHERS +</a:t>
            </a:r>
            <a:endParaRPr sz="1600">
              <a:solidFill>
                <a:schemeClr val="dk1"/>
              </a:solidFill>
              <a:latin typeface="Montserrat"/>
              <a:ea typeface="Montserrat"/>
              <a:cs typeface="Montserrat"/>
              <a:sym typeface="Montserrat"/>
            </a:endParaRPr>
          </a:p>
          <a:p>
            <a:pPr marL="609585"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EDUCATORS</a:t>
            </a:r>
            <a:endParaRPr sz="1600">
              <a:solidFill>
                <a:schemeClr val="dk1"/>
              </a:solidFill>
              <a:latin typeface="Montserrat"/>
              <a:ea typeface="Montserrat"/>
              <a:cs typeface="Montserrat"/>
              <a:sym typeface="Montserrat"/>
            </a:endParaRPr>
          </a:p>
        </p:txBody>
      </p:sp>
      <p:sp>
        <p:nvSpPr>
          <p:cNvPr id="186" name="Google Shape;186;p25"/>
          <p:cNvSpPr txBox="1"/>
          <p:nvPr/>
        </p:nvSpPr>
        <p:spPr>
          <a:xfrm>
            <a:off x="9379596" y="4107000"/>
            <a:ext cx="2356000" cy="532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r>
              <a:rPr lang="en" sz="1600">
                <a:solidFill>
                  <a:schemeClr val="dk1"/>
                </a:solidFill>
                <a:latin typeface="Montserrat"/>
                <a:ea typeface="Montserrat"/>
                <a:cs typeface="Montserrat"/>
                <a:sym typeface="Montserrat"/>
              </a:rPr>
              <a:t>INVESTORS</a:t>
            </a:r>
            <a:endParaRPr sz="1600">
              <a:solidFill>
                <a:schemeClr val="dk1"/>
              </a:solidFill>
              <a:latin typeface="Montserrat"/>
              <a:ea typeface="Montserrat"/>
              <a:cs typeface="Montserrat"/>
              <a:sym typeface="Montserrat"/>
            </a:endParaRPr>
          </a:p>
        </p:txBody>
      </p:sp>
      <p:sp>
        <p:nvSpPr>
          <p:cNvPr id="187" name="Google Shape;187;p25"/>
          <p:cNvSpPr txBox="1"/>
          <p:nvPr/>
        </p:nvSpPr>
        <p:spPr>
          <a:xfrm>
            <a:off x="9379600" y="3627400"/>
            <a:ext cx="2428000" cy="27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r>
              <a:rPr lang="en" sz="1600">
                <a:solidFill>
                  <a:schemeClr val="dk1"/>
                </a:solidFill>
                <a:latin typeface="Montserrat"/>
                <a:ea typeface="Montserrat"/>
                <a:cs typeface="Montserrat"/>
                <a:sym typeface="Montserrat"/>
              </a:rPr>
              <a:t>GOVERNMENT</a:t>
            </a:r>
            <a:endParaRPr sz="160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3"/>
                                        </p:tgtEl>
                                        <p:attrNameLst>
                                          <p:attrName>style.visibility</p:attrName>
                                        </p:attrNameLst>
                                      </p:cBhvr>
                                      <p:to>
                                        <p:strVal val="visible"/>
                                      </p:to>
                                    </p:set>
                                    <p:animEffect transition="in" filter="fade">
                                      <p:cBhvr>
                                        <p:cTn id="11" dur="500"/>
                                        <p:tgtEl>
                                          <p:spTgt spid="18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500"/>
                                        <p:tgtEl>
                                          <p:spTgt spid="18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7"/>
                                        </p:tgtEl>
                                        <p:attrNameLst>
                                          <p:attrName>style.visibility</p:attrName>
                                        </p:attrNameLst>
                                      </p:cBhvr>
                                      <p:to>
                                        <p:strVal val="visible"/>
                                      </p:to>
                                    </p:set>
                                    <p:animEffect transition="in" filter="fade">
                                      <p:cBhvr>
                                        <p:cTn id="19" dur="500"/>
                                        <p:tgtEl>
                                          <p:spTgt spid="18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6"/>
                                        </p:tgtEl>
                                        <p:attrNameLst>
                                          <p:attrName>style.visibility</p:attrName>
                                        </p:attrNameLst>
                                      </p:cBhvr>
                                      <p:to>
                                        <p:strVal val="visible"/>
                                      </p:to>
                                    </p:set>
                                    <p:animEffect transition="in" filter="fade">
                                      <p:cBhvr>
                                        <p:cTn id="23" dur="500"/>
                                        <p:tgtEl>
                                          <p:spTgt spid="18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5"/>
                                        </p:tgtEl>
                                        <p:attrNameLst>
                                          <p:attrName>style.visibility</p:attrName>
                                        </p:attrNameLst>
                                      </p:cBhvr>
                                      <p:to>
                                        <p:strVal val="visible"/>
                                      </p:to>
                                    </p:set>
                                    <p:animEffect transition="in" filter="fade">
                                      <p:cBhvr>
                                        <p:cTn id="27"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p:nvPr/>
        </p:nvSpPr>
        <p:spPr>
          <a:xfrm>
            <a:off x="659733" y="0"/>
            <a:ext cx="11532400" cy="6876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p>
        </p:txBody>
      </p:sp>
      <p:sp>
        <p:nvSpPr>
          <p:cNvPr id="193" name="Google Shape;193;p26"/>
          <p:cNvSpPr/>
          <p:nvPr/>
        </p:nvSpPr>
        <p:spPr>
          <a:xfrm>
            <a:off x="0" y="0"/>
            <a:ext cx="646800" cy="6876000"/>
          </a:xfrm>
          <a:prstGeom prst="rect">
            <a:avLst/>
          </a:prstGeom>
          <a:solidFill>
            <a:srgbClr val="EFEFE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pic>
        <p:nvPicPr>
          <p:cNvPr id="194" name="Google Shape;194;p26"/>
          <p:cNvPicPr preferRelativeResize="0"/>
          <p:nvPr/>
        </p:nvPicPr>
        <p:blipFill>
          <a:blip r:embed="rId3">
            <a:alphaModFix/>
          </a:blip>
          <a:stretch>
            <a:fillRect/>
          </a:stretch>
        </p:blipFill>
        <p:spPr>
          <a:xfrm rot="16200000">
            <a:off x="-402616" y="894801"/>
            <a:ext cx="1452032" cy="184900"/>
          </a:xfrm>
          <a:prstGeom prst="rect">
            <a:avLst/>
          </a:prstGeom>
          <a:noFill/>
          <a:ln>
            <a:noFill/>
          </a:ln>
        </p:spPr>
      </p:pic>
      <p:pic>
        <p:nvPicPr>
          <p:cNvPr id="195" name="Google Shape;195;p26"/>
          <p:cNvPicPr preferRelativeResize="0"/>
          <p:nvPr/>
        </p:nvPicPr>
        <p:blipFill rotWithShape="1">
          <a:blip r:embed="rId4">
            <a:alphaModFix/>
          </a:blip>
          <a:srcRect l="33066" r="23263" b="38359"/>
          <a:stretch/>
        </p:blipFill>
        <p:spPr>
          <a:xfrm>
            <a:off x="-15" y="6264633"/>
            <a:ext cx="646801" cy="611200"/>
          </a:xfrm>
          <a:prstGeom prst="rect">
            <a:avLst/>
          </a:prstGeom>
          <a:noFill/>
          <a:ln>
            <a:noFill/>
          </a:ln>
        </p:spPr>
      </p:pic>
      <p:sp>
        <p:nvSpPr>
          <p:cNvPr id="196" name="Google Shape;196;p26"/>
          <p:cNvSpPr txBox="1"/>
          <p:nvPr/>
        </p:nvSpPr>
        <p:spPr>
          <a:xfrm rot="16200000">
            <a:off x="-1037400" y="4687195"/>
            <a:ext cx="2721600" cy="2052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33">
                <a:solidFill>
                  <a:schemeClr val="accent2"/>
                </a:solidFill>
                <a:latin typeface="Montserrat"/>
                <a:ea typeface="Montserrat"/>
                <a:cs typeface="Montserrat"/>
                <a:sym typeface="Montserrat"/>
              </a:rPr>
              <a:t>OUR PARTNERS</a:t>
            </a:r>
            <a:endParaRPr sz="1333">
              <a:solidFill>
                <a:schemeClr val="accent2"/>
              </a:solidFill>
              <a:latin typeface="Montserrat"/>
              <a:ea typeface="Montserrat"/>
              <a:cs typeface="Montserrat"/>
              <a:sym typeface="Montserrat"/>
            </a:endParaRPr>
          </a:p>
        </p:txBody>
      </p:sp>
      <p:pic>
        <p:nvPicPr>
          <p:cNvPr id="197" name="Google Shape;197;p26" title="GF Partner Block August 2025.png"/>
          <p:cNvPicPr preferRelativeResize="0"/>
          <p:nvPr/>
        </p:nvPicPr>
        <p:blipFill>
          <a:blip r:embed="rId5">
            <a:alphaModFix/>
          </a:blip>
          <a:stretch>
            <a:fillRect/>
          </a:stretch>
        </p:blipFill>
        <p:spPr>
          <a:xfrm>
            <a:off x="-16" y="-9001"/>
            <a:ext cx="12208016" cy="68848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p:nvPr/>
        </p:nvSpPr>
        <p:spPr>
          <a:xfrm>
            <a:off x="3670005" y="890159"/>
            <a:ext cx="2194800" cy="2194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203" name="Google Shape;203;p27"/>
          <p:cNvSpPr/>
          <p:nvPr/>
        </p:nvSpPr>
        <p:spPr>
          <a:xfrm>
            <a:off x="5145411" y="3256983"/>
            <a:ext cx="2194800" cy="2194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204" name="Google Shape;204;p27"/>
          <p:cNvSpPr/>
          <p:nvPr/>
        </p:nvSpPr>
        <p:spPr>
          <a:xfrm>
            <a:off x="4709920" y="1456059"/>
            <a:ext cx="3124000" cy="3124000"/>
          </a:xfrm>
          <a:prstGeom prst="ellipse">
            <a:avLst/>
          </a:prstGeom>
          <a:solidFill>
            <a:srgbClr val="F8F7F3"/>
          </a:solidFill>
          <a:ln w="1143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solidFill>
                <a:schemeClr val="lt1"/>
              </a:solidFill>
              <a:latin typeface="Montserrat"/>
              <a:ea typeface="Montserrat"/>
              <a:cs typeface="Montserrat"/>
              <a:sym typeface="Montserrat"/>
            </a:endParaRPr>
          </a:p>
        </p:txBody>
      </p:sp>
      <p:sp>
        <p:nvSpPr>
          <p:cNvPr id="205" name="Google Shape;205;p27"/>
          <p:cNvSpPr/>
          <p:nvPr/>
        </p:nvSpPr>
        <p:spPr>
          <a:xfrm>
            <a:off x="6627391" y="890159"/>
            <a:ext cx="2194800" cy="2194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206" name="Google Shape;206;p27"/>
          <p:cNvSpPr/>
          <p:nvPr/>
        </p:nvSpPr>
        <p:spPr>
          <a:xfrm>
            <a:off x="3670005" y="890175"/>
            <a:ext cx="2194800" cy="2194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207" name="Google Shape;207;p27"/>
          <p:cNvSpPr/>
          <p:nvPr/>
        </p:nvSpPr>
        <p:spPr>
          <a:xfrm>
            <a:off x="5145411" y="3256983"/>
            <a:ext cx="2194800" cy="21948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sp>
        <p:nvSpPr>
          <p:cNvPr id="208" name="Google Shape;208;p27"/>
          <p:cNvSpPr/>
          <p:nvPr/>
        </p:nvSpPr>
        <p:spPr>
          <a:xfrm>
            <a:off x="4918564" y="1664703"/>
            <a:ext cx="2706800" cy="2706800"/>
          </a:xfrm>
          <a:prstGeom prst="ellipse">
            <a:avLst/>
          </a:prstGeom>
          <a:solidFill>
            <a:srgbClr val="F8F7F3"/>
          </a:solidFill>
          <a:ln w="114300" cap="flat" cmpd="sng">
            <a:solidFill>
              <a:srgbClr val="FAFAFA"/>
            </a:solidFill>
            <a:prstDash val="solid"/>
            <a:round/>
            <a:headEnd type="none" w="sm" len="sm"/>
            <a:tailEnd type="none" w="sm" len="sm"/>
          </a:ln>
          <a:effectLst>
            <a:outerShdw blurRad="57150" dist="19050" dir="546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solidFill>
                <a:schemeClr val="lt1"/>
              </a:solidFill>
              <a:latin typeface="Montserrat"/>
              <a:ea typeface="Montserrat"/>
              <a:cs typeface="Montserrat"/>
              <a:sym typeface="Montserrat"/>
            </a:endParaRPr>
          </a:p>
        </p:txBody>
      </p:sp>
      <p:pic>
        <p:nvPicPr>
          <p:cNvPr id="209" name="Google Shape;209;p27"/>
          <p:cNvPicPr preferRelativeResize="0"/>
          <p:nvPr/>
        </p:nvPicPr>
        <p:blipFill rotWithShape="1">
          <a:blip r:embed="rId3">
            <a:alphaModFix/>
          </a:blip>
          <a:srcRect l="6175" r="28682"/>
          <a:stretch/>
        </p:blipFill>
        <p:spPr>
          <a:xfrm>
            <a:off x="4860705" y="1591745"/>
            <a:ext cx="2844000" cy="2852800"/>
          </a:xfrm>
          <a:prstGeom prst="ellipse">
            <a:avLst/>
          </a:prstGeom>
          <a:noFill/>
          <a:ln>
            <a:noFill/>
          </a:ln>
        </p:spPr>
      </p:pic>
      <p:sp>
        <p:nvSpPr>
          <p:cNvPr id="210" name="Google Shape;210;p27"/>
          <p:cNvSpPr txBox="1"/>
          <p:nvPr/>
        </p:nvSpPr>
        <p:spPr>
          <a:xfrm>
            <a:off x="646800" y="261248"/>
            <a:ext cx="11544800" cy="611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800">
                <a:solidFill>
                  <a:srgbClr val="414D57"/>
                </a:solidFill>
                <a:latin typeface="Montserrat Light"/>
                <a:ea typeface="Montserrat Light"/>
                <a:cs typeface="Montserrat Light"/>
                <a:sym typeface="Montserrat Light"/>
              </a:rPr>
              <a:t>INNOVATION </a:t>
            </a:r>
            <a:r>
              <a:rPr lang="en" sz="2800" b="1">
                <a:solidFill>
                  <a:srgbClr val="6FBEA3"/>
                </a:solidFill>
                <a:latin typeface="Montserrat"/>
                <a:ea typeface="Montserrat"/>
                <a:cs typeface="Montserrat"/>
                <a:sym typeface="Montserrat"/>
              </a:rPr>
              <a:t>FRAMEWORK</a:t>
            </a:r>
            <a:endParaRPr sz="2800" b="1">
              <a:solidFill>
                <a:srgbClr val="6FBEA3"/>
              </a:solidFill>
              <a:latin typeface="Montserrat"/>
              <a:ea typeface="Montserrat"/>
              <a:cs typeface="Montserrat"/>
              <a:sym typeface="Montserrat"/>
            </a:endParaRPr>
          </a:p>
        </p:txBody>
      </p:sp>
      <p:sp>
        <p:nvSpPr>
          <p:cNvPr id="211" name="Google Shape;211;p27"/>
          <p:cNvSpPr txBox="1"/>
          <p:nvPr/>
        </p:nvSpPr>
        <p:spPr>
          <a:xfrm>
            <a:off x="9118700" y="1706633"/>
            <a:ext cx="2099600" cy="864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03195" lvl="0" algn="l" rtl="0">
              <a:lnSpc>
                <a:spcPct val="115000"/>
              </a:lnSpc>
              <a:spcBef>
                <a:spcPts val="0"/>
              </a:spcBef>
              <a:spcAft>
                <a:spcPts val="0"/>
              </a:spcAft>
              <a:buClr>
                <a:schemeClr val="accent2"/>
              </a:buClr>
              <a:buSzPts val="1200"/>
            </a:pPr>
            <a:r>
              <a:rPr lang="en" sz="1600" dirty="0">
                <a:solidFill>
                  <a:schemeClr val="dk1"/>
                </a:solidFill>
                <a:latin typeface="Montserrat"/>
                <a:ea typeface="Montserrat"/>
                <a:cs typeface="Montserrat"/>
                <a:sym typeface="Montserrat"/>
              </a:rPr>
              <a:t>GLOBAL</a:t>
            </a:r>
          </a:p>
          <a:p>
            <a:pPr marL="203195" lvl="0" algn="l" rtl="0">
              <a:lnSpc>
                <a:spcPct val="115000"/>
              </a:lnSpc>
              <a:spcBef>
                <a:spcPts val="0"/>
              </a:spcBef>
              <a:spcAft>
                <a:spcPts val="0"/>
              </a:spcAft>
              <a:buClr>
                <a:schemeClr val="accent2"/>
              </a:buClr>
              <a:buSzPts val="1200"/>
            </a:pPr>
            <a:r>
              <a:rPr lang="en" sz="1600" dirty="0">
                <a:solidFill>
                  <a:schemeClr val="dk1"/>
                </a:solidFill>
                <a:latin typeface="Montserrat"/>
                <a:ea typeface="Montserrat"/>
                <a:cs typeface="Montserrat"/>
                <a:sym typeface="Montserrat"/>
              </a:rPr>
              <a:t>INNOVATION</a:t>
            </a:r>
          </a:p>
          <a:p>
            <a:pPr marL="203195" lvl="0" algn="l" rtl="0">
              <a:lnSpc>
                <a:spcPct val="115000"/>
              </a:lnSpc>
              <a:spcBef>
                <a:spcPts val="0"/>
              </a:spcBef>
              <a:spcAft>
                <a:spcPts val="0"/>
              </a:spcAft>
              <a:buClr>
                <a:schemeClr val="accent2"/>
              </a:buClr>
              <a:buSzPts val="1200"/>
            </a:pPr>
            <a:r>
              <a:rPr lang="en" sz="1600" dirty="0">
                <a:solidFill>
                  <a:schemeClr val="dk1"/>
                </a:solidFill>
                <a:latin typeface="Montserrat"/>
                <a:ea typeface="Montserrat"/>
                <a:cs typeface="Montserrat"/>
                <a:sym typeface="Montserrat"/>
              </a:rPr>
              <a:t>ECOSYSTEM</a:t>
            </a:r>
            <a:endParaRPr sz="1600" dirty="0">
              <a:solidFill>
                <a:schemeClr val="dk1"/>
              </a:solidFill>
              <a:latin typeface="Montserrat"/>
              <a:ea typeface="Montserrat"/>
              <a:cs typeface="Montserrat"/>
              <a:sym typeface="Montserrat"/>
            </a:endParaRPr>
          </a:p>
        </p:txBody>
      </p:sp>
      <p:sp>
        <p:nvSpPr>
          <p:cNvPr id="212" name="Google Shape;212;p27"/>
          <p:cNvSpPr txBox="1"/>
          <p:nvPr/>
        </p:nvSpPr>
        <p:spPr>
          <a:xfrm>
            <a:off x="722765" y="1698596"/>
            <a:ext cx="2471177" cy="864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r" rtl="0">
              <a:lnSpc>
                <a:spcPct val="115000"/>
              </a:lnSpc>
              <a:spcBef>
                <a:spcPts val="0"/>
              </a:spcBef>
              <a:spcAft>
                <a:spcPts val="0"/>
              </a:spcAft>
              <a:buNone/>
            </a:pPr>
            <a:r>
              <a:rPr lang="en" sz="1600" dirty="0">
                <a:solidFill>
                  <a:schemeClr val="dk1"/>
                </a:solidFill>
                <a:latin typeface="Montserrat"/>
                <a:ea typeface="Montserrat"/>
                <a:cs typeface="Montserrat"/>
                <a:sym typeface="Montserrat"/>
              </a:rPr>
              <a:t>REGIONAL</a:t>
            </a:r>
            <a:endParaRPr sz="1600" dirty="0">
              <a:solidFill>
                <a:schemeClr val="dk1"/>
              </a:solidFill>
              <a:latin typeface="Montserrat"/>
              <a:ea typeface="Montserrat"/>
              <a:cs typeface="Montserrat"/>
              <a:sym typeface="Montserrat"/>
            </a:endParaRPr>
          </a:p>
          <a:p>
            <a:pPr marL="609585" lvl="0" indent="0" algn="r" rtl="0">
              <a:lnSpc>
                <a:spcPct val="115000"/>
              </a:lnSpc>
              <a:spcBef>
                <a:spcPts val="0"/>
              </a:spcBef>
              <a:spcAft>
                <a:spcPts val="0"/>
              </a:spcAft>
              <a:buNone/>
            </a:pPr>
            <a:r>
              <a:rPr lang="en" sz="1600" dirty="0">
                <a:solidFill>
                  <a:schemeClr val="dk1"/>
                </a:solidFill>
                <a:latin typeface="Montserrat"/>
                <a:ea typeface="Montserrat"/>
                <a:cs typeface="Montserrat"/>
                <a:sym typeface="Montserrat"/>
              </a:rPr>
              <a:t>AGRICULTURE</a:t>
            </a:r>
            <a:endParaRPr sz="1600" dirty="0">
              <a:solidFill>
                <a:schemeClr val="dk1"/>
              </a:solidFill>
              <a:latin typeface="Montserrat"/>
              <a:ea typeface="Montserrat"/>
              <a:cs typeface="Montserrat"/>
              <a:sym typeface="Montserrat"/>
            </a:endParaRPr>
          </a:p>
          <a:p>
            <a:pPr marL="609585" lvl="0" indent="0" algn="r" rtl="0">
              <a:lnSpc>
                <a:spcPct val="115000"/>
              </a:lnSpc>
              <a:spcBef>
                <a:spcPts val="0"/>
              </a:spcBef>
              <a:spcAft>
                <a:spcPts val="0"/>
              </a:spcAft>
              <a:buNone/>
            </a:pPr>
            <a:r>
              <a:rPr lang="en" sz="1600" dirty="0">
                <a:solidFill>
                  <a:schemeClr val="dk1"/>
                </a:solidFill>
                <a:latin typeface="Montserrat"/>
                <a:ea typeface="Montserrat"/>
                <a:cs typeface="Montserrat"/>
                <a:sym typeface="Montserrat"/>
              </a:rPr>
              <a:t>ECOSYSTEM</a:t>
            </a:r>
            <a:endParaRPr sz="1600" dirty="0">
              <a:solidFill>
                <a:schemeClr val="dk1"/>
              </a:solidFill>
              <a:latin typeface="Montserrat"/>
              <a:ea typeface="Montserrat"/>
              <a:cs typeface="Montserrat"/>
              <a:sym typeface="Montserrat"/>
            </a:endParaRPr>
          </a:p>
        </p:txBody>
      </p:sp>
      <p:sp>
        <p:nvSpPr>
          <p:cNvPr id="213" name="Google Shape;213;p27"/>
          <p:cNvSpPr txBox="1"/>
          <p:nvPr/>
        </p:nvSpPr>
        <p:spPr>
          <a:xfrm rot="10800000">
            <a:off x="3022227" y="1690833"/>
            <a:ext cx="371600" cy="2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06390" algn="l" rtl="0">
              <a:lnSpc>
                <a:spcPct val="115000"/>
              </a:lnSpc>
              <a:spcBef>
                <a:spcPts val="0"/>
              </a:spcBef>
              <a:spcAft>
                <a:spcPts val="0"/>
              </a:spcAft>
              <a:buClr>
                <a:schemeClr val="accent2"/>
              </a:buClr>
              <a:buSzPts val="1200"/>
              <a:buFont typeface="Montserrat"/>
              <a:buChar char="➔"/>
            </a:pPr>
            <a:endParaRPr sz="1600">
              <a:solidFill>
                <a:schemeClr val="dk1"/>
              </a:solidFill>
              <a:latin typeface="Montserrat"/>
              <a:ea typeface="Montserrat"/>
              <a:cs typeface="Montserrat"/>
              <a:sym typeface="Montserrat"/>
            </a:endParaRPr>
          </a:p>
        </p:txBody>
      </p:sp>
      <p:sp>
        <p:nvSpPr>
          <p:cNvPr id="214" name="Google Shape;214;p27"/>
          <p:cNvSpPr txBox="1"/>
          <p:nvPr/>
        </p:nvSpPr>
        <p:spPr>
          <a:xfrm>
            <a:off x="3406015" y="5550403"/>
            <a:ext cx="5680400" cy="2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600" dirty="0">
                <a:solidFill>
                  <a:schemeClr val="dk1"/>
                </a:solidFill>
                <a:latin typeface="Montserrat"/>
                <a:ea typeface="Montserrat"/>
                <a:cs typeface="Montserrat"/>
                <a:sym typeface="Montserrat"/>
              </a:rPr>
              <a:t>FORM COLLABORATIONS</a:t>
            </a:r>
            <a:endParaRPr sz="1600" dirty="0">
              <a:solidFill>
                <a:schemeClr val="dk1"/>
              </a:solidFill>
              <a:latin typeface="Montserrat"/>
              <a:ea typeface="Montserrat"/>
              <a:cs typeface="Montserrat"/>
              <a:sym typeface="Montserrat"/>
            </a:endParaRPr>
          </a:p>
          <a:p>
            <a:pPr marL="609585" lvl="0" indent="0" algn="ctr" rtl="0">
              <a:lnSpc>
                <a:spcPct val="115000"/>
              </a:lnSpc>
              <a:spcBef>
                <a:spcPts val="0"/>
              </a:spcBef>
              <a:spcAft>
                <a:spcPts val="0"/>
              </a:spcAft>
              <a:buNone/>
            </a:pPr>
            <a:endParaRPr sz="1600" dirty="0">
              <a:solidFill>
                <a:schemeClr val="dk1"/>
              </a:solidFill>
              <a:latin typeface="Montserrat"/>
              <a:ea typeface="Montserrat"/>
              <a:cs typeface="Montserrat"/>
              <a:sym typeface="Montserrat"/>
            </a:endParaRPr>
          </a:p>
        </p:txBody>
      </p:sp>
      <p:sp>
        <p:nvSpPr>
          <p:cNvPr id="215" name="Google Shape;215;p27"/>
          <p:cNvSpPr txBox="1"/>
          <p:nvPr/>
        </p:nvSpPr>
        <p:spPr>
          <a:xfrm rot="10800000">
            <a:off x="5903861" y="2565161"/>
            <a:ext cx="329200" cy="252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0" algn="l" rtl="0">
              <a:lnSpc>
                <a:spcPct val="115000"/>
              </a:lnSpc>
              <a:spcBef>
                <a:spcPts val="0"/>
              </a:spcBef>
              <a:spcAft>
                <a:spcPts val="0"/>
              </a:spcAft>
              <a:buNone/>
            </a:pPr>
            <a:endParaRPr sz="1600">
              <a:solidFill>
                <a:schemeClr val="dk1"/>
              </a:solidFill>
              <a:latin typeface="Montserrat"/>
              <a:ea typeface="Montserrat"/>
              <a:cs typeface="Montserrat"/>
              <a:sym typeface="Montserrat"/>
            </a:endParaRPr>
          </a:p>
        </p:txBody>
      </p:sp>
      <p:grpSp>
        <p:nvGrpSpPr>
          <p:cNvPr id="216" name="Google Shape;216;p27"/>
          <p:cNvGrpSpPr/>
          <p:nvPr/>
        </p:nvGrpSpPr>
        <p:grpSpPr>
          <a:xfrm>
            <a:off x="9030002" y="2662275"/>
            <a:ext cx="2565617" cy="471853"/>
            <a:chOff x="700700" y="4582750"/>
            <a:chExt cx="8177700" cy="425400"/>
          </a:xfrm>
        </p:grpSpPr>
        <p:sp>
          <p:nvSpPr>
            <p:cNvPr id="217" name="Google Shape;217;p27"/>
            <p:cNvSpPr/>
            <p:nvPr/>
          </p:nvSpPr>
          <p:spPr>
            <a:xfrm>
              <a:off x="700700" y="4605750"/>
              <a:ext cx="8177700" cy="381300"/>
            </a:xfrm>
            <a:prstGeom prst="roundRect">
              <a:avLst>
                <a:gd name="adj" fmla="val 14605"/>
              </a:avLst>
            </a:prstGeom>
            <a:solidFill>
              <a:srgbClr val="F8F7F3"/>
            </a:solidFill>
            <a:ln w="9525" cap="flat" cmpd="sng">
              <a:solidFill>
                <a:srgbClr val="6FBEA3"/>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18" name="Google Shape;218;p27"/>
            <p:cNvSpPr/>
            <p:nvPr/>
          </p:nvSpPr>
          <p:spPr>
            <a:xfrm>
              <a:off x="898536" y="4582750"/>
              <a:ext cx="7782000" cy="425400"/>
            </a:xfrm>
            <a:prstGeom prst="rect">
              <a:avLst/>
            </a:prstGeom>
            <a:solidFill>
              <a:srgbClr val="F8F7F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sp>
        <p:nvSpPr>
          <p:cNvPr id="219" name="Google Shape;219;p27"/>
          <p:cNvSpPr txBox="1"/>
          <p:nvPr/>
        </p:nvSpPr>
        <p:spPr>
          <a:xfrm rot="16200000">
            <a:off x="-1037400" y="4687195"/>
            <a:ext cx="2721600" cy="2052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33">
                <a:solidFill>
                  <a:schemeClr val="accent2"/>
                </a:solidFill>
                <a:latin typeface="Montserrat"/>
                <a:ea typeface="Montserrat"/>
                <a:cs typeface="Montserrat"/>
                <a:sym typeface="Montserrat"/>
              </a:rPr>
              <a:t>INNOVATION FRAMEWORK</a:t>
            </a:r>
            <a:endParaRPr sz="1333">
              <a:solidFill>
                <a:schemeClr val="accent2"/>
              </a:solidFill>
              <a:latin typeface="Montserrat"/>
              <a:ea typeface="Montserrat"/>
              <a:cs typeface="Montserrat"/>
              <a:sym typeface="Montserrat"/>
            </a:endParaRPr>
          </a:p>
        </p:txBody>
      </p:sp>
      <p:grpSp>
        <p:nvGrpSpPr>
          <p:cNvPr id="220" name="Google Shape;220;p27"/>
          <p:cNvGrpSpPr/>
          <p:nvPr/>
        </p:nvGrpSpPr>
        <p:grpSpPr>
          <a:xfrm>
            <a:off x="3288828" y="506872"/>
            <a:ext cx="2957429" cy="2961483"/>
            <a:chOff x="4751406" y="299903"/>
            <a:chExt cx="2504598" cy="2508031"/>
          </a:xfrm>
        </p:grpSpPr>
        <p:grpSp>
          <p:nvGrpSpPr>
            <p:cNvPr id="221" name="Google Shape;221;p27"/>
            <p:cNvGrpSpPr/>
            <p:nvPr/>
          </p:nvGrpSpPr>
          <p:grpSpPr>
            <a:xfrm rot="2146101">
              <a:off x="5109744" y="652392"/>
              <a:ext cx="1787922" cy="1803052"/>
              <a:chOff x="1034850" y="445025"/>
              <a:chExt cx="1375981" cy="1387625"/>
            </a:xfrm>
          </p:grpSpPr>
          <p:pic>
            <p:nvPicPr>
              <p:cNvPr id="222" name="Google Shape;222;p27"/>
              <p:cNvPicPr preferRelativeResize="0"/>
              <p:nvPr/>
            </p:nvPicPr>
            <p:blipFill>
              <a:blip r:embed="rId4">
                <a:alphaModFix/>
              </a:blip>
              <a:stretch>
                <a:fillRect/>
              </a:stretch>
            </p:blipFill>
            <p:spPr>
              <a:xfrm>
                <a:off x="1034850" y="445025"/>
                <a:ext cx="692800" cy="1387625"/>
              </a:xfrm>
              <a:prstGeom prst="rect">
                <a:avLst/>
              </a:prstGeom>
              <a:noFill/>
              <a:ln>
                <a:noFill/>
              </a:ln>
            </p:spPr>
          </p:pic>
          <p:pic>
            <p:nvPicPr>
              <p:cNvPr id="223" name="Google Shape;223;p27"/>
              <p:cNvPicPr preferRelativeResize="0"/>
              <p:nvPr/>
            </p:nvPicPr>
            <p:blipFill>
              <a:blip r:embed="rId5">
                <a:alphaModFix/>
              </a:blip>
              <a:stretch>
                <a:fillRect/>
              </a:stretch>
            </p:blipFill>
            <p:spPr>
              <a:xfrm rot="10800000">
                <a:off x="1718031" y="445031"/>
                <a:ext cx="692800" cy="1387594"/>
              </a:xfrm>
              <a:prstGeom prst="rect">
                <a:avLst/>
              </a:prstGeom>
              <a:noFill/>
              <a:ln>
                <a:noFill/>
              </a:ln>
            </p:spPr>
          </p:pic>
        </p:grpSp>
        <p:grpSp>
          <p:nvGrpSpPr>
            <p:cNvPr id="224" name="Google Shape;224;p27"/>
            <p:cNvGrpSpPr/>
            <p:nvPr/>
          </p:nvGrpSpPr>
          <p:grpSpPr>
            <a:xfrm>
              <a:off x="5277775" y="827813"/>
              <a:ext cx="1452150" cy="1452150"/>
              <a:chOff x="4012525" y="1641563"/>
              <a:chExt cx="1452150" cy="1452150"/>
            </a:xfrm>
          </p:grpSpPr>
          <p:pic>
            <p:nvPicPr>
              <p:cNvPr id="225" name="Google Shape;225;p27"/>
              <p:cNvPicPr preferRelativeResize="0"/>
              <p:nvPr/>
            </p:nvPicPr>
            <p:blipFill>
              <a:blip r:embed="rId6">
                <a:alphaModFix/>
              </a:blip>
              <a:stretch>
                <a:fillRect/>
              </a:stretch>
            </p:blipFill>
            <p:spPr>
              <a:xfrm>
                <a:off x="4012525" y="1641563"/>
                <a:ext cx="1452150" cy="1452150"/>
              </a:xfrm>
              <a:prstGeom prst="rect">
                <a:avLst/>
              </a:prstGeom>
              <a:noFill/>
              <a:ln>
                <a:noFill/>
              </a:ln>
              <a:effectLst>
                <a:outerShdw blurRad="57150" dist="19050" dir="5460000" algn="bl" rotWithShape="0">
                  <a:srgbClr val="000000">
                    <a:alpha val="50000"/>
                  </a:srgbClr>
                </a:outerShdw>
              </a:effectLst>
            </p:spPr>
          </p:pic>
          <p:sp>
            <p:nvSpPr>
              <p:cNvPr id="226" name="Google Shape;226;p27"/>
              <p:cNvSpPr/>
              <p:nvPr/>
            </p:nvSpPr>
            <p:spPr>
              <a:xfrm>
                <a:off x="4049375" y="1678250"/>
                <a:ext cx="1378800" cy="1378800"/>
              </a:xfrm>
              <a:prstGeom prst="ellipse">
                <a:avLst/>
              </a:prstGeom>
              <a:solidFill>
                <a:srgbClr val="FFFFFF"/>
              </a:solidFill>
              <a:ln>
                <a:noFill/>
              </a:ln>
              <a:effectLst>
                <a:outerShdw blurRad="57150" dist="19050" dir="546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sp>
          <p:nvSpPr>
            <p:cNvPr id="227" name="Google Shape;227;p27"/>
            <p:cNvSpPr txBox="1"/>
            <p:nvPr/>
          </p:nvSpPr>
          <p:spPr>
            <a:xfrm>
              <a:off x="5310988" y="1167551"/>
              <a:ext cx="1385700" cy="7074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endParaRPr sz="1333">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067" b="1">
                  <a:solidFill>
                    <a:schemeClr val="dk1"/>
                  </a:solidFill>
                  <a:latin typeface="Montserrat"/>
                  <a:ea typeface="Montserrat"/>
                  <a:cs typeface="Montserrat"/>
                  <a:sym typeface="Montserrat"/>
                </a:rPr>
                <a:t>IDENTIFY</a:t>
              </a:r>
              <a:endParaRPr sz="1067"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067" b="1">
                  <a:solidFill>
                    <a:schemeClr val="dk1"/>
                  </a:solidFill>
                  <a:latin typeface="Montserrat"/>
                  <a:ea typeface="Montserrat"/>
                  <a:cs typeface="Montserrat"/>
                  <a:sym typeface="Montserrat"/>
                </a:rPr>
                <a:t>CHALLENGES</a:t>
              </a:r>
              <a:endParaRPr sz="1067" b="1">
                <a:solidFill>
                  <a:schemeClr val="dk1"/>
                </a:solidFill>
                <a:latin typeface="Montserrat"/>
                <a:ea typeface="Montserrat"/>
                <a:cs typeface="Montserrat"/>
                <a:sym typeface="Montserrat"/>
              </a:endParaRPr>
            </a:p>
          </p:txBody>
        </p:sp>
      </p:grpSp>
      <p:sp>
        <p:nvSpPr>
          <p:cNvPr id="228" name="Google Shape;228;p27"/>
          <p:cNvSpPr txBox="1"/>
          <p:nvPr/>
        </p:nvSpPr>
        <p:spPr>
          <a:xfrm>
            <a:off x="4563660" y="1591733"/>
            <a:ext cx="371600" cy="2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600" b="1">
                <a:solidFill>
                  <a:srgbClr val="6FBEA3"/>
                </a:solidFill>
                <a:latin typeface="Montserrat"/>
                <a:ea typeface="Montserrat"/>
                <a:cs typeface="Montserrat"/>
                <a:sym typeface="Montserrat"/>
              </a:rPr>
              <a:t>1</a:t>
            </a:r>
            <a:endParaRPr sz="1600" b="1">
              <a:solidFill>
                <a:srgbClr val="6FBEA3"/>
              </a:solidFill>
              <a:latin typeface="Montserrat"/>
              <a:ea typeface="Montserrat"/>
              <a:cs typeface="Montserrat"/>
              <a:sym typeface="Montserrat"/>
            </a:endParaRPr>
          </a:p>
        </p:txBody>
      </p:sp>
      <p:grpSp>
        <p:nvGrpSpPr>
          <p:cNvPr id="229" name="Google Shape;229;p27"/>
          <p:cNvGrpSpPr/>
          <p:nvPr/>
        </p:nvGrpSpPr>
        <p:grpSpPr>
          <a:xfrm>
            <a:off x="6246214" y="506872"/>
            <a:ext cx="2957429" cy="2961483"/>
            <a:chOff x="4751406" y="299903"/>
            <a:chExt cx="2504598" cy="2508031"/>
          </a:xfrm>
        </p:grpSpPr>
        <p:grpSp>
          <p:nvGrpSpPr>
            <p:cNvPr id="230" name="Google Shape;230;p27"/>
            <p:cNvGrpSpPr/>
            <p:nvPr/>
          </p:nvGrpSpPr>
          <p:grpSpPr>
            <a:xfrm rot="2146101">
              <a:off x="5109744" y="652392"/>
              <a:ext cx="1787922" cy="1803052"/>
              <a:chOff x="1034850" y="445025"/>
              <a:chExt cx="1375981" cy="1387625"/>
            </a:xfrm>
          </p:grpSpPr>
          <p:pic>
            <p:nvPicPr>
              <p:cNvPr id="231" name="Google Shape;231;p27"/>
              <p:cNvPicPr preferRelativeResize="0"/>
              <p:nvPr/>
            </p:nvPicPr>
            <p:blipFill>
              <a:blip r:embed="rId4">
                <a:alphaModFix/>
              </a:blip>
              <a:stretch>
                <a:fillRect/>
              </a:stretch>
            </p:blipFill>
            <p:spPr>
              <a:xfrm>
                <a:off x="1034850" y="445025"/>
                <a:ext cx="692800" cy="1387625"/>
              </a:xfrm>
              <a:prstGeom prst="rect">
                <a:avLst/>
              </a:prstGeom>
              <a:noFill/>
              <a:ln>
                <a:noFill/>
              </a:ln>
            </p:spPr>
          </p:pic>
          <p:pic>
            <p:nvPicPr>
              <p:cNvPr id="232" name="Google Shape;232;p27"/>
              <p:cNvPicPr preferRelativeResize="0"/>
              <p:nvPr/>
            </p:nvPicPr>
            <p:blipFill>
              <a:blip r:embed="rId5">
                <a:alphaModFix/>
              </a:blip>
              <a:stretch>
                <a:fillRect/>
              </a:stretch>
            </p:blipFill>
            <p:spPr>
              <a:xfrm rot="10800000">
                <a:off x="1718031" y="445031"/>
                <a:ext cx="692800" cy="1387594"/>
              </a:xfrm>
              <a:prstGeom prst="rect">
                <a:avLst/>
              </a:prstGeom>
              <a:noFill/>
              <a:ln>
                <a:noFill/>
              </a:ln>
            </p:spPr>
          </p:pic>
        </p:grpSp>
        <p:grpSp>
          <p:nvGrpSpPr>
            <p:cNvPr id="233" name="Google Shape;233;p27"/>
            <p:cNvGrpSpPr/>
            <p:nvPr/>
          </p:nvGrpSpPr>
          <p:grpSpPr>
            <a:xfrm>
              <a:off x="5277775" y="827813"/>
              <a:ext cx="1452150" cy="1452150"/>
              <a:chOff x="4012525" y="1641563"/>
              <a:chExt cx="1452150" cy="1452150"/>
            </a:xfrm>
          </p:grpSpPr>
          <p:pic>
            <p:nvPicPr>
              <p:cNvPr id="234" name="Google Shape;234;p27"/>
              <p:cNvPicPr preferRelativeResize="0"/>
              <p:nvPr/>
            </p:nvPicPr>
            <p:blipFill>
              <a:blip r:embed="rId6">
                <a:alphaModFix/>
              </a:blip>
              <a:stretch>
                <a:fillRect/>
              </a:stretch>
            </p:blipFill>
            <p:spPr>
              <a:xfrm>
                <a:off x="4012525" y="1641563"/>
                <a:ext cx="1452150" cy="1452150"/>
              </a:xfrm>
              <a:prstGeom prst="rect">
                <a:avLst/>
              </a:prstGeom>
              <a:noFill/>
              <a:ln>
                <a:noFill/>
              </a:ln>
              <a:effectLst>
                <a:outerShdw blurRad="57150" dist="19050" dir="5460000" algn="bl" rotWithShape="0">
                  <a:srgbClr val="000000">
                    <a:alpha val="50000"/>
                  </a:srgbClr>
                </a:outerShdw>
              </a:effectLst>
            </p:spPr>
          </p:pic>
          <p:sp>
            <p:nvSpPr>
              <p:cNvPr id="235" name="Google Shape;235;p27"/>
              <p:cNvSpPr/>
              <p:nvPr/>
            </p:nvSpPr>
            <p:spPr>
              <a:xfrm>
                <a:off x="4049375" y="1678250"/>
                <a:ext cx="1378800" cy="1378800"/>
              </a:xfrm>
              <a:prstGeom prst="ellipse">
                <a:avLst/>
              </a:prstGeom>
              <a:solidFill>
                <a:srgbClr val="FFFFFF"/>
              </a:solidFill>
              <a:ln>
                <a:noFill/>
              </a:ln>
              <a:effectLst>
                <a:outerShdw blurRad="57150" dist="19050" dir="546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sp>
          <p:nvSpPr>
            <p:cNvPr id="236" name="Google Shape;236;p27"/>
            <p:cNvSpPr txBox="1"/>
            <p:nvPr/>
          </p:nvSpPr>
          <p:spPr>
            <a:xfrm>
              <a:off x="5310988" y="1155794"/>
              <a:ext cx="1385700" cy="8673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endParaRPr sz="1333">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067" b="1">
                  <a:solidFill>
                    <a:schemeClr val="dk1"/>
                  </a:solidFill>
                  <a:latin typeface="Montserrat"/>
                  <a:ea typeface="Montserrat"/>
                  <a:cs typeface="Montserrat"/>
                  <a:sym typeface="Montserrat"/>
                </a:rPr>
                <a:t>UNDERSTAND </a:t>
              </a:r>
              <a:endParaRPr sz="1067"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067" b="1">
                  <a:solidFill>
                    <a:schemeClr val="dk1"/>
                  </a:solidFill>
                  <a:latin typeface="Montserrat"/>
                  <a:ea typeface="Montserrat"/>
                  <a:cs typeface="Montserrat"/>
                  <a:sym typeface="Montserrat"/>
                </a:rPr>
                <a:t>THE INNOVATION LANDSCAPE</a:t>
              </a:r>
              <a:endParaRPr sz="1067" b="1">
                <a:solidFill>
                  <a:schemeClr val="dk1"/>
                </a:solidFill>
                <a:latin typeface="Montserrat"/>
                <a:ea typeface="Montserrat"/>
                <a:cs typeface="Montserrat"/>
                <a:sym typeface="Montserrat"/>
              </a:endParaRPr>
            </a:p>
          </p:txBody>
        </p:sp>
      </p:grpSp>
      <p:sp>
        <p:nvSpPr>
          <p:cNvPr id="237" name="Google Shape;237;p27"/>
          <p:cNvSpPr txBox="1"/>
          <p:nvPr/>
        </p:nvSpPr>
        <p:spPr>
          <a:xfrm>
            <a:off x="7539109" y="1591733"/>
            <a:ext cx="371600" cy="28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600" b="1">
                <a:solidFill>
                  <a:srgbClr val="6FBEA3"/>
                </a:solidFill>
                <a:latin typeface="Montserrat"/>
                <a:ea typeface="Montserrat"/>
                <a:cs typeface="Montserrat"/>
                <a:sym typeface="Montserrat"/>
              </a:rPr>
              <a:t>2</a:t>
            </a:r>
            <a:endParaRPr sz="1600" b="1">
              <a:solidFill>
                <a:srgbClr val="6FBEA3"/>
              </a:solidFill>
              <a:latin typeface="Montserrat"/>
              <a:ea typeface="Montserrat"/>
              <a:cs typeface="Montserrat"/>
              <a:sym typeface="Montserrat"/>
            </a:endParaRPr>
          </a:p>
        </p:txBody>
      </p:sp>
      <p:grpSp>
        <p:nvGrpSpPr>
          <p:cNvPr id="238" name="Google Shape;238;p27"/>
          <p:cNvGrpSpPr/>
          <p:nvPr/>
        </p:nvGrpSpPr>
        <p:grpSpPr>
          <a:xfrm>
            <a:off x="900436" y="2654238"/>
            <a:ext cx="2565617" cy="471853"/>
            <a:chOff x="700700" y="4582750"/>
            <a:chExt cx="8177700" cy="425400"/>
          </a:xfrm>
        </p:grpSpPr>
        <p:sp>
          <p:nvSpPr>
            <p:cNvPr id="239" name="Google Shape;239;p27"/>
            <p:cNvSpPr/>
            <p:nvPr/>
          </p:nvSpPr>
          <p:spPr>
            <a:xfrm>
              <a:off x="700700" y="4605750"/>
              <a:ext cx="8177700" cy="381300"/>
            </a:xfrm>
            <a:prstGeom prst="roundRect">
              <a:avLst>
                <a:gd name="adj" fmla="val 14605"/>
              </a:avLst>
            </a:prstGeom>
            <a:solidFill>
              <a:srgbClr val="F8F7F3"/>
            </a:solidFill>
            <a:ln w="9525" cap="flat" cmpd="sng">
              <a:solidFill>
                <a:srgbClr val="6FBEA3"/>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40" name="Google Shape;240;p27"/>
            <p:cNvSpPr/>
            <p:nvPr/>
          </p:nvSpPr>
          <p:spPr>
            <a:xfrm>
              <a:off x="898536" y="4582750"/>
              <a:ext cx="7782000" cy="425400"/>
            </a:xfrm>
            <a:prstGeom prst="rect">
              <a:avLst/>
            </a:prstGeom>
            <a:solidFill>
              <a:srgbClr val="F8F7F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grpSp>
        <p:nvGrpSpPr>
          <p:cNvPr id="241" name="Google Shape;241;p27"/>
          <p:cNvGrpSpPr/>
          <p:nvPr/>
        </p:nvGrpSpPr>
        <p:grpSpPr>
          <a:xfrm>
            <a:off x="4767499" y="2873729"/>
            <a:ext cx="2957429" cy="2961483"/>
            <a:chOff x="3562106" y="2506364"/>
            <a:chExt cx="2504598" cy="2508031"/>
          </a:xfrm>
        </p:grpSpPr>
        <p:grpSp>
          <p:nvGrpSpPr>
            <p:cNvPr id="242" name="Google Shape;242;p27"/>
            <p:cNvGrpSpPr/>
            <p:nvPr/>
          </p:nvGrpSpPr>
          <p:grpSpPr>
            <a:xfrm>
              <a:off x="3562106" y="2506364"/>
              <a:ext cx="2504598" cy="2508031"/>
              <a:chOff x="3486332" y="2335639"/>
              <a:chExt cx="2504598" cy="2508031"/>
            </a:xfrm>
          </p:grpSpPr>
          <p:grpSp>
            <p:nvGrpSpPr>
              <p:cNvPr id="243" name="Google Shape;243;p27"/>
              <p:cNvGrpSpPr/>
              <p:nvPr/>
            </p:nvGrpSpPr>
            <p:grpSpPr>
              <a:xfrm rot="2146101">
                <a:off x="3844669" y="2688128"/>
                <a:ext cx="1787922" cy="1803052"/>
                <a:chOff x="1034850" y="445025"/>
                <a:chExt cx="1375981" cy="1387625"/>
              </a:xfrm>
            </p:grpSpPr>
            <p:pic>
              <p:nvPicPr>
                <p:cNvPr id="244" name="Google Shape;244;p27"/>
                <p:cNvPicPr preferRelativeResize="0"/>
                <p:nvPr/>
              </p:nvPicPr>
              <p:blipFill>
                <a:blip r:embed="rId4">
                  <a:alphaModFix/>
                </a:blip>
                <a:stretch>
                  <a:fillRect/>
                </a:stretch>
              </p:blipFill>
              <p:spPr>
                <a:xfrm>
                  <a:off x="1034850" y="445025"/>
                  <a:ext cx="692800" cy="1387625"/>
                </a:xfrm>
                <a:prstGeom prst="rect">
                  <a:avLst/>
                </a:prstGeom>
                <a:noFill/>
                <a:ln>
                  <a:noFill/>
                </a:ln>
              </p:spPr>
            </p:pic>
            <p:pic>
              <p:nvPicPr>
                <p:cNvPr id="245" name="Google Shape;245;p27"/>
                <p:cNvPicPr preferRelativeResize="0"/>
                <p:nvPr/>
              </p:nvPicPr>
              <p:blipFill>
                <a:blip r:embed="rId5">
                  <a:alphaModFix/>
                </a:blip>
                <a:stretch>
                  <a:fillRect/>
                </a:stretch>
              </p:blipFill>
              <p:spPr>
                <a:xfrm rot="10800000">
                  <a:off x="1718031" y="445031"/>
                  <a:ext cx="692800" cy="1387594"/>
                </a:xfrm>
                <a:prstGeom prst="rect">
                  <a:avLst/>
                </a:prstGeom>
                <a:noFill/>
                <a:ln>
                  <a:noFill/>
                </a:ln>
              </p:spPr>
            </p:pic>
          </p:grpSp>
          <p:grpSp>
            <p:nvGrpSpPr>
              <p:cNvPr id="246" name="Google Shape;246;p27"/>
              <p:cNvGrpSpPr/>
              <p:nvPr/>
            </p:nvGrpSpPr>
            <p:grpSpPr>
              <a:xfrm>
                <a:off x="3874325" y="2863525"/>
                <a:ext cx="1728600" cy="1452150"/>
                <a:chOff x="3874325" y="2863525"/>
                <a:chExt cx="1728600" cy="1452150"/>
              </a:xfrm>
            </p:grpSpPr>
            <p:grpSp>
              <p:nvGrpSpPr>
                <p:cNvPr id="247" name="Google Shape;247;p27"/>
                <p:cNvGrpSpPr/>
                <p:nvPr/>
              </p:nvGrpSpPr>
              <p:grpSpPr>
                <a:xfrm>
                  <a:off x="4012700" y="2863525"/>
                  <a:ext cx="1452150" cy="1452150"/>
                  <a:chOff x="4012525" y="1641563"/>
                  <a:chExt cx="1452150" cy="1452150"/>
                </a:xfrm>
              </p:grpSpPr>
              <p:pic>
                <p:nvPicPr>
                  <p:cNvPr id="248" name="Google Shape;248;p27"/>
                  <p:cNvPicPr preferRelativeResize="0"/>
                  <p:nvPr/>
                </p:nvPicPr>
                <p:blipFill>
                  <a:blip r:embed="rId6">
                    <a:alphaModFix/>
                  </a:blip>
                  <a:stretch>
                    <a:fillRect/>
                  </a:stretch>
                </p:blipFill>
                <p:spPr>
                  <a:xfrm>
                    <a:off x="4012525" y="1641563"/>
                    <a:ext cx="1452150" cy="1452150"/>
                  </a:xfrm>
                  <a:prstGeom prst="rect">
                    <a:avLst/>
                  </a:prstGeom>
                  <a:noFill/>
                  <a:ln>
                    <a:noFill/>
                  </a:ln>
                  <a:effectLst>
                    <a:outerShdw blurRad="57150" dist="19050" dir="5460000" algn="bl" rotWithShape="0">
                      <a:srgbClr val="000000">
                        <a:alpha val="50000"/>
                      </a:srgbClr>
                    </a:outerShdw>
                  </a:effectLst>
                </p:spPr>
              </p:pic>
              <p:sp>
                <p:nvSpPr>
                  <p:cNvPr id="249" name="Google Shape;249;p27"/>
                  <p:cNvSpPr/>
                  <p:nvPr/>
                </p:nvSpPr>
                <p:spPr>
                  <a:xfrm>
                    <a:off x="4049375" y="1678250"/>
                    <a:ext cx="1378800" cy="1378800"/>
                  </a:xfrm>
                  <a:prstGeom prst="ellipse">
                    <a:avLst/>
                  </a:prstGeom>
                  <a:solidFill>
                    <a:srgbClr val="FFFFFF"/>
                  </a:solidFill>
                  <a:ln>
                    <a:noFill/>
                  </a:ln>
                  <a:effectLst>
                    <a:outerShdw blurRad="57150" dist="19050" dir="546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sp>
              <p:nvSpPr>
                <p:cNvPr id="250" name="Google Shape;250;p27"/>
                <p:cNvSpPr txBox="1"/>
                <p:nvPr/>
              </p:nvSpPr>
              <p:spPr>
                <a:xfrm>
                  <a:off x="3874325" y="3164673"/>
                  <a:ext cx="1728600" cy="8673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endParaRPr sz="1333">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067" b="1">
                      <a:solidFill>
                        <a:schemeClr val="dk1"/>
                      </a:solidFill>
                      <a:latin typeface="Montserrat"/>
                      <a:ea typeface="Montserrat"/>
                      <a:cs typeface="Montserrat"/>
                      <a:sym typeface="Montserrat"/>
                    </a:rPr>
                    <a:t>EXPLORE AND</a:t>
                  </a:r>
                  <a:endParaRPr sz="1067"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 sz="1067" b="1">
                      <a:solidFill>
                        <a:schemeClr val="dk1"/>
                      </a:solidFill>
                      <a:latin typeface="Montserrat"/>
                      <a:ea typeface="Montserrat"/>
                      <a:cs typeface="Montserrat"/>
                      <a:sym typeface="Montserrat"/>
                    </a:rPr>
                    <a:t>APPLY PRACTICAL INNOVATIONS</a:t>
                  </a:r>
                  <a:endParaRPr sz="1067" b="1">
                    <a:solidFill>
                      <a:schemeClr val="dk1"/>
                    </a:solidFill>
                    <a:latin typeface="Montserrat"/>
                    <a:ea typeface="Montserrat"/>
                    <a:cs typeface="Montserrat"/>
                    <a:sym typeface="Montserrat"/>
                  </a:endParaRPr>
                </a:p>
              </p:txBody>
            </p:sp>
          </p:grpSp>
        </p:grpSp>
        <p:sp>
          <p:nvSpPr>
            <p:cNvPr id="251" name="Google Shape;251;p27"/>
            <p:cNvSpPr txBox="1"/>
            <p:nvPr/>
          </p:nvSpPr>
          <p:spPr>
            <a:xfrm>
              <a:off x="4675045" y="3390225"/>
              <a:ext cx="278700" cy="213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1600" b="1">
                  <a:solidFill>
                    <a:srgbClr val="6FBEA3"/>
                  </a:solidFill>
                  <a:latin typeface="Montserrat"/>
                  <a:ea typeface="Montserrat"/>
                  <a:cs typeface="Montserrat"/>
                  <a:sym typeface="Montserrat"/>
                </a:rPr>
                <a:t>3</a:t>
              </a:r>
              <a:endParaRPr sz="1600" b="1">
                <a:solidFill>
                  <a:srgbClr val="6FBEA3"/>
                </a:solidFill>
                <a:latin typeface="Montserrat"/>
                <a:ea typeface="Montserrat"/>
                <a:cs typeface="Montserrat"/>
                <a:sym typeface="Montserrat"/>
              </a:endParaRPr>
            </a:p>
          </p:txBody>
        </p:sp>
      </p:grpSp>
      <p:sp>
        <p:nvSpPr>
          <p:cNvPr id="252" name="Google Shape;252;p27"/>
          <p:cNvSpPr txBox="1"/>
          <p:nvPr/>
        </p:nvSpPr>
        <p:spPr>
          <a:xfrm>
            <a:off x="900869" y="2728163"/>
            <a:ext cx="2565200" cy="369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WHAT DOES AGRICULTURE</a:t>
            </a:r>
            <a:endParaRPr sz="12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 IN YOUR REGION NEED?</a:t>
            </a:r>
            <a:endParaRPr sz="1200" b="1">
              <a:solidFill>
                <a:schemeClr val="dk1"/>
              </a:solidFill>
              <a:latin typeface="Montserrat"/>
              <a:ea typeface="Montserrat"/>
              <a:cs typeface="Montserrat"/>
              <a:sym typeface="Montserrat"/>
            </a:endParaRPr>
          </a:p>
        </p:txBody>
      </p:sp>
      <p:sp>
        <p:nvSpPr>
          <p:cNvPr id="253" name="Google Shape;253;p27"/>
          <p:cNvSpPr txBox="1"/>
          <p:nvPr/>
        </p:nvSpPr>
        <p:spPr>
          <a:xfrm>
            <a:off x="9117607" y="2681429"/>
            <a:ext cx="2388400" cy="369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WHERE CAN THESE </a:t>
            </a:r>
            <a:endParaRPr sz="1200" b="1" dirty="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INNOVATIONS COME FROM?</a:t>
            </a:r>
            <a:endParaRPr sz="1200" b="1" dirty="0">
              <a:solidFill>
                <a:schemeClr val="dk1"/>
              </a:solidFill>
              <a:latin typeface="Montserrat"/>
              <a:ea typeface="Montserrat"/>
              <a:cs typeface="Montserrat"/>
              <a:sym typeface="Montserrat"/>
            </a:endParaRPr>
          </a:p>
        </p:txBody>
      </p:sp>
      <p:sp>
        <p:nvSpPr>
          <p:cNvPr id="254" name="Google Shape;254;p27"/>
          <p:cNvSpPr txBox="1"/>
          <p:nvPr/>
        </p:nvSpPr>
        <p:spPr>
          <a:xfrm>
            <a:off x="9029200" y="3233804"/>
            <a:ext cx="2565200" cy="74058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1600"/>
              </a:spcBef>
              <a:spcAft>
                <a:spcPts val="1600"/>
              </a:spcAft>
              <a:buNone/>
            </a:pPr>
            <a:r>
              <a:rPr lang="en" sz="933" i="1">
                <a:solidFill>
                  <a:schemeClr val="dk1"/>
                </a:solidFill>
                <a:latin typeface="Montserrat Medium"/>
                <a:ea typeface="Montserrat Medium"/>
                <a:cs typeface="Montserrat Medium"/>
                <a:sym typeface="Montserrat Medium"/>
              </a:rPr>
              <a:t>Who in the AgTech ecosystem would be valuable for you to connect with?</a:t>
            </a:r>
            <a:endParaRPr sz="933">
              <a:solidFill>
                <a:srgbClr val="FAFAFA"/>
              </a:solidFill>
              <a:latin typeface="Montserrat Medium"/>
              <a:ea typeface="Montserrat Medium"/>
              <a:cs typeface="Montserrat Medium"/>
              <a:sym typeface="Montserrat Medium"/>
            </a:endParaRPr>
          </a:p>
        </p:txBody>
      </p:sp>
      <p:sp>
        <p:nvSpPr>
          <p:cNvPr id="255" name="Google Shape;255;p27"/>
          <p:cNvSpPr txBox="1"/>
          <p:nvPr/>
        </p:nvSpPr>
        <p:spPr>
          <a:xfrm>
            <a:off x="900651" y="3225767"/>
            <a:ext cx="2565200" cy="74071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1600"/>
              </a:spcBef>
              <a:spcAft>
                <a:spcPts val="1600"/>
              </a:spcAft>
              <a:buNone/>
            </a:pPr>
            <a:r>
              <a:rPr lang="en" sz="933" i="1" dirty="0">
                <a:solidFill>
                  <a:schemeClr val="dk1"/>
                </a:solidFill>
                <a:latin typeface="Montserrat Medium"/>
                <a:ea typeface="Montserrat Medium"/>
                <a:cs typeface="Montserrat Medium"/>
                <a:sym typeface="Montserrat Medium"/>
              </a:rPr>
              <a:t>What challenge in agriculture can we help you solve?</a:t>
            </a:r>
            <a:endParaRPr sz="933" i="1" dirty="0">
              <a:solidFill>
                <a:schemeClr val="dk1"/>
              </a:solidFill>
              <a:latin typeface="Montserrat Medium"/>
              <a:ea typeface="Montserrat Medium"/>
              <a:cs typeface="Montserrat Medium"/>
              <a:sym typeface="Montserrat Medium"/>
            </a:endParaRPr>
          </a:p>
        </p:txBody>
      </p:sp>
      <p:grpSp>
        <p:nvGrpSpPr>
          <p:cNvPr id="256" name="Google Shape;256;p27"/>
          <p:cNvGrpSpPr/>
          <p:nvPr/>
        </p:nvGrpSpPr>
        <p:grpSpPr>
          <a:xfrm>
            <a:off x="4963408" y="5925992"/>
            <a:ext cx="2565617" cy="471853"/>
            <a:chOff x="700700" y="4582750"/>
            <a:chExt cx="8177700" cy="425400"/>
          </a:xfrm>
        </p:grpSpPr>
        <p:sp>
          <p:nvSpPr>
            <p:cNvPr id="257" name="Google Shape;257;p27"/>
            <p:cNvSpPr/>
            <p:nvPr/>
          </p:nvSpPr>
          <p:spPr>
            <a:xfrm>
              <a:off x="700700" y="4605750"/>
              <a:ext cx="8177700" cy="381300"/>
            </a:xfrm>
            <a:prstGeom prst="roundRect">
              <a:avLst>
                <a:gd name="adj" fmla="val 14605"/>
              </a:avLst>
            </a:prstGeom>
            <a:solidFill>
              <a:srgbClr val="F8F7F3"/>
            </a:solidFill>
            <a:ln w="9525" cap="flat" cmpd="sng">
              <a:solidFill>
                <a:srgbClr val="6FBEA3"/>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58" name="Google Shape;258;p27"/>
            <p:cNvSpPr/>
            <p:nvPr/>
          </p:nvSpPr>
          <p:spPr>
            <a:xfrm>
              <a:off x="898536" y="4582750"/>
              <a:ext cx="7782000" cy="425400"/>
            </a:xfrm>
            <a:prstGeom prst="rect">
              <a:avLst/>
            </a:prstGeom>
            <a:solidFill>
              <a:srgbClr val="F8F7F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sp>
        <p:nvSpPr>
          <p:cNvPr id="259" name="Google Shape;259;p27"/>
          <p:cNvSpPr txBox="1"/>
          <p:nvPr/>
        </p:nvSpPr>
        <p:spPr>
          <a:xfrm>
            <a:off x="5052015" y="5945145"/>
            <a:ext cx="2388400" cy="3696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HOW ARE INNOVATIONS </a:t>
            </a:r>
            <a:endParaRPr sz="1200" b="1" dirty="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200" b="1" dirty="0">
                <a:solidFill>
                  <a:schemeClr val="dk1"/>
                </a:solidFill>
                <a:latin typeface="Montserrat"/>
                <a:ea typeface="Montserrat"/>
                <a:cs typeface="Montserrat"/>
                <a:sym typeface="Montserrat"/>
              </a:rPr>
              <a:t>TESTED AND VALIDATED?</a:t>
            </a:r>
            <a:endParaRPr sz="1200" b="1" dirty="0">
              <a:solidFill>
                <a:schemeClr val="dk1"/>
              </a:solidFill>
              <a:latin typeface="Montserrat"/>
              <a:ea typeface="Montserrat"/>
              <a:cs typeface="Montserrat"/>
              <a:sym typeface="Montserrat"/>
            </a:endParaRPr>
          </a:p>
        </p:txBody>
      </p:sp>
      <p:sp>
        <p:nvSpPr>
          <p:cNvPr id="260" name="Google Shape;260;p27"/>
          <p:cNvSpPr txBox="1"/>
          <p:nvPr/>
        </p:nvSpPr>
        <p:spPr>
          <a:xfrm>
            <a:off x="3726211" y="6254245"/>
            <a:ext cx="5033200" cy="5754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1600"/>
              </a:spcBef>
              <a:spcAft>
                <a:spcPts val="1600"/>
              </a:spcAft>
              <a:buNone/>
            </a:pPr>
            <a:r>
              <a:rPr lang="en" sz="933" i="1" dirty="0">
                <a:solidFill>
                  <a:schemeClr val="dk1"/>
                </a:solidFill>
                <a:latin typeface="Montserrat Medium"/>
                <a:ea typeface="Montserrat Medium"/>
                <a:cs typeface="Montserrat Medium"/>
                <a:sym typeface="Montserrat Medium"/>
              </a:rPr>
              <a:t>How can we help you test and implement your innovations?</a:t>
            </a:r>
            <a:endParaRPr sz="933" i="1" dirty="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p:nvPr/>
        </p:nvSpPr>
        <p:spPr>
          <a:xfrm>
            <a:off x="0" y="0"/>
            <a:ext cx="646800" cy="6876000"/>
          </a:xfrm>
          <a:prstGeom prst="rect">
            <a:avLst/>
          </a:prstGeom>
          <a:solidFill>
            <a:srgbClr val="EFEFE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pic>
        <p:nvPicPr>
          <p:cNvPr id="266" name="Google Shape;266;p28"/>
          <p:cNvPicPr preferRelativeResize="0"/>
          <p:nvPr/>
        </p:nvPicPr>
        <p:blipFill>
          <a:blip r:embed="rId3">
            <a:alphaModFix/>
          </a:blip>
          <a:stretch>
            <a:fillRect/>
          </a:stretch>
        </p:blipFill>
        <p:spPr>
          <a:xfrm rot="16200000">
            <a:off x="-402616" y="894801"/>
            <a:ext cx="1452032" cy="184900"/>
          </a:xfrm>
          <a:prstGeom prst="rect">
            <a:avLst/>
          </a:prstGeom>
          <a:noFill/>
          <a:ln>
            <a:noFill/>
          </a:ln>
        </p:spPr>
      </p:pic>
      <p:pic>
        <p:nvPicPr>
          <p:cNvPr id="267" name="Google Shape;267;p28"/>
          <p:cNvPicPr preferRelativeResize="0"/>
          <p:nvPr/>
        </p:nvPicPr>
        <p:blipFill rotWithShape="1">
          <a:blip r:embed="rId4">
            <a:alphaModFix/>
          </a:blip>
          <a:srcRect l="33066" r="23263" b="38359"/>
          <a:stretch/>
        </p:blipFill>
        <p:spPr>
          <a:xfrm>
            <a:off x="-15" y="6264633"/>
            <a:ext cx="646801" cy="611200"/>
          </a:xfrm>
          <a:prstGeom prst="rect">
            <a:avLst/>
          </a:prstGeom>
          <a:noFill/>
          <a:ln>
            <a:noFill/>
          </a:ln>
        </p:spPr>
      </p:pic>
      <p:sp>
        <p:nvSpPr>
          <p:cNvPr id="268" name="Google Shape;268;p28"/>
          <p:cNvSpPr txBox="1"/>
          <p:nvPr/>
        </p:nvSpPr>
        <p:spPr>
          <a:xfrm rot="16200000">
            <a:off x="-1858400" y="3866203"/>
            <a:ext cx="4363600" cy="2052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333">
                <a:solidFill>
                  <a:schemeClr val="accent2"/>
                </a:solidFill>
                <a:latin typeface="Montserrat"/>
                <a:ea typeface="Montserrat"/>
                <a:cs typeface="Montserrat"/>
                <a:sym typeface="Montserrat"/>
              </a:rPr>
              <a:t>INNOVATION FRAMEWORK</a:t>
            </a:r>
            <a:endParaRPr sz="1333">
              <a:solidFill>
                <a:schemeClr val="accent2"/>
              </a:solidFill>
              <a:latin typeface="Montserrat"/>
              <a:ea typeface="Montserrat"/>
              <a:cs typeface="Montserrat"/>
              <a:sym typeface="Montserrat"/>
            </a:endParaRPr>
          </a:p>
        </p:txBody>
      </p:sp>
      <p:grpSp>
        <p:nvGrpSpPr>
          <p:cNvPr id="269" name="Google Shape;269;p28"/>
          <p:cNvGrpSpPr/>
          <p:nvPr/>
        </p:nvGrpSpPr>
        <p:grpSpPr>
          <a:xfrm>
            <a:off x="1004699" y="6110333"/>
            <a:ext cx="10832727" cy="567200"/>
            <a:chOff x="700700" y="4582750"/>
            <a:chExt cx="8177700" cy="425400"/>
          </a:xfrm>
        </p:grpSpPr>
        <p:sp>
          <p:nvSpPr>
            <p:cNvPr id="270" name="Google Shape;270;p28"/>
            <p:cNvSpPr/>
            <p:nvPr/>
          </p:nvSpPr>
          <p:spPr>
            <a:xfrm>
              <a:off x="700700" y="4605750"/>
              <a:ext cx="8177700" cy="381300"/>
            </a:xfrm>
            <a:prstGeom prst="roundRect">
              <a:avLst>
                <a:gd name="adj" fmla="val 14605"/>
              </a:avLst>
            </a:prstGeom>
            <a:solidFill>
              <a:schemeClr val="lt1"/>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71" name="Google Shape;271;p28"/>
            <p:cNvSpPr/>
            <p:nvPr/>
          </p:nvSpPr>
          <p:spPr>
            <a:xfrm>
              <a:off x="780200" y="4582750"/>
              <a:ext cx="8018700" cy="4254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2489">
                <a:latin typeface="Montserrat"/>
                <a:ea typeface="Montserrat"/>
                <a:cs typeface="Montserrat"/>
                <a:sym typeface="Montserrat"/>
              </a:endParaRPr>
            </a:p>
          </p:txBody>
        </p:sp>
      </p:grpSp>
      <p:sp>
        <p:nvSpPr>
          <p:cNvPr id="272" name="Google Shape;272;p28"/>
          <p:cNvSpPr txBox="1"/>
          <p:nvPr/>
        </p:nvSpPr>
        <p:spPr>
          <a:xfrm>
            <a:off x="969261" y="6057636"/>
            <a:ext cx="10903600" cy="646267"/>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15000"/>
              </a:lnSpc>
              <a:spcBef>
                <a:spcPts val="1600"/>
              </a:spcBef>
              <a:spcAft>
                <a:spcPts val="1600"/>
              </a:spcAft>
              <a:buNone/>
            </a:pPr>
            <a:r>
              <a:rPr lang="en" sz="1333" b="1" dirty="0">
                <a:solidFill>
                  <a:schemeClr val="accent2"/>
                </a:solidFill>
                <a:latin typeface="Montserrat"/>
                <a:ea typeface="Montserrat"/>
                <a:cs typeface="Montserrat"/>
                <a:sym typeface="Montserrat"/>
              </a:rPr>
              <a:t>BY THE NUMBERS:  </a:t>
            </a:r>
            <a:r>
              <a:rPr lang="en" sz="1333" dirty="0">
                <a:solidFill>
                  <a:schemeClr val="dk1"/>
                </a:solidFill>
                <a:latin typeface="Montserrat Medium"/>
                <a:ea typeface="Montserrat Medium"/>
                <a:cs typeface="Montserrat Medium"/>
                <a:sym typeface="Montserrat Medium"/>
              </a:rPr>
              <a:t>The project successfully identified approximately 200 sensors tailored for </a:t>
            </a:r>
            <a:r>
              <a:rPr lang="en" sz="1333" dirty="0" err="1">
                <a:solidFill>
                  <a:schemeClr val="dk1"/>
                </a:solidFill>
                <a:latin typeface="Montserrat Medium"/>
                <a:ea typeface="Montserrat Medium"/>
                <a:cs typeface="Montserrat Medium"/>
                <a:sym typeface="Montserrat Medium"/>
              </a:rPr>
              <a:t>AgTech</a:t>
            </a:r>
            <a:r>
              <a:rPr lang="en" sz="1333" dirty="0">
                <a:solidFill>
                  <a:schemeClr val="dk1"/>
                </a:solidFill>
                <a:latin typeface="Montserrat Medium"/>
                <a:ea typeface="Montserrat Medium"/>
                <a:cs typeface="Montserrat Medium"/>
                <a:sym typeface="Montserrat Medium"/>
              </a:rPr>
              <a:t> use cases.</a:t>
            </a:r>
            <a:endParaRPr sz="1333" dirty="0">
              <a:solidFill>
                <a:schemeClr val="dk1"/>
              </a:solidFill>
              <a:latin typeface="Montserrat Medium"/>
              <a:ea typeface="Montserrat Medium"/>
              <a:cs typeface="Montserrat Medium"/>
              <a:sym typeface="Montserrat Medium"/>
            </a:endParaRPr>
          </a:p>
        </p:txBody>
      </p:sp>
      <p:sp>
        <p:nvSpPr>
          <p:cNvPr id="273" name="Google Shape;273;p28"/>
          <p:cNvSpPr txBox="1"/>
          <p:nvPr/>
        </p:nvSpPr>
        <p:spPr>
          <a:xfrm>
            <a:off x="1195867" y="2011943"/>
            <a:ext cx="6549200" cy="118923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600"/>
              </a:spcBef>
              <a:spcAft>
                <a:spcPts val="1600"/>
              </a:spcAft>
              <a:buNone/>
            </a:pPr>
            <a:r>
              <a:rPr lang="en" sz="1467" dirty="0">
                <a:solidFill>
                  <a:srgbClr val="3C4043"/>
                </a:solidFill>
                <a:latin typeface="Montserrat"/>
                <a:ea typeface="Montserrat"/>
                <a:cs typeface="Montserrat"/>
                <a:sym typeface="Montserrat"/>
              </a:rPr>
              <a:t>USDA ARS Lincoln needs to modernize data capture and standardize IoT systems to streamline agricultural research while ensuring compliance with evolving federal policies.</a:t>
            </a:r>
            <a:endParaRPr sz="1733" dirty="0"/>
          </a:p>
        </p:txBody>
      </p:sp>
      <p:sp>
        <p:nvSpPr>
          <p:cNvPr id="274" name="Google Shape;274;p28"/>
          <p:cNvSpPr txBox="1"/>
          <p:nvPr/>
        </p:nvSpPr>
        <p:spPr>
          <a:xfrm>
            <a:off x="1195867" y="3544135"/>
            <a:ext cx="6735200" cy="292124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600"/>
              </a:spcBef>
              <a:spcAft>
                <a:spcPts val="0"/>
              </a:spcAft>
              <a:buNone/>
            </a:pPr>
            <a:r>
              <a:rPr lang="en" sz="1467" dirty="0">
                <a:solidFill>
                  <a:srgbClr val="3C4043"/>
                </a:solidFill>
                <a:latin typeface="Montserrat"/>
                <a:ea typeface="Montserrat"/>
                <a:cs typeface="Montserrat"/>
                <a:sym typeface="Montserrat"/>
              </a:rPr>
              <a:t>In year one, Grand Farm focused on identifying companies, startups, and researchers developing sensor solutions, compiling key information to support USDA ARS Lincoln’s efforts in data standardization and automation.</a:t>
            </a:r>
            <a:endParaRPr sz="1467" dirty="0">
              <a:solidFill>
                <a:srgbClr val="3C4043"/>
              </a:solidFill>
              <a:latin typeface="Montserrat"/>
              <a:ea typeface="Montserrat"/>
              <a:cs typeface="Montserrat"/>
              <a:sym typeface="Montserrat"/>
            </a:endParaRPr>
          </a:p>
          <a:p>
            <a:pPr marL="0" lvl="0" indent="0" algn="l" rtl="0">
              <a:lnSpc>
                <a:spcPct val="115000"/>
              </a:lnSpc>
              <a:spcBef>
                <a:spcPts val="1600"/>
              </a:spcBef>
              <a:spcAft>
                <a:spcPts val="0"/>
              </a:spcAft>
              <a:buNone/>
            </a:pPr>
            <a:r>
              <a:rPr lang="en" sz="1467" dirty="0">
                <a:solidFill>
                  <a:srgbClr val="3C4043"/>
                </a:solidFill>
                <a:latin typeface="Montserrat"/>
                <a:ea typeface="Montserrat"/>
                <a:cs typeface="Montserrat"/>
                <a:sym typeface="Montserrat"/>
              </a:rPr>
              <a:t>Testing and validation work continues in year two, generating actionable insights on utilization of sensors in-field and working with researchers and participating farms.</a:t>
            </a:r>
            <a:endParaRPr sz="1467" dirty="0">
              <a:solidFill>
                <a:srgbClr val="3C4043"/>
              </a:solidFill>
              <a:latin typeface="Montserrat"/>
              <a:ea typeface="Montserrat"/>
              <a:cs typeface="Montserrat"/>
              <a:sym typeface="Montserrat"/>
            </a:endParaRPr>
          </a:p>
          <a:p>
            <a:pPr marL="0" lvl="0" indent="0" algn="l" rtl="0">
              <a:lnSpc>
                <a:spcPct val="115000"/>
              </a:lnSpc>
              <a:spcBef>
                <a:spcPts val="1600"/>
              </a:spcBef>
              <a:spcAft>
                <a:spcPts val="1600"/>
              </a:spcAft>
              <a:buNone/>
            </a:pPr>
            <a:endParaRPr sz="1600" dirty="0">
              <a:solidFill>
                <a:srgbClr val="3C4043"/>
              </a:solidFill>
              <a:latin typeface="Montserrat"/>
              <a:ea typeface="Montserrat"/>
              <a:cs typeface="Montserrat"/>
              <a:sym typeface="Montserrat"/>
            </a:endParaRPr>
          </a:p>
        </p:txBody>
      </p:sp>
      <p:sp>
        <p:nvSpPr>
          <p:cNvPr id="275" name="Google Shape;275;p28"/>
          <p:cNvSpPr/>
          <p:nvPr/>
        </p:nvSpPr>
        <p:spPr>
          <a:xfrm>
            <a:off x="8215933" y="651933"/>
            <a:ext cx="5392000" cy="862000"/>
          </a:xfrm>
          <a:prstGeom prst="roundRect">
            <a:avLst>
              <a:gd name="adj" fmla="val 16667"/>
            </a:avLst>
          </a:pr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76" name="Google Shape;276;p28"/>
          <p:cNvSpPr/>
          <p:nvPr/>
        </p:nvSpPr>
        <p:spPr>
          <a:xfrm>
            <a:off x="1117667" y="1640984"/>
            <a:ext cx="3685200" cy="368400"/>
          </a:xfrm>
          <a:prstGeom prst="roundRect">
            <a:avLst>
              <a:gd name="adj" fmla="val 16667"/>
            </a:avLst>
          </a:pr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77" name="Google Shape;277;p28"/>
          <p:cNvSpPr txBox="1"/>
          <p:nvPr/>
        </p:nvSpPr>
        <p:spPr>
          <a:xfrm>
            <a:off x="1195867" y="1481400"/>
            <a:ext cx="1838800" cy="69352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600"/>
              </a:spcBef>
              <a:spcAft>
                <a:spcPts val="1600"/>
              </a:spcAft>
              <a:buNone/>
            </a:pPr>
            <a:r>
              <a:rPr lang="en" sz="1600" b="1" dirty="0">
                <a:solidFill>
                  <a:schemeClr val="dk1"/>
                </a:solidFill>
                <a:latin typeface="Montserrat"/>
                <a:ea typeface="Montserrat"/>
                <a:cs typeface="Montserrat"/>
                <a:sym typeface="Montserrat"/>
              </a:rPr>
              <a:t>THE CHALLENGE </a:t>
            </a:r>
            <a:endParaRPr sz="1600" b="1" dirty="0">
              <a:solidFill>
                <a:schemeClr val="dk1"/>
              </a:solidFill>
              <a:latin typeface="Montserrat"/>
              <a:ea typeface="Montserrat"/>
              <a:cs typeface="Montserrat"/>
              <a:sym typeface="Montserrat"/>
            </a:endParaRPr>
          </a:p>
        </p:txBody>
      </p:sp>
      <p:sp>
        <p:nvSpPr>
          <p:cNvPr id="278" name="Google Shape;278;p28"/>
          <p:cNvSpPr/>
          <p:nvPr/>
        </p:nvSpPr>
        <p:spPr>
          <a:xfrm>
            <a:off x="1117667" y="3205251"/>
            <a:ext cx="3685200" cy="368400"/>
          </a:xfrm>
          <a:prstGeom prst="roundRect">
            <a:avLst>
              <a:gd name="adj" fmla="val 16667"/>
            </a:avLst>
          </a:pr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latin typeface="Montserrat"/>
              <a:ea typeface="Montserrat"/>
              <a:cs typeface="Montserrat"/>
              <a:sym typeface="Montserrat"/>
            </a:endParaRPr>
          </a:p>
        </p:txBody>
      </p:sp>
      <p:sp>
        <p:nvSpPr>
          <p:cNvPr id="279" name="Google Shape;279;p28"/>
          <p:cNvSpPr txBox="1"/>
          <p:nvPr/>
        </p:nvSpPr>
        <p:spPr>
          <a:xfrm>
            <a:off x="1195867" y="3053033"/>
            <a:ext cx="4000000" cy="69352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15000"/>
              </a:lnSpc>
              <a:spcBef>
                <a:spcPts val="1600"/>
              </a:spcBef>
              <a:spcAft>
                <a:spcPts val="1600"/>
              </a:spcAft>
              <a:buNone/>
            </a:pPr>
            <a:r>
              <a:rPr lang="en" sz="1600" b="1" dirty="0">
                <a:solidFill>
                  <a:schemeClr val="dk1"/>
                </a:solidFill>
                <a:latin typeface="Montserrat"/>
                <a:ea typeface="Montserrat"/>
                <a:cs typeface="Montserrat"/>
                <a:sym typeface="Montserrat"/>
              </a:rPr>
              <a:t>WHAT’S BEEN ACCOMPLISHED</a:t>
            </a:r>
            <a:endParaRPr sz="1600" b="1" dirty="0">
              <a:solidFill>
                <a:schemeClr val="dk1"/>
              </a:solidFill>
              <a:latin typeface="Montserrat"/>
              <a:ea typeface="Montserrat"/>
              <a:cs typeface="Montserrat"/>
              <a:sym typeface="Montserrat"/>
            </a:endParaRPr>
          </a:p>
        </p:txBody>
      </p:sp>
      <p:pic>
        <p:nvPicPr>
          <p:cNvPr id="280" name="Google Shape;280;p28"/>
          <p:cNvPicPr preferRelativeResize="0"/>
          <p:nvPr/>
        </p:nvPicPr>
        <p:blipFill rotWithShape="1">
          <a:blip r:embed="rId5">
            <a:alphaModFix/>
          </a:blip>
          <a:srcRect l="8700" t="799" r="-8700" b="-679"/>
          <a:stretch/>
        </p:blipFill>
        <p:spPr>
          <a:xfrm>
            <a:off x="8215933" y="1713267"/>
            <a:ext cx="5842400" cy="3883600"/>
          </a:xfrm>
          <a:prstGeom prst="roundRect">
            <a:avLst>
              <a:gd name="adj" fmla="val 3459"/>
            </a:avLst>
          </a:prstGeom>
          <a:noFill/>
          <a:ln>
            <a:noFill/>
          </a:ln>
        </p:spPr>
      </p:pic>
      <p:sp>
        <p:nvSpPr>
          <p:cNvPr id="281" name="Google Shape;281;p28"/>
          <p:cNvSpPr txBox="1"/>
          <p:nvPr/>
        </p:nvSpPr>
        <p:spPr>
          <a:xfrm>
            <a:off x="2771684" y="1249733"/>
            <a:ext cx="2699600" cy="1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364058" algn="l" rtl="0">
              <a:lnSpc>
                <a:spcPct val="115000"/>
              </a:lnSpc>
              <a:spcBef>
                <a:spcPts val="0"/>
              </a:spcBef>
              <a:spcAft>
                <a:spcPts val="0"/>
              </a:spcAft>
              <a:buClr>
                <a:schemeClr val="accent2"/>
              </a:buClr>
              <a:buSzPts val="700"/>
              <a:buFont typeface="Montserrat"/>
              <a:buChar char="➔"/>
            </a:pPr>
            <a:r>
              <a:rPr lang="en" sz="933">
                <a:solidFill>
                  <a:schemeClr val="dk1"/>
                </a:solidFill>
                <a:latin typeface="Montserrat"/>
                <a:ea typeface="Montserrat"/>
                <a:cs typeface="Montserrat"/>
                <a:sym typeface="Montserrat"/>
              </a:rPr>
              <a:t>RESEARCHERS/EDUCATORS</a:t>
            </a:r>
            <a:endParaRPr sz="933">
              <a:solidFill>
                <a:schemeClr val="dk1"/>
              </a:solidFill>
              <a:latin typeface="Montserrat"/>
              <a:ea typeface="Montserrat"/>
              <a:cs typeface="Montserrat"/>
              <a:sym typeface="Montserrat"/>
            </a:endParaRPr>
          </a:p>
        </p:txBody>
      </p:sp>
      <p:sp>
        <p:nvSpPr>
          <p:cNvPr id="282" name="Google Shape;282;p28"/>
          <p:cNvSpPr txBox="1"/>
          <p:nvPr/>
        </p:nvSpPr>
        <p:spPr>
          <a:xfrm>
            <a:off x="1219733" y="1249733"/>
            <a:ext cx="1633600" cy="1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364058" algn="l" rtl="0">
              <a:lnSpc>
                <a:spcPct val="115000"/>
              </a:lnSpc>
              <a:spcBef>
                <a:spcPts val="0"/>
              </a:spcBef>
              <a:spcAft>
                <a:spcPts val="0"/>
              </a:spcAft>
              <a:buClr>
                <a:schemeClr val="accent2"/>
              </a:buClr>
              <a:buSzPts val="700"/>
              <a:buFont typeface="Montserrat"/>
              <a:buChar char="➔"/>
            </a:pPr>
            <a:r>
              <a:rPr lang="en" sz="933">
                <a:solidFill>
                  <a:schemeClr val="dk1"/>
                </a:solidFill>
                <a:latin typeface="Montserrat"/>
                <a:ea typeface="Montserrat"/>
                <a:cs typeface="Montserrat"/>
                <a:sym typeface="Montserrat"/>
              </a:rPr>
              <a:t>GOVERNMENT</a:t>
            </a:r>
            <a:endParaRPr sz="933">
              <a:solidFill>
                <a:schemeClr val="dk1"/>
              </a:solidFill>
              <a:latin typeface="Montserrat"/>
              <a:ea typeface="Montserrat"/>
              <a:cs typeface="Montserrat"/>
              <a:sym typeface="Montserrat"/>
            </a:endParaRPr>
          </a:p>
        </p:txBody>
      </p:sp>
      <p:pic>
        <p:nvPicPr>
          <p:cNvPr id="283" name="Google Shape;283;p28"/>
          <p:cNvPicPr preferRelativeResize="0"/>
          <p:nvPr/>
        </p:nvPicPr>
        <p:blipFill>
          <a:blip r:embed="rId6">
            <a:alphaModFix/>
          </a:blip>
          <a:stretch>
            <a:fillRect/>
          </a:stretch>
        </p:blipFill>
        <p:spPr>
          <a:xfrm>
            <a:off x="8479334" y="839101"/>
            <a:ext cx="1594967" cy="507433"/>
          </a:xfrm>
          <a:prstGeom prst="rect">
            <a:avLst/>
          </a:prstGeom>
          <a:noFill/>
          <a:ln>
            <a:noFill/>
          </a:ln>
        </p:spPr>
      </p:pic>
      <p:pic>
        <p:nvPicPr>
          <p:cNvPr id="284" name="Google Shape;284;p28"/>
          <p:cNvPicPr preferRelativeResize="0"/>
          <p:nvPr/>
        </p:nvPicPr>
        <p:blipFill rotWithShape="1">
          <a:blip r:embed="rId7">
            <a:alphaModFix/>
          </a:blip>
          <a:srcRect l="8860" t="40801" r="-8859" b="11660"/>
          <a:stretch/>
        </p:blipFill>
        <p:spPr>
          <a:xfrm>
            <a:off x="8215933" y="1643100"/>
            <a:ext cx="6570000" cy="4160800"/>
          </a:xfrm>
          <a:prstGeom prst="roundRect">
            <a:avLst>
              <a:gd name="adj" fmla="val 4488"/>
            </a:avLst>
          </a:prstGeom>
          <a:noFill/>
          <a:ln>
            <a:noFill/>
          </a:ln>
        </p:spPr>
      </p:pic>
      <p:sp>
        <p:nvSpPr>
          <p:cNvPr id="285" name="Google Shape;285;p28"/>
          <p:cNvSpPr txBox="1"/>
          <p:nvPr/>
        </p:nvSpPr>
        <p:spPr>
          <a:xfrm>
            <a:off x="1219733" y="619400"/>
            <a:ext cx="6996000" cy="86200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800" b="1">
                <a:solidFill>
                  <a:schemeClr val="accent2"/>
                </a:solidFill>
                <a:latin typeface="Montserrat"/>
                <a:ea typeface="Montserrat"/>
                <a:cs typeface="Montserrat"/>
                <a:sym typeface="Montserrat"/>
              </a:rPr>
              <a:t>EXAMPLE: IOT PROJECT</a:t>
            </a:r>
            <a:endParaRPr sz="2800" b="1">
              <a:solidFill>
                <a:schemeClr val="accent2"/>
              </a:solidFill>
              <a:latin typeface="Montserrat"/>
              <a:ea typeface="Montserrat"/>
              <a:cs typeface="Montserrat"/>
              <a:sym typeface="Montserrat"/>
            </a:endParaRPr>
          </a:p>
          <a:p>
            <a:pPr marL="0" lvl="0" indent="0" algn="l" rtl="0">
              <a:spcBef>
                <a:spcPts val="0"/>
              </a:spcBef>
              <a:spcAft>
                <a:spcPts val="0"/>
              </a:spcAft>
              <a:buNone/>
            </a:pPr>
            <a:endParaRPr sz="2800" b="1">
              <a:solidFill>
                <a:schemeClr val="accent2"/>
              </a:solidFill>
              <a:latin typeface="Montserrat"/>
              <a:ea typeface="Montserrat"/>
              <a:cs typeface="Montserrat"/>
              <a:sym typeface="Montserrat"/>
            </a:endParaRPr>
          </a:p>
        </p:txBody>
      </p:sp>
      <p:sp>
        <p:nvSpPr>
          <p:cNvPr id="286" name="Google Shape;286;p28"/>
          <p:cNvSpPr txBox="1"/>
          <p:nvPr/>
        </p:nvSpPr>
        <p:spPr>
          <a:xfrm>
            <a:off x="5132283" y="1249733"/>
            <a:ext cx="2699600" cy="1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364058" algn="l" rtl="0">
              <a:lnSpc>
                <a:spcPct val="115000"/>
              </a:lnSpc>
              <a:spcBef>
                <a:spcPts val="0"/>
              </a:spcBef>
              <a:spcAft>
                <a:spcPts val="0"/>
              </a:spcAft>
              <a:buClr>
                <a:schemeClr val="accent2"/>
              </a:buClr>
              <a:buSzPts val="700"/>
              <a:buFont typeface="Montserrat"/>
              <a:buChar char="➔"/>
            </a:pPr>
            <a:r>
              <a:rPr lang="en" sz="933">
                <a:solidFill>
                  <a:schemeClr val="dk1"/>
                </a:solidFill>
                <a:latin typeface="Montserrat"/>
                <a:ea typeface="Montserrat"/>
                <a:cs typeface="Montserrat"/>
                <a:sym typeface="Montserrat"/>
              </a:rPr>
              <a:t>STARTUPS</a:t>
            </a:r>
            <a:endParaRPr sz="933">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Yellow-Orange Theme">
  <a:themeElements>
    <a:clrScheme name="FBA">
      <a:dk1>
        <a:srgbClr val="5B7E91"/>
      </a:dk1>
      <a:lt1>
        <a:srgbClr val="FFFFFF"/>
      </a:lt1>
      <a:dk2>
        <a:srgbClr val="000000"/>
      </a:dk2>
      <a:lt2>
        <a:srgbClr val="DDE5E9"/>
      </a:lt2>
      <a:accent1>
        <a:srgbClr val="5B7E91"/>
      </a:accent1>
      <a:accent2>
        <a:srgbClr val="E17628"/>
      </a:accent2>
      <a:accent3>
        <a:srgbClr val="0D96D3"/>
      </a:accent3>
      <a:accent4>
        <a:srgbClr val="FFC000"/>
      </a:accent4>
      <a:accent5>
        <a:srgbClr val="7F64AB"/>
      </a:accent5>
      <a:accent6>
        <a:srgbClr val="DDE5E9"/>
      </a:accent6>
      <a:hlink>
        <a:srgbClr val="0D95D3"/>
      </a:hlink>
      <a:folHlink>
        <a:srgbClr val="7F6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CCAE2382255F479527A7506D4DE5BE" ma:contentTypeVersion="14" ma:contentTypeDescription="Create a new document." ma:contentTypeScope="" ma:versionID="ec613bdbf257d38d6ca36e305c297c88">
  <xsd:schema xmlns:xsd="http://www.w3.org/2001/XMLSchema" xmlns:xs="http://www.w3.org/2001/XMLSchema" xmlns:p="http://schemas.microsoft.com/office/2006/metadata/properties" xmlns:ns3="56824c8c-4a7b-475d-90b8-49457fbb1216" xmlns:ns4="8ef039ea-d018-48dc-9471-965c8b1c3442" targetNamespace="http://schemas.microsoft.com/office/2006/metadata/properties" ma:root="true" ma:fieldsID="1477699bf452a681e2b6e08eb31a6f22" ns3:_="" ns4:_="">
    <xsd:import namespace="56824c8c-4a7b-475d-90b8-49457fbb1216"/>
    <xsd:import namespace="8ef039ea-d018-48dc-9471-965c8b1c344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4c8c-4a7b-475d-90b8-49457fbb121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f039ea-d018-48dc-9471-965c8b1c344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6824c8c-4a7b-475d-90b8-49457fbb1216" xsi:nil="true"/>
  </documentManagement>
</p:properties>
</file>

<file path=customXml/itemProps1.xml><?xml version="1.0" encoding="utf-8"?>
<ds:datastoreItem xmlns:ds="http://schemas.openxmlformats.org/officeDocument/2006/customXml" ds:itemID="{391D5E81-DA51-4AEE-8DDD-20AD72FCAD82}">
  <ds:schemaRefs>
    <ds:schemaRef ds:uri="56824c8c-4a7b-475d-90b8-49457fbb1216"/>
    <ds:schemaRef ds:uri="8ef039ea-d018-48dc-9471-965c8b1c34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AA615C-A4D4-45A1-83E0-D2C685D06592}">
  <ds:schemaRefs>
    <ds:schemaRef ds:uri="http://schemas.microsoft.com/sharepoint/v3/contenttype/forms"/>
  </ds:schemaRefs>
</ds:datastoreItem>
</file>

<file path=customXml/itemProps3.xml><?xml version="1.0" encoding="utf-8"?>
<ds:datastoreItem xmlns:ds="http://schemas.openxmlformats.org/officeDocument/2006/customXml" ds:itemID="{287A21F3-3468-4093-852D-3224C83A0D60}">
  <ds:schemaRefs>
    <ds:schemaRef ds:uri="56824c8c-4a7b-475d-90b8-49457fbb1216"/>
    <ds:schemaRef ds:uri="8ef039ea-d018-48dc-9471-965c8b1c34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2036</TotalTime>
  <Words>195</Words>
  <Application>Microsoft Office PowerPoint</Application>
  <PresentationFormat>Widescreen</PresentationFormat>
  <Paragraphs>35</Paragraphs>
  <Slides>11</Slides>
  <Notes>9</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2013 - 2022 Theme</vt:lpstr>
      <vt:lpstr>1_Office 2013 - 2022 Theme</vt:lpstr>
      <vt:lpstr>1_Yellow-Orange Theme</vt:lpstr>
      <vt:lpstr>The Future of Agriculture Grows on Fiber</vt:lpstr>
      <vt:lpstr>Thank you to our Fiber for Breakfast Sponsor!</vt:lpstr>
      <vt:lpstr>2025 Regional Fiber Connect Locations</vt:lpstr>
      <vt:lpstr>Gaurav Juneja</vt:lpstr>
      <vt:lpstr>PowerPoint Presentation</vt:lpstr>
      <vt:lpstr>Grand Farm is a collaborative network working together to solve problems in agriculture  using applied technology.</vt:lpstr>
      <vt:lpstr>PowerPoint Presentation</vt:lpstr>
      <vt:lpstr>PowerPoint Presentation</vt:lpstr>
      <vt:lpstr>PowerPoint Presentation</vt:lpstr>
      <vt:lpstr>PowerPoint Presentation</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Daley</dc:creator>
  <cp:lastModifiedBy>David Norris</cp:lastModifiedBy>
  <cp:revision>37</cp:revision>
  <dcterms:created xsi:type="dcterms:W3CDTF">2021-12-10T20:53:43Z</dcterms:created>
  <dcterms:modified xsi:type="dcterms:W3CDTF">2025-10-01T20:41:31Z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0x01010041CCAE2382255F479527A7506D4DE5BE</vt:lpwstr>
  </property>
</Properties>
</file>